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a" ContentType="audio/x-ms-wma"/>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media/image37.jpg" ContentType="image/png"/>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8"/>
  </p:notesMasterIdLst>
  <p:sldIdLst>
    <p:sldId id="1638" r:id="rId2"/>
    <p:sldId id="1833" r:id="rId3"/>
    <p:sldId id="1749" r:id="rId4"/>
    <p:sldId id="1744" r:id="rId5"/>
    <p:sldId id="1746" r:id="rId6"/>
    <p:sldId id="1590" r:id="rId7"/>
    <p:sldId id="1591" r:id="rId8"/>
    <p:sldId id="1592" r:id="rId9"/>
    <p:sldId id="1593" r:id="rId10"/>
    <p:sldId id="1594" r:id="rId11"/>
    <p:sldId id="1595" r:id="rId12"/>
    <p:sldId id="1596" r:id="rId13"/>
    <p:sldId id="1597" r:id="rId14"/>
    <p:sldId id="1754" r:id="rId15"/>
    <p:sldId id="1598" r:id="rId16"/>
    <p:sldId id="1599" r:id="rId17"/>
    <p:sldId id="1689" r:id="rId18"/>
    <p:sldId id="1834" r:id="rId19"/>
    <p:sldId id="2237" r:id="rId20"/>
    <p:sldId id="2238" r:id="rId21"/>
    <p:sldId id="2239" r:id="rId22"/>
    <p:sldId id="2240" r:id="rId23"/>
    <p:sldId id="1839" r:id="rId24"/>
    <p:sldId id="2241" r:id="rId25"/>
    <p:sldId id="2242" r:id="rId26"/>
    <p:sldId id="1690" r:id="rId27"/>
    <p:sldId id="1639" r:id="rId28"/>
    <p:sldId id="1640" r:id="rId29"/>
    <p:sldId id="1691" r:id="rId30"/>
    <p:sldId id="1693" r:id="rId31"/>
    <p:sldId id="1723" r:id="rId32"/>
    <p:sldId id="1724" r:id="rId33"/>
    <p:sldId id="1643" r:id="rId34"/>
    <p:sldId id="1644" r:id="rId35"/>
    <p:sldId id="1650" r:id="rId36"/>
    <p:sldId id="2259" r:id="rId37"/>
    <p:sldId id="1654" r:id="rId38"/>
    <p:sldId id="1694" r:id="rId39"/>
    <p:sldId id="1695" r:id="rId40"/>
    <p:sldId id="1697" r:id="rId41"/>
    <p:sldId id="1735" r:id="rId42"/>
    <p:sldId id="1670" r:id="rId43"/>
    <p:sldId id="1648" r:id="rId44"/>
    <p:sldId id="1711" r:id="rId45"/>
    <p:sldId id="1699" r:id="rId46"/>
    <p:sldId id="1720" r:id="rId47"/>
    <p:sldId id="1602" r:id="rId48"/>
    <p:sldId id="1706" r:id="rId49"/>
    <p:sldId id="1612" r:id="rId50"/>
    <p:sldId id="1607" r:id="rId51"/>
    <p:sldId id="1611" r:id="rId52"/>
    <p:sldId id="1610" r:id="rId53"/>
    <p:sldId id="1613" r:id="rId54"/>
    <p:sldId id="1614" r:id="rId55"/>
    <p:sldId id="1748" r:id="rId56"/>
    <p:sldId id="1629" r:id="rId57"/>
    <p:sldId id="1832" r:id="rId58"/>
    <p:sldId id="1707" r:id="rId59"/>
    <p:sldId id="1715" r:id="rId60"/>
    <p:sldId id="1710" r:id="rId61"/>
    <p:sldId id="1624" r:id="rId62"/>
    <p:sldId id="1625" r:id="rId63"/>
    <p:sldId id="1628" r:id="rId64"/>
    <p:sldId id="1626" r:id="rId65"/>
    <p:sldId id="1627" r:id="rId66"/>
    <p:sldId id="1676" r:id="rId67"/>
    <p:sldId id="1660" r:id="rId68"/>
    <p:sldId id="1712" r:id="rId69"/>
    <p:sldId id="1713" r:id="rId70"/>
    <p:sldId id="1632" r:id="rId71"/>
    <p:sldId id="1633" r:id="rId72"/>
    <p:sldId id="1634" r:id="rId73"/>
    <p:sldId id="1635" r:id="rId74"/>
    <p:sldId id="1636" r:id="rId75"/>
    <p:sldId id="1637" r:id="rId76"/>
    <p:sldId id="1616" r:id="rId77"/>
    <p:sldId id="1641" r:id="rId78"/>
    <p:sldId id="1645" r:id="rId79"/>
    <p:sldId id="1605" r:id="rId80"/>
    <p:sldId id="1603" r:id="rId81"/>
    <p:sldId id="1606" r:id="rId82"/>
    <p:sldId id="1725" r:id="rId83"/>
    <p:sldId id="1615" r:id="rId84"/>
    <p:sldId id="1617" r:id="rId85"/>
    <p:sldId id="1620" r:id="rId86"/>
    <p:sldId id="1661" r:id="rId87"/>
    <p:sldId id="1726" r:id="rId88"/>
    <p:sldId id="1727" r:id="rId89"/>
    <p:sldId id="1729" r:id="rId90"/>
    <p:sldId id="1738" r:id="rId91"/>
    <p:sldId id="1737" r:id="rId92"/>
    <p:sldId id="1682" r:id="rId93"/>
    <p:sldId id="1687" r:id="rId94"/>
    <p:sldId id="1683" r:id="rId95"/>
    <p:sldId id="1730" r:id="rId96"/>
    <p:sldId id="1663" r:id="rId97"/>
    <p:sldId id="1679" r:id="rId98"/>
    <p:sldId id="1662" r:id="rId99"/>
    <p:sldId id="1623" r:id="rId100"/>
    <p:sldId id="1680" r:id="rId101"/>
    <p:sldId id="1747" r:id="rId102"/>
    <p:sldId id="1731" r:id="rId103"/>
    <p:sldId id="1743" r:id="rId104"/>
    <p:sldId id="1672" r:id="rId105"/>
    <p:sldId id="1751" r:id="rId106"/>
    <p:sldId id="1750" r:id="rId107"/>
  </p:sldIdLst>
  <p:sldSz cx="12192000" cy="6858000"/>
  <p:notesSz cx="6797675" cy="99298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780"/>
    <a:srgbClr val="B9FFFC"/>
    <a:srgbClr val="00EADF"/>
    <a:srgbClr val="00D0C6"/>
    <a:srgbClr val="00B8AF"/>
    <a:srgbClr val="3399FF"/>
    <a:srgbClr val="203864"/>
    <a:srgbClr val="B4C7E7"/>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118" d="100"/>
          <a:sy n="118" d="100"/>
        </p:scale>
        <p:origin x="576" y="67"/>
      </p:cViewPr>
      <p:guideLst/>
    </p:cSldViewPr>
  </p:slideViewPr>
  <p:notesTextViewPr>
    <p:cViewPr>
      <p:scale>
        <a:sx n="1" d="1"/>
        <a:sy n="1" d="1"/>
      </p:scale>
      <p:origin x="0" y="0"/>
    </p:cViewPr>
  </p:notesTextViewPr>
  <p:sorterViewPr>
    <p:cViewPr varScale="1">
      <p:scale>
        <a:sx n="100" d="100"/>
        <a:sy n="100" d="100"/>
      </p:scale>
      <p:origin x="0" y="-139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43059092969772"/>
          <c:y val="6.3593649982854619E-2"/>
          <c:w val="0.88956938976377886"/>
          <c:h val="0.9040624999999991"/>
        </c:manualLayout>
      </c:layout>
      <c:barChart>
        <c:barDir val="col"/>
        <c:grouping val="stacked"/>
        <c:varyColors val="0"/>
        <c:ser>
          <c:idx val="0"/>
          <c:order val="0"/>
          <c:tx>
            <c:strRef>
              <c:f>Blad1!$B$1</c:f>
              <c:strCache>
                <c:ptCount val="1"/>
                <c:pt idx="0">
                  <c:v>Reeks 1</c:v>
                </c:pt>
              </c:strCache>
            </c:strRef>
          </c:tx>
          <c:spPr>
            <a:gradFill>
              <a:gsLst>
                <a:gs pos="0">
                  <a:schemeClr val="accent1">
                    <a:lumMod val="5000"/>
                    <a:lumOff val="95000"/>
                  </a:schemeClr>
                </a:gs>
                <a:gs pos="82000">
                  <a:srgbClr val="000099"/>
                </a:gs>
              </a:gsLst>
              <a:lin ang="5400000" scaled="1"/>
            </a:gradFill>
            <a:ln w="28575">
              <a:solidFill>
                <a:schemeClr val="tx1">
                  <a:alpha val="31000"/>
                </a:schemeClr>
              </a:solidFill>
            </a:ln>
            <a:effectLst>
              <a:outerShdw blurRad="50800" dist="38100" dir="18900000" sx="102000" sy="102000" algn="bl" rotWithShape="0">
                <a:prstClr val="black">
                  <a:alpha val="40000"/>
                </a:prstClr>
              </a:outerShdw>
            </a:effectLst>
            <a:scene3d>
              <a:camera prst="orthographicFront"/>
              <a:lightRig rig="threePt" dir="t"/>
            </a:scene3d>
            <a:sp3d/>
          </c:spPr>
          <c:invertIfNegative val="0"/>
          <c:cat>
            <c:strRef>
              <c:f>Blad1!$A$2:$A$5</c:f>
              <c:strCache>
                <c:ptCount val="2"/>
                <c:pt idx="0">
                  <c:v>Categorie 1</c:v>
                </c:pt>
                <c:pt idx="1">
                  <c:v>Categorie 2</c:v>
                </c:pt>
              </c:strCache>
            </c:strRef>
          </c:cat>
          <c:val>
            <c:numRef>
              <c:f>Blad1!$B$2:$B$5</c:f>
              <c:numCache>
                <c:formatCode>General</c:formatCode>
                <c:ptCount val="4"/>
                <c:pt idx="0">
                  <c:v>40</c:v>
                </c:pt>
                <c:pt idx="1">
                  <c:v>50</c:v>
                </c:pt>
              </c:numCache>
            </c:numRef>
          </c:val>
          <c:extLst>
            <c:ext xmlns:c16="http://schemas.microsoft.com/office/drawing/2014/chart" uri="{C3380CC4-5D6E-409C-BE32-E72D297353CC}">
              <c16:uniqueId val="{00000000-81A0-465E-AEB8-55BDD42D6804}"/>
            </c:ext>
          </c:extLst>
        </c:ser>
        <c:ser>
          <c:idx val="1"/>
          <c:order val="1"/>
          <c:tx>
            <c:strRef>
              <c:f>Blad1!$C$1</c:f>
              <c:strCache>
                <c:ptCount val="1"/>
                <c:pt idx="0">
                  <c:v>Reeks 2</c:v>
                </c:pt>
              </c:strCache>
            </c:strRef>
          </c:tx>
          <c:spPr>
            <a:solidFill>
              <a:schemeClr val="accent5"/>
            </a:solidFill>
            <a:ln>
              <a:noFill/>
            </a:ln>
            <a:effectLst/>
          </c:spPr>
          <c:invertIfNegative val="0"/>
          <c:cat>
            <c:strRef>
              <c:f>Blad1!$A$2:$A$5</c:f>
              <c:strCache>
                <c:ptCount val="2"/>
                <c:pt idx="0">
                  <c:v>Categorie 1</c:v>
                </c:pt>
                <c:pt idx="1">
                  <c:v>Categorie 2</c:v>
                </c:pt>
              </c:strCache>
            </c:strRef>
          </c:cat>
          <c:val>
            <c:numRef>
              <c:f>Blad1!$C$2:$C$5</c:f>
              <c:numCache>
                <c:formatCode>General</c:formatCode>
                <c:ptCount val="4"/>
                <c:pt idx="0">
                  <c:v>0</c:v>
                </c:pt>
                <c:pt idx="1">
                  <c:v>0</c:v>
                </c:pt>
              </c:numCache>
            </c:numRef>
          </c:val>
          <c:extLst>
            <c:ext xmlns:c16="http://schemas.microsoft.com/office/drawing/2014/chart" uri="{C3380CC4-5D6E-409C-BE32-E72D297353CC}">
              <c16:uniqueId val="{00000001-81A0-465E-AEB8-55BDD42D6804}"/>
            </c:ext>
          </c:extLst>
        </c:ser>
        <c:ser>
          <c:idx val="2"/>
          <c:order val="2"/>
          <c:tx>
            <c:strRef>
              <c:f>Blad1!$D$1</c:f>
              <c:strCache>
                <c:ptCount val="1"/>
                <c:pt idx="0">
                  <c:v>Reeks 3</c:v>
                </c:pt>
              </c:strCache>
            </c:strRef>
          </c:tx>
          <c:spPr>
            <a:solidFill>
              <a:schemeClr val="accent4"/>
            </a:solidFill>
            <a:ln>
              <a:noFill/>
            </a:ln>
            <a:effectLst/>
          </c:spPr>
          <c:invertIfNegative val="0"/>
          <c:cat>
            <c:strRef>
              <c:f>Blad1!$A$2:$A$5</c:f>
              <c:strCache>
                <c:ptCount val="2"/>
                <c:pt idx="0">
                  <c:v>Categorie 1</c:v>
                </c:pt>
                <c:pt idx="1">
                  <c:v>Categorie 2</c:v>
                </c:pt>
              </c:strCache>
            </c:strRef>
          </c:cat>
          <c:val>
            <c:numRef>
              <c:f>Blad1!$D$2:$D$5</c:f>
              <c:numCache>
                <c:formatCode>General</c:formatCode>
                <c:ptCount val="4"/>
                <c:pt idx="0">
                  <c:v>0</c:v>
                </c:pt>
                <c:pt idx="1">
                  <c:v>0</c:v>
                </c:pt>
              </c:numCache>
            </c:numRef>
          </c:val>
          <c:extLst>
            <c:ext xmlns:c16="http://schemas.microsoft.com/office/drawing/2014/chart" uri="{C3380CC4-5D6E-409C-BE32-E72D297353CC}">
              <c16:uniqueId val="{00000002-81A0-465E-AEB8-55BDD42D6804}"/>
            </c:ext>
          </c:extLst>
        </c:ser>
        <c:dLbls>
          <c:showLegendKey val="0"/>
          <c:showVal val="0"/>
          <c:showCatName val="0"/>
          <c:showSerName val="0"/>
          <c:showPercent val="0"/>
          <c:showBubbleSize val="0"/>
        </c:dLbls>
        <c:gapWidth val="150"/>
        <c:overlap val="100"/>
        <c:axId val="405335448"/>
        <c:axId val="405343680"/>
      </c:barChart>
      <c:catAx>
        <c:axId val="405335448"/>
        <c:scaling>
          <c:orientation val="minMax"/>
        </c:scaling>
        <c:delete val="1"/>
        <c:axPos val="b"/>
        <c:numFmt formatCode="General" sourceLinked="1"/>
        <c:majorTickMark val="out"/>
        <c:minorTickMark val="none"/>
        <c:tickLblPos val="nextTo"/>
        <c:crossAx val="405343680"/>
        <c:crosses val="autoZero"/>
        <c:auto val="1"/>
        <c:lblAlgn val="ctr"/>
        <c:lblOffset val="100"/>
        <c:noMultiLvlLbl val="0"/>
      </c:catAx>
      <c:valAx>
        <c:axId val="405343680"/>
        <c:scaling>
          <c:orientation val="minMax"/>
          <c:max val="100"/>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778" b="0" i="0" u="none" strike="noStrike" kern="1200" baseline="0">
                <a:solidFill>
                  <a:schemeClr val="tx1"/>
                </a:solidFill>
                <a:latin typeface="+mn-lt"/>
                <a:ea typeface="+mn-ea"/>
                <a:cs typeface="+mn-cs"/>
              </a:defRPr>
            </a:pPr>
            <a:endParaRPr lang="nl-NL"/>
          </a:p>
        </c:txPr>
        <c:crossAx val="405335448"/>
        <c:crosses val="autoZero"/>
        <c:crossBetween val="between"/>
      </c:valAx>
      <c:spPr>
        <a:noFill/>
        <a:ln w="25092">
          <a:noFill/>
        </a:ln>
        <a:effectLst/>
      </c:spPr>
    </c:plotArea>
    <c:plotVisOnly val="1"/>
    <c:dispBlanksAs val="gap"/>
    <c:showDLblsOverMax val="0"/>
  </c:chart>
  <c:spPr>
    <a:noFill/>
    <a:ln w="6350" cap="flat" cmpd="sng" algn="ctr">
      <a:noFill/>
      <a:prstDash val="solid"/>
      <a:miter lim="800000"/>
    </a:ln>
    <a:effectLst/>
  </c:spPr>
  <c:txPr>
    <a:bodyPr/>
    <a:lstStyle/>
    <a:p>
      <a:pPr>
        <a:defRPr sz="1778"/>
      </a:pPr>
      <a:endParaRPr lang="nl-NL"/>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43059092969772"/>
          <c:y val="6.3593649982854619E-2"/>
          <c:w val="0.88956938976377886"/>
          <c:h val="0.9040624999999991"/>
        </c:manualLayout>
      </c:layout>
      <c:barChart>
        <c:barDir val="col"/>
        <c:grouping val="stacked"/>
        <c:varyColors val="0"/>
        <c:ser>
          <c:idx val="0"/>
          <c:order val="0"/>
          <c:tx>
            <c:strRef>
              <c:f>Blad1!$B$1</c:f>
              <c:strCache>
                <c:ptCount val="1"/>
                <c:pt idx="0">
                  <c:v>Reeks 1</c:v>
                </c:pt>
              </c:strCache>
            </c:strRef>
          </c:tx>
          <c:spPr>
            <a:gradFill>
              <a:gsLst>
                <a:gs pos="0">
                  <a:schemeClr val="accent1">
                    <a:lumMod val="5000"/>
                    <a:lumOff val="95000"/>
                  </a:schemeClr>
                </a:gs>
                <a:gs pos="82000">
                  <a:srgbClr val="000099"/>
                </a:gs>
              </a:gsLst>
              <a:lin ang="5400000" scaled="1"/>
            </a:gradFill>
            <a:ln w="28575">
              <a:solidFill>
                <a:schemeClr val="tx1">
                  <a:alpha val="31000"/>
                </a:schemeClr>
              </a:solidFill>
            </a:ln>
            <a:effectLst>
              <a:outerShdw blurRad="50800" dist="38100" dir="18900000" sx="102000" sy="102000" algn="bl" rotWithShape="0">
                <a:prstClr val="black">
                  <a:alpha val="40000"/>
                </a:prstClr>
              </a:outerShdw>
            </a:effectLst>
            <a:scene3d>
              <a:camera prst="orthographicFront"/>
              <a:lightRig rig="threePt" dir="t"/>
            </a:scene3d>
            <a:sp3d/>
          </c:spPr>
          <c:invertIfNegative val="0"/>
          <c:cat>
            <c:strRef>
              <c:f>Blad1!$A$2:$A$5</c:f>
              <c:strCache>
                <c:ptCount val="2"/>
                <c:pt idx="0">
                  <c:v>Categorie 1</c:v>
                </c:pt>
                <c:pt idx="1">
                  <c:v>Categorie 2</c:v>
                </c:pt>
              </c:strCache>
            </c:strRef>
          </c:cat>
          <c:val>
            <c:numRef>
              <c:f>Blad1!$B$2:$B$5</c:f>
              <c:numCache>
                <c:formatCode>General</c:formatCode>
                <c:ptCount val="4"/>
                <c:pt idx="0">
                  <c:v>80</c:v>
                </c:pt>
                <c:pt idx="1">
                  <c:v>20</c:v>
                </c:pt>
              </c:numCache>
            </c:numRef>
          </c:val>
          <c:extLst>
            <c:ext xmlns:c16="http://schemas.microsoft.com/office/drawing/2014/chart" uri="{C3380CC4-5D6E-409C-BE32-E72D297353CC}">
              <c16:uniqueId val="{00000000-81A0-465E-AEB8-55BDD42D6804}"/>
            </c:ext>
          </c:extLst>
        </c:ser>
        <c:ser>
          <c:idx val="1"/>
          <c:order val="1"/>
          <c:tx>
            <c:strRef>
              <c:f>Blad1!$C$1</c:f>
              <c:strCache>
                <c:ptCount val="1"/>
                <c:pt idx="0">
                  <c:v>Reeks 2</c:v>
                </c:pt>
              </c:strCache>
            </c:strRef>
          </c:tx>
          <c:spPr>
            <a:solidFill>
              <a:schemeClr val="accent5"/>
            </a:solidFill>
            <a:ln>
              <a:noFill/>
            </a:ln>
            <a:effectLst/>
          </c:spPr>
          <c:invertIfNegative val="0"/>
          <c:cat>
            <c:strRef>
              <c:f>Blad1!$A$2:$A$5</c:f>
              <c:strCache>
                <c:ptCount val="2"/>
                <c:pt idx="0">
                  <c:v>Categorie 1</c:v>
                </c:pt>
                <c:pt idx="1">
                  <c:v>Categorie 2</c:v>
                </c:pt>
              </c:strCache>
            </c:strRef>
          </c:cat>
          <c:val>
            <c:numRef>
              <c:f>Blad1!$C$2:$C$5</c:f>
              <c:numCache>
                <c:formatCode>General</c:formatCode>
                <c:ptCount val="4"/>
                <c:pt idx="0">
                  <c:v>0</c:v>
                </c:pt>
                <c:pt idx="1">
                  <c:v>0</c:v>
                </c:pt>
              </c:numCache>
            </c:numRef>
          </c:val>
          <c:extLst>
            <c:ext xmlns:c16="http://schemas.microsoft.com/office/drawing/2014/chart" uri="{C3380CC4-5D6E-409C-BE32-E72D297353CC}">
              <c16:uniqueId val="{00000001-81A0-465E-AEB8-55BDD42D6804}"/>
            </c:ext>
          </c:extLst>
        </c:ser>
        <c:ser>
          <c:idx val="2"/>
          <c:order val="2"/>
          <c:tx>
            <c:strRef>
              <c:f>Blad1!$D$1</c:f>
              <c:strCache>
                <c:ptCount val="1"/>
                <c:pt idx="0">
                  <c:v>Reeks 3</c:v>
                </c:pt>
              </c:strCache>
            </c:strRef>
          </c:tx>
          <c:spPr>
            <a:solidFill>
              <a:schemeClr val="accent4"/>
            </a:solidFill>
            <a:ln>
              <a:noFill/>
            </a:ln>
            <a:effectLst/>
          </c:spPr>
          <c:invertIfNegative val="0"/>
          <c:cat>
            <c:strRef>
              <c:f>Blad1!$A$2:$A$5</c:f>
              <c:strCache>
                <c:ptCount val="2"/>
                <c:pt idx="0">
                  <c:v>Categorie 1</c:v>
                </c:pt>
                <c:pt idx="1">
                  <c:v>Categorie 2</c:v>
                </c:pt>
              </c:strCache>
            </c:strRef>
          </c:cat>
          <c:val>
            <c:numRef>
              <c:f>Blad1!$D$2:$D$5</c:f>
              <c:numCache>
                <c:formatCode>General</c:formatCode>
                <c:ptCount val="4"/>
                <c:pt idx="0">
                  <c:v>0</c:v>
                </c:pt>
                <c:pt idx="1">
                  <c:v>0</c:v>
                </c:pt>
              </c:numCache>
            </c:numRef>
          </c:val>
          <c:extLst>
            <c:ext xmlns:c16="http://schemas.microsoft.com/office/drawing/2014/chart" uri="{C3380CC4-5D6E-409C-BE32-E72D297353CC}">
              <c16:uniqueId val="{00000002-81A0-465E-AEB8-55BDD42D6804}"/>
            </c:ext>
          </c:extLst>
        </c:ser>
        <c:dLbls>
          <c:showLegendKey val="0"/>
          <c:showVal val="0"/>
          <c:showCatName val="0"/>
          <c:showSerName val="0"/>
          <c:showPercent val="0"/>
          <c:showBubbleSize val="0"/>
        </c:dLbls>
        <c:gapWidth val="150"/>
        <c:overlap val="100"/>
        <c:axId val="405335448"/>
        <c:axId val="405343680"/>
      </c:barChart>
      <c:catAx>
        <c:axId val="405335448"/>
        <c:scaling>
          <c:orientation val="minMax"/>
        </c:scaling>
        <c:delete val="1"/>
        <c:axPos val="b"/>
        <c:numFmt formatCode="General" sourceLinked="1"/>
        <c:majorTickMark val="out"/>
        <c:minorTickMark val="none"/>
        <c:tickLblPos val="nextTo"/>
        <c:crossAx val="405343680"/>
        <c:crosses val="autoZero"/>
        <c:auto val="1"/>
        <c:lblAlgn val="ctr"/>
        <c:lblOffset val="100"/>
        <c:noMultiLvlLbl val="0"/>
      </c:catAx>
      <c:valAx>
        <c:axId val="405343680"/>
        <c:scaling>
          <c:orientation val="minMax"/>
          <c:max val="100"/>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778" b="0" i="0" u="none" strike="noStrike" kern="1200" baseline="0">
                <a:solidFill>
                  <a:schemeClr val="tx1"/>
                </a:solidFill>
                <a:latin typeface="+mn-lt"/>
                <a:ea typeface="+mn-ea"/>
                <a:cs typeface="+mn-cs"/>
              </a:defRPr>
            </a:pPr>
            <a:endParaRPr lang="nl-NL"/>
          </a:p>
        </c:txPr>
        <c:crossAx val="405335448"/>
        <c:crosses val="autoZero"/>
        <c:crossBetween val="between"/>
      </c:valAx>
      <c:spPr>
        <a:noFill/>
        <a:ln w="25092">
          <a:noFill/>
        </a:ln>
        <a:effectLst/>
      </c:spPr>
    </c:plotArea>
    <c:plotVisOnly val="1"/>
    <c:dispBlanksAs val="gap"/>
    <c:showDLblsOverMax val="0"/>
  </c:chart>
  <c:spPr>
    <a:noFill/>
    <a:ln w="6350" cap="flat" cmpd="sng" algn="ctr">
      <a:noFill/>
      <a:prstDash val="solid"/>
      <a:miter lim="800000"/>
    </a:ln>
    <a:effectLst/>
  </c:spPr>
  <c:txPr>
    <a:bodyPr/>
    <a:lstStyle/>
    <a:p>
      <a:pPr>
        <a:defRPr sz="1778"/>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43059092969772"/>
          <c:y val="6.3593649982854619E-2"/>
          <c:w val="0.88956938976377886"/>
          <c:h val="0.9040624999999991"/>
        </c:manualLayout>
      </c:layout>
      <c:barChart>
        <c:barDir val="col"/>
        <c:grouping val="stacked"/>
        <c:varyColors val="0"/>
        <c:ser>
          <c:idx val="0"/>
          <c:order val="0"/>
          <c:tx>
            <c:strRef>
              <c:f>Blad1!$B$1</c:f>
              <c:strCache>
                <c:ptCount val="1"/>
                <c:pt idx="0">
                  <c:v>Reeks 1</c:v>
                </c:pt>
              </c:strCache>
            </c:strRef>
          </c:tx>
          <c:spPr>
            <a:gradFill>
              <a:gsLst>
                <a:gs pos="0">
                  <a:schemeClr val="accent1">
                    <a:lumMod val="5000"/>
                    <a:lumOff val="95000"/>
                  </a:schemeClr>
                </a:gs>
                <a:gs pos="82000">
                  <a:srgbClr val="000099"/>
                </a:gs>
              </a:gsLst>
              <a:lin ang="5400000" scaled="1"/>
            </a:gradFill>
            <a:ln w="28575">
              <a:solidFill>
                <a:schemeClr val="tx1">
                  <a:alpha val="31000"/>
                </a:schemeClr>
              </a:solidFill>
            </a:ln>
            <a:effectLst>
              <a:outerShdw blurRad="50800" dist="38100" dir="18900000" sx="102000" sy="102000" algn="bl" rotWithShape="0">
                <a:prstClr val="black">
                  <a:alpha val="40000"/>
                </a:prstClr>
              </a:outerShdw>
            </a:effectLst>
            <a:scene3d>
              <a:camera prst="orthographicFront"/>
              <a:lightRig rig="threePt" dir="t"/>
            </a:scene3d>
            <a:sp3d/>
          </c:spPr>
          <c:invertIfNegative val="0"/>
          <c:cat>
            <c:strRef>
              <c:f>Blad1!$A$2:$A$5</c:f>
              <c:strCache>
                <c:ptCount val="2"/>
                <c:pt idx="0">
                  <c:v>Categorie 1</c:v>
                </c:pt>
                <c:pt idx="1">
                  <c:v>Categorie 2</c:v>
                </c:pt>
              </c:strCache>
            </c:strRef>
          </c:cat>
          <c:val>
            <c:numRef>
              <c:f>Blad1!$B$2:$B$5</c:f>
              <c:numCache>
                <c:formatCode>General</c:formatCode>
                <c:ptCount val="4"/>
                <c:pt idx="0">
                  <c:v>80</c:v>
                </c:pt>
                <c:pt idx="1">
                  <c:v>20</c:v>
                </c:pt>
              </c:numCache>
            </c:numRef>
          </c:val>
          <c:extLst>
            <c:ext xmlns:c16="http://schemas.microsoft.com/office/drawing/2014/chart" uri="{C3380CC4-5D6E-409C-BE32-E72D297353CC}">
              <c16:uniqueId val="{00000000-81A0-465E-AEB8-55BDD42D6804}"/>
            </c:ext>
          </c:extLst>
        </c:ser>
        <c:ser>
          <c:idx val="1"/>
          <c:order val="1"/>
          <c:tx>
            <c:strRef>
              <c:f>Blad1!$C$1</c:f>
              <c:strCache>
                <c:ptCount val="1"/>
                <c:pt idx="0">
                  <c:v>Reeks 2</c:v>
                </c:pt>
              </c:strCache>
            </c:strRef>
          </c:tx>
          <c:spPr>
            <a:solidFill>
              <a:schemeClr val="accent5"/>
            </a:solidFill>
            <a:ln>
              <a:noFill/>
            </a:ln>
            <a:effectLst/>
          </c:spPr>
          <c:invertIfNegative val="0"/>
          <c:cat>
            <c:strRef>
              <c:f>Blad1!$A$2:$A$5</c:f>
              <c:strCache>
                <c:ptCount val="2"/>
                <c:pt idx="0">
                  <c:v>Categorie 1</c:v>
                </c:pt>
                <c:pt idx="1">
                  <c:v>Categorie 2</c:v>
                </c:pt>
              </c:strCache>
            </c:strRef>
          </c:cat>
          <c:val>
            <c:numRef>
              <c:f>Blad1!$C$2:$C$5</c:f>
              <c:numCache>
                <c:formatCode>General</c:formatCode>
                <c:ptCount val="4"/>
                <c:pt idx="0">
                  <c:v>0</c:v>
                </c:pt>
                <c:pt idx="1">
                  <c:v>0</c:v>
                </c:pt>
              </c:numCache>
            </c:numRef>
          </c:val>
          <c:extLst>
            <c:ext xmlns:c16="http://schemas.microsoft.com/office/drawing/2014/chart" uri="{C3380CC4-5D6E-409C-BE32-E72D297353CC}">
              <c16:uniqueId val="{00000001-81A0-465E-AEB8-55BDD42D6804}"/>
            </c:ext>
          </c:extLst>
        </c:ser>
        <c:ser>
          <c:idx val="2"/>
          <c:order val="2"/>
          <c:tx>
            <c:strRef>
              <c:f>Blad1!$D$1</c:f>
              <c:strCache>
                <c:ptCount val="1"/>
                <c:pt idx="0">
                  <c:v>Reeks 3</c:v>
                </c:pt>
              </c:strCache>
            </c:strRef>
          </c:tx>
          <c:spPr>
            <a:solidFill>
              <a:schemeClr val="accent4"/>
            </a:solidFill>
            <a:ln>
              <a:noFill/>
            </a:ln>
            <a:effectLst/>
          </c:spPr>
          <c:invertIfNegative val="0"/>
          <c:cat>
            <c:strRef>
              <c:f>Blad1!$A$2:$A$5</c:f>
              <c:strCache>
                <c:ptCount val="2"/>
                <c:pt idx="0">
                  <c:v>Categorie 1</c:v>
                </c:pt>
                <c:pt idx="1">
                  <c:v>Categorie 2</c:v>
                </c:pt>
              </c:strCache>
            </c:strRef>
          </c:cat>
          <c:val>
            <c:numRef>
              <c:f>Blad1!$D$2:$D$5</c:f>
              <c:numCache>
                <c:formatCode>General</c:formatCode>
                <c:ptCount val="4"/>
                <c:pt idx="0">
                  <c:v>0</c:v>
                </c:pt>
                <c:pt idx="1">
                  <c:v>0</c:v>
                </c:pt>
              </c:numCache>
            </c:numRef>
          </c:val>
          <c:extLst>
            <c:ext xmlns:c16="http://schemas.microsoft.com/office/drawing/2014/chart" uri="{C3380CC4-5D6E-409C-BE32-E72D297353CC}">
              <c16:uniqueId val="{00000002-81A0-465E-AEB8-55BDD42D6804}"/>
            </c:ext>
          </c:extLst>
        </c:ser>
        <c:dLbls>
          <c:showLegendKey val="0"/>
          <c:showVal val="0"/>
          <c:showCatName val="0"/>
          <c:showSerName val="0"/>
          <c:showPercent val="0"/>
          <c:showBubbleSize val="0"/>
        </c:dLbls>
        <c:gapWidth val="150"/>
        <c:overlap val="100"/>
        <c:axId val="405335448"/>
        <c:axId val="405343680"/>
      </c:barChart>
      <c:catAx>
        <c:axId val="405335448"/>
        <c:scaling>
          <c:orientation val="minMax"/>
        </c:scaling>
        <c:delete val="1"/>
        <c:axPos val="b"/>
        <c:numFmt formatCode="General" sourceLinked="1"/>
        <c:majorTickMark val="out"/>
        <c:minorTickMark val="none"/>
        <c:tickLblPos val="nextTo"/>
        <c:crossAx val="405343680"/>
        <c:crosses val="autoZero"/>
        <c:auto val="1"/>
        <c:lblAlgn val="ctr"/>
        <c:lblOffset val="100"/>
        <c:noMultiLvlLbl val="0"/>
      </c:catAx>
      <c:valAx>
        <c:axId val="405343680"/>
        <c:scaling>
          <c:orientation val="minMax"/>
          <c:max val="100"/>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778" b="0" i="0" u="none" strike="noStrike" kern="1200" baseline="0">
                <a:solidFill>
                  <a:schemeClr val="tx1"/>
                </a:solidFill>
                <a:latin typeface="+mn-lt"/>
                <a:ea typeface="+mn-ea"/>
                <a:cs typeface="+mn-cs"/>
              </a:defRPr>
            </a:pPr>
            <a:endParaRPr lang="nl-NL"/>
          </a:p>
        </c:txPr>
        <c:crossAx val="405335448"/>
        <c:crosses val="autoZero"/>
        <c:crossBetween val="between"/>
      </c:valAx>
      <c:spPr>
        <a:noFill/>
        <a:ln w="25092">
          <a:noFill/>
        </a:ln>
        <a:effectLst/>
      </c:spPr>
    </c:plotArea>
    <c:plotVisOnly val="1"/>
    <c:dispBlanksAs val="gap"/>
    <c:showDLblsOverMax val="0"/>
  </c:chart>
  <c:spPr>
    <a:noFill/>
    <a:ln w="6350" cap="flat" cmpd="sng" algn="ctr">
      <a:noFill/>
      <a:prstDash val="solid"/>
      <a:miter lim="800000"/>
    </a:ln>
    <a:effectLst/>
  </c:spPr>
  <c:txPr>
    <a:bodyPr/>
    <a:lstStyle/>
    <a:p>
      <a:pPr>
        <a:defRPr sz="1778"/>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43059092969772"/>
          <c:y val="6.3593649982854619E-2"/>
          <c:w val="0.88956938976377886"/>
          <c:h val="0.9040624999999991"/>
        </c:manualLayout>
      </c:layout>
      <c:barChart>
        <c:barDir val="col"/>
        <c:grouping val="stacked"/>
        <c:varyColors val="0"/>
        <c:ser>
          <c:idx val="0"/>
          <c:order val="0"/>
          <c:tx>
            <c:strRef>
              <c:f>Blad1!$B$1</c:f>
              <c:strCache>
                <c:ptCount val="1"/>
                <c:pt idx="0">
                  <c:v>Reeks 1</c:v>
                </c:pt>
              </c:strCache>
            </c:strRef>
          </c:tx>
          <c:spPr>
            <a:gradFill>
              <a:gsLst>
                <a:gs pos="0">
                  <a:schemeClr val="accent1">
                    <a:lumMod val="5000"/>
                    <a:lumOff val="95000"/>
                  </a:schemeClr>
                </a:gs>
                <a:gs pos="82000">
                  <a:srgbClr val="000099"/>
                </a:gs>
              </a:gsLst>
              <a:lin ang="5400000" scaled="1"/>
            </a:gradFill>
            <a:ln w="28575">
              <a:solidFill>
                <a:schemeClr val="tx1">
                  <a:alpha val="31000"/>
                </a:schemeClr>
              </a:solidFill>
            </a:ln>
            <a:effectLst>
              <a:outerShdw blurRad="50800" dist="38100" dir="18900000" sx="102000" sy="102000" algn="bl" rotWithShape="0">
                <a:prstClr val="black">
                  <a:alpha val="40000"/>
                </a:prstClr>
              </a:outerShdw>
            </a:effectLst>
            <a:scene3d>
              <a:camera prst="orthographicFront"/>
              <a:lightRig rig="threePt" dir="t"/>
            </a:scene3d>
            <a:sp3d/>
          </c:spPr>
          <c:invertIfNegative val="0"/>
          <c:cat>
            <c:strRef>
              <c:f>Blad1!$A$2:$A$5</c:f>
              <c:strCache>
                <c:ptCount val="2"/>
                <c:pt idx="0">
                  <c:v>Categorie 1</c:v>
                </c:pt>
                <c:pt idx="1">
                  <c:v>Categorie 2</c:v>
                </c:pt>
              </c:strCache>
            </c:strRef>
          </c:cat>
          <c:val>
            <c:numRef>
              <c:f>Blad1!$B$2:$B$5</c:f>
              <c:numCache>
                <c:formatCode>General</c:formatCode>
                <c:ptCount val="4"/>
                <c:pt idx="0">
                  <c:v>80</c:v>
                </c:pt>
                <c:pt idx="1">
                  <c:v>20</c:v>
                </c:pt>
              </c:numCache>
            </c:numRef>
          </c:val>
          <c:extLst>
            <c:ext xmlns:c16="http://schemas.microsoft.com/office/drawing/2014/chart" uri="{C3380CC4-5D6E-409C-BE32-E72D297353CC}">
              <c16:uniqueId val="{00000000-81A0-465E-AEB8-55BDD42D6804}"/>
            </c:ext>
          </c:extLst>
        </c:ser>
        <c:ser>
          <c:idx val="1"/>
          <c:order val="1"/>
          <c:tx>
            <c:strRef>
              <c:f>Blad1!$C$1</c:f>
              <c:strCache>
                <c:ptCount val="1"/>
                <c:pt idx="0">
                  <c:v>Reeks 2</c:v>
                </c:pt>
              </c:strCache>
            </c:strRef>
          </c:tx>
          <c:spPr>
            <a:solidFill>
              <a:schemeClr val="accent5"/>
            </a:solidFill>
            <a:ln>
              <a:noFill/>
            </a:ln>
            <a:effectLst/>
          </c:spPr>
          <c:invertIfNegative val="0"/>
          <c:cat>
            <c:strRef>
              <c:f>Blad1!$A$2:$A$5</c:f>
              <c:strCache>
                <c:ptCount val="2"/>
                <c:pt idx="0">
                  <c:v>Categorie 1</c:v>
                </c:pt>
                <c:pt idx="1">
                  <c:v>Categorie 2</c:v>
                </c:pt>
              </c:strCache>
            </c:strRef>
          </c:cat>
          <c:val>
            <c:numRef>
              <c:f>Blad1!$C$2:$C$5</c:f>
              <c:numCache>
                <c:formatCode>General</c:formatCode>
                <c:ptCount val="4"/>
                <c:pt idx="0">
                  <c:v>0</c:v>
                </c:pt>
                <c:pt idx="1">
                  <c:v>0</c:v>
                </c:pt>
              </c:numCache>
            </c:numRef>
          </c:val>
          <c:extLst>
            <c:ext xmlns:c16="http://schemas.microsoft.com/office/drawing/2014/chart" uri="{C3380CC4-5D6E-409C-BE32-E72D297353CC}">
              <c16:uniqueId val="{00000001-81A0-465E-AEB8-55BDD42D6804}"/>
            </c:ext>
          </c:extLst>
        </c:ser>
        <c:ser>
          <c:idx val="2"/>
          <c:order val="2"/>
          <c:tx>
            <c:strRef>
              <c:f>Blad1!$D$1</c:f>
              <c:strCache>
                <c:ptCount val="1"/>
                <c:pt idx="0">
                  <c:v>Reeks 3</c:v>
                </c:pt>
              </c:strCache>
            </c:strRef>
          </c:tx>
          <c:spPr>
            <a:solidFill>
              <a:schemeClr val="accent4"/>
            </a:solidFill>
            <a:ln>
              <a:noFill/>
            </a:ln>
            <a:effectLst/>
          </c:spPr>
          <c:invertIfNegative val="0"/>
          <c:cat>
            <c:strRef>
              <c:f>Blad1!$A$2:$A$5</c:f>
              <c:strCache>
                <c:ptCount val="2"/>
                <c:pt idx="0">
                  <c:v>Categorie 1</c:v>
                </c:pt>
                <c:pt idx="1">
                  <c:v>Categorie 2</c:v>
                </c:pt>
              </c:strCache>
            </c:strRef>
          </c:cat>
          <c:val>
            <c:numRef>
              <c:f>Blad1!$D$2:$D$5</c:f>
              <c:numCache>
                <c:formatCode>General</c:formatCode>
                <c:ptCount val="4"/>
                <c:pt idx="0">
                  <c:v>0</c:v>
                </c:pt>
                <c:pt idx="1">
                  <c:v>0</c:v>
                </c:pt>
              </c:numCache>
            </c:numRef>
          </c:val>
          <c:extLst>
            <c:ext xmlns:c16="http://schemas.microsoft.com/office/drawing/2014/chart" uri="{C3380CC4-5D6E-409C-BE32-E72D297353CC}">
              <c16:uniqueId val="{00000002-81A0-465E-AEB8-55BDD42D6804}"/>
            </c:ext>
          </c:extLst>
        </c:ser>
        <c:dLbls>
          <c:showLegendKey val="0"/>
          <c:showVal val="0"/>
          <c:showCatName val="0"/>
          <c:showSerName val="0"/>
          <c:showPercent val="0"/>
          <c:showBubbleSize val="0"/>
        </c:dLbls>
        <c:gapWidth val="150"/>
        <c:overlap val="100"/>
        <c:axId val="405335448"/>
        <c:axId val="405343680"/>
      </c:barChart>
      <c:catAx>
        <c:axId val="405335448"/>
        <c:scaling>
          <c:orientation val="minMax"/>
        </c:scaling>
        <c:delete val="1"/>
        <c:axPos val="b"/>
        <c:numFmt formatCode="General" sourceLinked="1"/>
        <c:majorTickMark val="out"/>
        <c:minorTickMark val="none"/>
        <c:tickLblPos val="nextTo"/>
        <c:crossAx val="405343680"/>
        <c:crosses val="autoZero"/>
        <c:auto val="1"/>
        <c:lblAlgn val="ctr"/>
        <c:lblOffset val="100"/>
        <c:noMultiLvlLbl val="0"/>
      </c:catAx>
      <c:valAx>
        <c:axId val="405343680"/>
        <c:scaling>
          <c:orientation val="minMax"/>
          <c:max val="100"/>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778" b="0" i="0" u="none" strike="noStrike" kern="1200" baseline="0">
                <a:solidFill>
                  <a:schemeClr val="tx1"/>
                </a:solidFill>
                <a:latin typeface="+mn-lt"/>
                <a:ea typeface="+mn-ea"/>
                <a:cs typeface="+mn-cs"/>
              </a:defRPr>
            </a:pPr>
            <a:endParaRPr lang="nl-NL"/>
          </a:p>
        </c:txPr>
        <c:crossAx val="405335448"/>
        <c:crosses val="autoZero"/>
        <c:crossBetween val="between"/>
      </c:valAx>
      <c:spPr>
        <a:noFill/>
        <a:ln w="25092">
          <a:noFill/>
        </a:ln>
        <a:effectLst/>
      </c:spPr>
    </c:plotArea>
    <c:plotVisOnly val="1"/>
    <c:dispBlanksAs val="gap"/>
    <c:showDLblsOverMax val="0"/>
  </c:chart>
  <c:spPr>
    <a:noFill/>
    <a:ln w="6350" cap="flat" cmpd="sng" algn="ctr">
      <a:noFill/>
      <a:prstDash val="solid"/>
      <a:miter lim="800000"/>
    </a:ln>
    <a:effectLst/>
  </c:spPr>
  <c:txPr>
    <a:bodyPr/>
    <a:lstStyle/>
    <a:p>
      <a:pPr>
        <a:defRPr sz="1778"/>
      </a:pPr>
      <a:endParaRPr lang="nl-N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43059092969772"/>
          <c:y val="6.3593649982854619E-2"/>
          <c:w val="0.88956938976377886"/>
          <c:h val="0.9040624999999991"/>
        </c:manualLayout>
      </c:layout>
      <c:barChart>
        <c:barDir val="col"/>
        <c:grouping val="stacked"/>
        <c:varyColors val="0"/>
        <c:ser>
          <c:idx val="0"/>
          <c:order val="0"/>
          <c:tx>
            <c:strRef>
              <c:f>Blad1!$B$1</c:f>
              <c:strCache>
                <c:ptCount val="1"/>
                <c:pt idx="0">
                  <c:v>Reeks 1</c:v>
                </c:pt>
              </c:strCache>
            </c:strRef>
          </c:tx>
          <c:spPr>
            <a:gradFill>
              <a:gsLst>
                <a:gs pos="0">
                  <a:schemeClr val="accent1">
                    <a:lumMod val="5000"/>
                    <a:lumOff val="95000"/>
                  </a:schemeClr>
                </a:gs>
                <a:gs pos="82000">
                  <a:srgbClr val="000099"/>
                </a:gs>
              </a:gsLst>
              <a:lin ang="5400000" scaled="1"/>
            </a:gradFill>
            <a:ln w="28575">
              <a:solidFill>
                <a:schemeClr val="tx1">
                  <a:alpha val="31000"/>
                </a:schemeClr>
              </a:solidFill>
            </a:ln>
            <a:effectLst>
              <a:outerShdw blurRad="50800" dist="38100" dir="18900000" sx="102000" sy="102000" algn="bl" rotWithShape="0">
                <a:prstClr val="black">
                  <a:alpha val="40000"/>
                </a:prstClr>
              </a:outerShdw>
            </a:effectLst>
            <a:scene3d>
              <a:camera prst="orthographicFront"/>
              <a:lightRig rig="threePt" dir="t"/>
            </a:scene3d>
            <a:sp3d/>
          </c:spPr>
          <c:invertIfNegative val="0"/>
          <c:cat>
            <c:strRef>
              <c:f>Blad1!$A$2:$A$5</c:f>
              <c:strCache>
                <c:ptCount val="2"/>
                <c:pt idx="0">
                  <c:v>Categorie 1</c:v>
                </c:pt>
                <c:pt idx="1">
                  <c:v>Categorie 2</c:v>
                </c:pt>
              </c:strCache>
            </c:strRef>
          </c:cat>
          <c:val>
            <c:numRef>
              <c:f>Blad1!$B$2:$B$5</c:f>
              <c:numCache>
                <c:formatCode>General</c:formatCode>
                <c:ptCount val="4"/>
                <c:pt idx="0">
                  <c:v>40</c:v>
                </c:pt>
                <c:pt idx="1">
                  <c:v>50</c:v>
                </c:pt>
              </c:numCache>
            </c:numRef>
          </c:val>
          <c:extLst>
            <c:ext xmlns:c16="http://schemas.microsoft.com/office/drawing/2014/chart" uri="{C3380CC4-5D6E-409C-BE32-E72D297353CC}">
              <c16:uniqueId val="{00000000-81A0-465E-AEB8-55BDD42D6804}"/>
            </c:ext>
          </c:extLst>
        </c:ser>
        <c:ser>
          <c:idx val="1"/>
          <c:order val="1"/>
          <c:tx>
            <c:strRef>
              <c:f>Blad1!$C$1</c:f>
              <c:strCache>
                <c:ptCount val="1"/>
                <c:pt idx="0">
                  <c:v>Reeks 2</c:v>
                </c:pt>
              </c:strCache>
            </c:strRef>
          </c:tx>
          <c:spPr>
            <a:solidFill>
              <a:schemeClr val="accent5"/>
            </a:solidFill>
            <a:ln>
              <a:noFill/>
            </a:ln>
            <a:effectLst/>
          </c:spPr>
          <c:invertIfNegative val="0"/>
          <c:cat>
            <c:strRef>
              <c:f>Blad1!$A$2:$A$5</c:f>
              <c:strCache>
                <c:ptCount val="2"/>
                <c:pt idx="0">
                  <c:v>Categorie 1</c:v>
                </c:pt>
                <c:pt idx="1">
                  <c:v>Categorie 2</c:v>
                </c:pt>
              </c:strCache>
            </c:strRef>
          </c:cat>
          <c:val>
            <c:numRef>
              <c:f>Blad1!$C$2:$C$5</c:f>
              <c:numCache>
                <c:formatCode>General</c:formatCode>
                <c:ptCount val="4"/>
                <c:pt idx="0">
                  <c:v>0</c:v>
                </c:pt>
                <c:pt idx="1">
                  <c:v>0</c:v>
                </c:pt>
              </c:numCache>
            </c:numRef>
          </c:val>
          <c:extLst>
            <c:ext xmlns:c16="http://schemas.microsoft.com/office/drawing/2014/chart" uri="{C3380CC4-5D6E-409C-BE32-E72D297353CC}">
              <c16:uniqueId val="{00000001-81A0-465E-AEB8-55BDD42D6804}"/>
            </c:ext>
          </c:extLst>
        </c:ser>
        <c:ser>
          <c:idx val="2"/>
          <c:order val="2"/>
          <c:tx>
            <c:strRef>
              <c:f>Blad1!$D$1</c:f>
              <c:strCache>
                <c:ptCount val="1"/>
                <c:pt idx="0">
                  <c:v>Reeks 3</c:v>
                </c:pt>
              </c:strCache>
            </c:strRef>
          </c:tx>
          <c:spPr>
            <a:solidFill>
              <a:schemeClr val="accent4"/>
            </a:solidFill>
            <a:ln>
              <a:noFill/>
            </a:ln>
            <a:effectLst/>
          </c:spPr>
          <c:invertIfNegative val="0"/>
          <c:cat>
            <c:strRef>
              <c:f>Blad1!$A$2:$A$5</c:f>
              <c:strCache>
                <c:ptCount val="2"/>
                <c:pt idx="0">
                  <c:v>Categorie 1</c:v>
                </c:pt>
                <c:pt idx="1">
                  <c:v>Categorie 2</c:v>
                </c:pt>
              </c:strCache>
            </c:strRef>
          </c:cat>
          <c:val>
            <c:numRef>
              <c:f>Blad1!$D$2:$D$5</c:f>
              <c:numCache>
                <c:formatCode>General</c:formatCode>
                <c:ptCount val="4"/>
                <c:pt idx="0">
                  <c:v>0</c:v>
                </c:pt>
                <c:pt idx="1">
                  <c:v>0</c:v>
                </c:pt>
              </c:numCache>
            </c:numRef>
          </c:val>
          <c:extLst>
            <c:ext xmlns:c16="http://schemas.microsoft.com/office/drawing/2014/chart" uri="{C3380CC4-5D6E-409C-BE32-E72D297353CC}">
              <c16:uniqueId val="{00000002-81A0-465E-AEB8-55BDD42D6804}"/>
            </c:ext>
          </c:extLst>
        </c:ser>
        <c:dLbls>
          <c:showLegendKey val="0"/>
          <c:showVal val="0"/>
          <c:showCatName val="0"/>
          <c:showSerName val="0"/>
          <c:showPercent val="0"/>
          <c:showBubbleSize val="0"/>
        </c:dLbls>
        <c:gapWidth val="150"/>
        <c:overlap val="100"/>
        <c:axId val="405335448"/>
        <c:axId val="405343680"/>
      </c:barChart>
      <c:catAx>
        <c:axId val="405335448"/>
        <c:scaling>
          <c:orientation val="minMax"/>
        </c:scaling>
        <c:delete val="1"/>
        <c:axPos val="b"/>
        <c:numFmt formatCode="General" sourceLinked="1"/>
        <c:majorTickMark val="out"/>
        <c:minorTickMark val="none"/>
        <c:tickLblPos val="nextTo"/>
        <c:crossAx val="405343680"/>
        <c:crosses val="autoZero"/>
        <c:auto val="1"/>
        <c:lblAlgn val="ctr"/>
        <c:lblOffset val="100"/>
        <c:noMultiLvlLbl val="0"/>
      </c:catAx>
      <c:valAx>
        <c:axId val="405343680"/>
        <c:scaling>
          <c:orientation val="minMax"/>
          <c:max val="100"/>
        </c:scaling>
        <c:delete val="0"/>
        <c:axPos val="l"/>
        <c:majorGridlines>
          <c:spPr>
            <a:ln w="6350"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6350" cap="flat" cmpd="sng" algn="ctr">
            <a:solidFill>
              <a:schemeClr val="tx1">
                <a:tint val="75000"/>
              </a:schemeClr>
            </a:solidFill>
            <a:prstDash val="solid"/>
            <a:round/>
          </a:ln>
          <a:effectLst/>
        </c:spPr>
        <c:txPr>
          <a:bodyPr rot="-60000000" spcFirstLastPara="1" vertOverflow="ellipsis" vert="horz" wrap="square" anchor="ctr" anchorCtr="1"/>
          <a:lstStyle/>
          <a:p>
            <a:pPr>
              <a:defRPr sz="1778" b="0" i="0" u="none" strike="noStrike" kern="1200" baseline="0">
                <a:solidFill>
                  <a:schemeClr val="tx1"/>
                </a:solidFill>
                <a:latin typeface="+mn-lt"/>
                <a:ea typeface="+mn-ea"/>
                <a:cs typeface="+mn-cs"/>
              </a:defRPr>
            </a:pPr>
            <a:endParaRPr lang="nl-NL"/>
          </a:p>
        </c:txPr>
        <c:crossAx val="405335448"/>
        <c:crosses val="autoZero"/>
        <c:crossBetween val="between"/>
      </c:valAx>
      <c:spPr>
        <a:noFill/>
        <a:ln w="25092">
          <a:noFill/>
        </a:ln>
        <a:effectLst/>
      </c:spPr>
    </c:plotArea>
    <c:plotVisOnly val="1"/>
    <c:dispBlanksAs val="gap"/>
    <c:showDLblsOverMax val="0"/>
  </c:chart>
  <c:spPr>
    <a:noFill/>
    <a:ln w="6350" cap="flat" cmpd="sng" algn="ctr">
      <a:noFill/>
      <a:prstDash val="solid"/>
      <a:miter lim="800000"/>
    </a:ln>
    <a:effectLst/>
  </c:spPr>
  <c:txPr>
    <a:bodyPr/>
    <a:lstStyle/>
    <a:p>
      <a:pPr>
        <a:defRPr sz="1778"/>
      </a:pPr>
      <a:endParaRPr lang="nl-NL"/>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3CBB9D-53EB-4771-8040-2812CEB0C7E3}" type="doc">
      <dgm:prSet loTypeId="urn:microsoft.com/office/officeart/2005/8/layout/cycle4" loCatId="matrix" qsTypeId="urn:microsoft.com/office/officeart/2005/8/quickstyle/simple1" qsCatId="simple" csTypeId="urn:microsoft.com/office/officeart/2005/8/colors/accent5_5" csCatId="accent5" phldr="1"/>
      <dgm:spPr/>
      <dgm:t>
        <a:bodyPr/>
        <a:lstStyle/>
        <a:p>
          <a:endParaRPr lang="nl-NL"/>
        </a:p>
      </dgm:t>
    </dgm:pt>
    <dgm:pt modelId="{274DF0DD-08F5-4365-A974-3365E3238285}">
      <dgm:prSet phldrT="[Tekst]" custT="1"/>
      <dgm:spPr>
        <a:solidFill>
          <a:srgbClr val="008780"/>
        </a:solidFill>
      </dgm:spPr>
      <dgm:t>
        <a:bodyPr lIns="72000" rIns="108000"/>
        <a:lstStyle/>
        <a:p>
          <a:pPr algn="r"/>
          <a:r>
            <a:rPr lang="nl-NL" sz="1900" dirty="0"/>
            <a:t>Zelfbeeld </a:t>
          </a:r>
          <a:br>
            <a:rPr lang="nl-NL" sz="1900" dirty="0"/>
          </a:br>
          <a:r>
            <a:rPr lang="nl-NL" sz="1900" dirty="0"/>
            <a:t>Spiritueel (</a:t>
          </a:r>
          <a:r>
            <a:rPr lang="nl-NL" sz="1900" dirty="0" err="1"/>
            <a:t>ziels</a:t>
          </a:r>
          <a:r>
            <a:rPr lang="nl-NL" sz="1900" dirty="0"/>
            <a:t>)  bewustzijn</a:t>
          </a:r>
        </a:p>
      </dgm:t>
    </dgm:pt>
    <dgm:pt modelId="{81ED5F47-5FEF-4B36-8502-310D6147348D}" type="parTrans" cxnId="{4B3EDE20-E6CE-4542-B326-8EA2A13C2D3C}">
      <dgm:prSet/>
      <dgm:spPr/>
      <dgm:t>
        <a:bodyPr/>
        <a:lstStyle/>
        <a:p>
          <a:endParaRPr lang="nl-NL"/>
        </a:p>
      </dgm:t>
    </dgm:pt>
    <dgm:pt modelId="{B0DB2E68-0823-4BEE-B16C-2906CBE56FB8}" type="sibTrans" cxnId="{4B3EDE20-E6CE-4542-B326-8EA2A13C2D3C}">
      <dgm:prSet/>
      <dgm:spPr/>
      <dgm:t>
        <a:bodyPr/>
        <a:lstStyle/>
        <a:p>
          <a:endParaRPr lang="nl-NL"/>
        </a:p>
      </dgm:t>
    </dgm:pt>
    <dgm:pt modelId="{0F6CB01E-4913-4463-8BCA-98DC31BBC9AB}">
      <dgm:prSet phldrT="[Tekst]" custT="1"/>
      <dgm:spPr>
        <a:solidFill>
          <a:srgbClr val="00B8AF"/>
        </a:solidFill>
        <a:ln w="76200">
          <a:noFill/>
        </a:ln>
      </dgm:spPr>
      <dgm:t>
        <a:bodyPr lIns="0" rIns="0"/>
        <a:lstStyle/>
        <a:p>
          <a:pPr marL="87313" indent="0" algn="l"/>
          <a:r>
            <a:rPr lang="nl-NL" sz="1900" b="0" dirty="0"/>
            <a:t>Fysieke vitaliteit  Lichaamsbewustzijn</a:t>
          </a:r>
        </a:p>
      </dgm:t>
    </dgm:pt>
    <dgm:pt modelId="{301A4427-D7BB-460E-8D2E-E055036E62BE}" type="parTrans" cxnId="{DFBDE51D-0A63-49EF-BCD9-B3BACE6460F0}">
      <dgm:prSet/>
      <dgm:spPr/>
      <dgm:t>
        <a:bodyPr/>
        <a:lstStyle/>
        <a:p>
          <a:endParaRPr lang="nl-NL"/>
        </a:p>
      </dgm:t>
    </dgm:pt>
    <dgm:pt modelId="{E8D27F37-65FC-405F-9045-4884EF034579}" type="sibTrans" cxnId="{DFBDE51D-0A63-49EF-BCD9-B3BACE6460F0}">
      <dgm:prSet/>
      <dgm:spPr/>
      <dgm:t>
        <a:bodyPr/>
        <a:lstStyle/>
        <a:p>
          <a:endParaRPr lang="nl-NL"/>
        </a:p>
      </dgm:t>
    </dgm:pt>
    <dgm:pt modelId="{17EBBB91-1D3E-4535-AF7A-B90CAD64F851}">
      <dgm:prSet phldrT="[Tekst]" custT="1"/>
      <dgm:spPr>
        <a:solidFill>
          <a:srgbClr val="00EADF"/>
        </a:solidFill>
      </dgm:spPr>
      <dgm:t>
        <a:bodyPr lIns="0" rIns="0"/>
        <a:lstStyle/>
        <a:p>
          <a:pPr marL="87313" indent="0" algn="l">
            <a:spcAft>
              <a:spcPts val="0"/>
            </a:spcAft>
          </a:pPr>
          <a:r>
            <a:rPr lang="nl-NL" sz="1900" b="0" dirty="0">
              <a:solidFill>
                <a:srgbClr val="008780"/>
              </a:solidFill>
            </a:rPr>
            <a:t>Gevoelsbeleving Emotionele balans</a:t>
          </a:r>
        </a:p>
      </dgm:t>
    </dgm:pt>
    <dgm:pt modelId="{A3E170A5-5E5B-4F3E-A094-D67CE53A3655}" type="parTrans" cxnId="{91FB53CC-A405-4797-A07B-AD2A6B37F666}">
      <dgm:prSet/>
      <dgm:spPr/>
      <dgm:t>
        <a:bodyPr/>
        <a:lstStyle/>
        <a:p>
          <a:endParaRPr lang="nl-NL"/>
        </a:p>
      </dgm:t>
    </dgm:pt>
    <dgm:pt modelId="{187D11A3-D97C-4ADC-BC0D-37DC7BEEDB0D}" type="sibTrans" cxnId="{91FB53CC-A405-4797-A07B-AD2A6B37F666}">
      <dgm:prSet/>
      <dgm:spPr/>
      <dgm:t>
        <a:bodyPr/>
        <a:lstStyle/>
        <a:p>
          <a:endParaRPr lang="nl-NL"/>
        </a:p>
      </dgm:t>
    </dgm:pt>
    <dgm:pt modelId="{CECBF3E0-5D48-4D35-8C7C-56734C9B5B1F}">
      <dgm:prSet phldrT="[Tekst]" custT="1"/>
      <dgm:spPr>
        <a:solidFill>
          <a:srgbClr val="B9FFFC">
            <a:alpha val="49804"/>
          </a:srgbClr>
        </a:solidFill>
      </dgm:spPr>
      <dgm:t>
        <a:bodyPr lIns="0" rIns="136800"/>
        <a:lstStyle/>
        <a:p>
          <a:pPr marL="0" indent="0" algn="r"/>
          <a:r>
            <a:rPr lang="nl-NL" sz="1900" dirty="0">
              <a:solidFill>
                <a:srgbClr val="008780"/>
              </a:solidFill>
            </a:rPr>
            <a:t>Gedachtenkracht Mentale helderheid</a:t>
          </a:r>
        </a:p>
      </dgm:t>
    </dgm:pt>
    <dgm:pt modelId="{834D7BBC-3307-4AD9-8FB8-7DF9E5C8A254}" type="parTrans" cxnId="{8A7A4B3B-55BD-4A35-B8B7-55EF43B4873A}">
      <dgm:prSet/>
      <dgm:spPr/>
      <dgm:t>
        <a:bodyPr/>
        <a:lstStyle/>
        <a:p>
          <a:endParaRPr lang="nl-NL"/>
        </a:p>
      </dgm:t>
    </dgm:pt>
    <dgm:pt modelId="{B0C2E3A6-0E0D-4AFC-8DFF-8D125FCED6A1}" type="sibTrans" cxnId="{8A7A4B3B-55BD-4A35-B8B7-55EF43B4873A}">
      <dgm:prSet/>
      <dgm:spPr/>
      <dgm:t>
        <a:bodyPr/>
        <a:lstStyle/>
        <a:p>
          <a:endParaRPr lang="nl-NL"/>
        </a:p>
      </dgm:t>
    </dgm:pt>
    <dgm:pt modelId="{2F8DED0F-ACDB-4A77-BB66-F5F1A9408720}" type="pres">
      <dgm:prSet presAssocID="{753CBB9D-53EB-4771-8040-2812CEB0C7E3}" presName="cycleMatrixDiagram" presStyleCnt="0">
        <dgm:presLayoutVars>
          <dgm:chMax val="1"/>
          <dgm:dir/>
          <dgm:animLvl val="lvl"/>
          <dgm:resizeHandles val="exact"/>
        </dgm:presLayoutVars>
      </dgm:prSet>
      <dgm:spPr/>
    </dgm:pt>
    <dgm:pt modelId="{A1241139-836D-49C7-A0DA-7D0B41270342}" type="pres">
      <dgm:prSet presAssocID="{753CBB9D-53EB-4771-8040-2812CEB0C7E3}" presName="children" presStyleCnt="0"/>
      <dgm:spPr/>
    </dgm:pt>
    <dgm:pt modelId="{757EBA8A-8ABA-4CC8-99A2-B3B6EFB14B98}" type="pres">
      <dgm:prSet presAssocID="{753CBB9D-53EB-4771-8040-2812CEB0C7E3}" presName="childPlaceholder" presStyleCnt="0"/>
      <dgm:spPr/>
    </dgm:pt>
    <dgm:pt modelId="{283725C8-8028-4E02-BC75-FBADD97A48A5}" type="pres">
      <dgm:prSet presAssocID="{753CBB9D-53EB-4771-8040-2812CEB0C7E3}" presName="circle" presStyleCnt="0"/>
      <dgm:spPr/>
    </dgm:pt>
    <dgm:pt modelId="{D86B384F-31BA-40E0-9119-6D2925737AE3}" type="pres">
      <dgm:prSet presAssocID="{753CBB9D-53EB-4771-8040-2812CEB0C7E3}" presName="quadrant1" presStyleLbl="node1" presStyleIdx="0" presStyleCnt="4">
        <dgm:presLayoutVars>
          <dgm:chMax val="1"/>
          <dgm:bulletEnabled val="1"/>
        </dgm:presLayoutVars>
      </dgm:prSet>
      <dgm:spPr/>
    </dgm:pt>
    <dgm:pt modelId="{2AC3F609-8ECA-4989-BC89-17B0A60F7DEE}" type="pres">
      <dgm:prSet presAssocID="{753CBB9D-53EB-4771-8040-2812CEB0C7E3}" presName="quadrant2" presStyleLbl="node1" presStyleIdx="1" presStyleCnt="4">
        <dgm:presLayoutVars>
          <dgm:chMax val="1"/>
          <dgm:bulletEnabled val="1"/>
        </dgm:presLayoutVars>
      </dgm:prSet>
      <dgm:spPr/>
    </dgm:pt>
    <dgm:pt modelId="{16322D41-0FFB-46FA-9662-E576E1603AF3}" type="pres">
      <dgm:prSet presAssocID="{753CBB9D-53EB-4771-8040-2812CEB0C7E3}" presName="quadrant3" presStyleLbl="node1" presStyleIdx="2" presStyleCnt="4" custLinFactNeighborX="582">
        <dgm:presLayoutVars>
          <dgm:chMax val="1"/>
          <dgm:bulletEnabled val="1"/>
        </dgm:presLayoutVars>
      </dgm:prSet>
      <dgm:spPr/>
    </dgm:pt>
    <dgm:pt modelId="{0EC1183B-02FB-474A-98E5-039D46DF7500}" type="pres">
      <dgm:prSet presAssocID="{753CBB9D-53EB-4771-8040-2812CEB0C7E3}" presName="quadrant4" presStyleLbl="node1" presStyleIdx="3" presStyleCnt="4">
        <dgm:presLayoutVars>
          <dgm:chMax val="1"/>
          <dgm:bulletEnabled val="1"/>
        </dgm:presLayoutVars>
      </dgm:prSet>
      <dgm:spPr/>
    </dgm:pt>
    <dgm:pt modelId="{91A69778-C400-486A-B6D5-1D7C08AD658A}" type="pres">
      <dgm:prSet presAssocID="{753CBB9D-53EB-4771-8040-2812CEB0C7E3}" presName="quadrantPlaceholder" presStyleCnt="0"/>
      <dgm:spPr/>
    </dgm:pt>
    <dgm:pt modelId="{E907B7B7-609A-4E5C-8525-C1A37E753604}" type="pres">
      <dgm:prSet presAssocID="{753CBB9D-53EB-4771-8040-2812CEB0C7E3}" presName="center1" presStyleLbl="fgShp" presStyleIdx="0" presStyleCnt="2"/>
      <dgm:spPr/>
    </dgm:pt>
    <dgm:pt modelId="{27E4DD71-990E-450A-B583-7DA54EA799B0}" type="pres">
      <dgm:prSet presAssocID="{753CBB9D-53EB-4771-8040-2812CEB0C7E3}" presName="center2" presStyleLbl="fgShp" presStyleIdx="1" presStyleCnt="2"/>
      <dgm:spPr/>
    </dgm:pt>
  </dgm:ptLst>
  <dgm:cxnLst>
    <dgm:cxn modelId="{DFBDE51D-0A63-49EF-BCD9-B3BACE6460F0}" srcId="{753CBB9D-53EB-4771-8040-2812CEB0C7E3}" destId="{0F6CB01E-4913-4463-8BCA-98DC31BBC9AB}" srcOrd="1" destOrd="0" parTransId="{301A4427-D7BB-460E-8D2E-E055036E62BE}" sibTransId="{E8D27F37-65FC-405F-9045-4884EF034579}"/>
    <dgm:cxn modelId="{4B3EDE20-E6CE-4542-B326-8EA2A13C2D3C}" srcId="{753CBB9D-53EB-4771-8040-2812CEB0C7E3}" destId="{274DF0DD-08F5-4365-A974-3365E3238285}" srcOrd="0" destOrd="0" parTransId="{81ED5F47-5FEF-4B36-8502-310D6147348D}" sibTransId="{B0DB2E68-0823-4BEE-B16C-2906CBE56FB8}"/>
    <dgm:cxn modelId="{8A7A4B3B-55BD-4A35-B8B7-55EF43B4873A}" srcId="{753CBB9D-53EB-4771-8040-2812CEB0C7E3}" destId="{CECBF3E0-5D48-4D35-8C7C-56734C9B5B1F}" srcOrd="3" destOrd="0" parTransId="{834D7BBC-3307-4AD9-8FB8-7DF9E5C8A254}" sibTransId="{B0C2E3A6-0E0D-4AFC-8DFF-8D125FCED6A1}"/>
    <dgm:cxn modelId="{A825B17A-B4F2-4DF5-9926-6B32E7EDEE55}" type="presOf" srcId="{274DF0DD-08F5-4365-A974-3365E3238285}" destId="{D86B384F-31BA-40E0-9119-6D2925737AE3}" srcOrd="0" destOrd="0" presId="urn:microsoft.com/office/officeart/2005/8/layout/cycle4"/>
    <dgm:cxn modelId="{FCB73C8F-02C0-4758-9616-8D61DB6C0694}" type="presOf" srcId="{753CBB9D-53EB-4771-8040-2812CEB0C7E3}" destId="{2F8DED0F-ACDB-4A77-BB66-F5F1A9408720}" srcOrd="0" destOrd="0" presId="urn:microsoft.com/office/officeart/2005/8/layout/cycle4"/>
    <dgm:cxn modelId="{C46C4EB2-2602-4285-9567-45EF3FE2D733}" type="presOf" srcId="{0F6CB01E-4913-4463-8BCA-98DC31BBC9AB}" destId="{2AC3F609-8ECA-4989-BC89-17B0A60F7DEE}" srcOrd="0" destOrd="0" presId="urn:microsoft.com/office/officeart/2005/8/layout/cycle4"/>
    <dgm:cxn modelId="{91FB53CC-A405-4797-A07B-AD2A6B37F666}" srcId="{753CBB9D-53EB-4771-8040-2812CEB0C7E3}" destId="{17EBBB91-1D3E-4535-AF7A-B90CAD64F851}" srcOrd="2" destOrd="0" parTransId="{A3E170A5-5E5B-4F3E-A094-D67CE53A3655}" sibTransId="{187D11A3-D97C-4ADC-BC0D-37DC7BEEDB0D}"/>
    <dgm:cxn modelId="{18E609D7-F2F6-4A7C-A1F8-773AD342704E}" type="presOf" srcId="{17EBBB91-1D3E-4535-AF7A-B90CAD64F851}" destId="{16322D41-0FFB-46FA-9662-E576E1603AF3}" srcOrd="0" destOrd="0" presId="urn:microsoft.com/office/officeart/2005/8/layout/cycle4"/>
    <dgm:cxn modelId="{A8FB64DB-7D02-4D51-9273-829BA1055A97}" type="presOf" srcId="{CECBF3E0-5D48-4D35-8C7C-56734C9B5B1F}" destId="{0EC1183B-02FB-474A-98E5-039D46DF7500}" srcOrd="0" destOrd="0" presId="urn:microsoft.com/office/officeart/2005/8/layout/cycle4"/>
    <dgm:cxn modelId="{62DA17CC-4890-443E-BAE6-8B2DB76EB264}" type="presParOf" srcId="{2F8DED0F-ACDB-4A77-BB66-F5F1A9408720}" destId="{A1241139-836D-49C7-A0DA-7D0B41270342}" srcOrd="0" destOrd="0" presId="urn:microsoft.com/office/officeart/2005/8/layout/cycle4"/>
    <dgm:cxn modelId="{8BA4332A-E2FD-40E0-8E47-E4EDFE931B80}" type="presParOf" srcId="{A1241139-836D-49C7-A0DA-7D0B41270342}" destId="{757EBA8A-8ABA-4CC8-99A2-B3B6EFB14B98}" srcOrd="0" destOrd="0" presId="urn:microsoft.com/office/officeart/2005/8/layout/cycle4"/>
    <dgm:cxn modelId="{BE681473-0D1F-4851-9E1E-AFC97E7EF9CC}" type="presParOf" srcId="{2F8DED0F-ACDB-4A77-BB66-F5F1A9408720}" destId="{283725C8-8028-4E02-BC75-FBADD97A48A5}" srcOrd="1" destOrd="0" presId="urn:microsoft.com/office/officeart/2005/8/layout/cycle4"/>
    <dgm:cxn modelId="{BF2BF9C7-897B-4062-B968-07F201F6DA4E}" type="presParOf" srcId="{283725C8-8028-4E02-BC75-FBADD97A48A5}" destId="{D86B384F-31BA-40E0-9119-6D2925737AE3}" srcOrd="0" destOrd="0" presId="urn:microsoft.com/office/officeart/2005/8/layout/cycle4"/>
    <dgm:cxn modelId="{B89D78CC-8810-4E26-A18E-10D91D43754D}" type="presParOf" srcId="{283725C8-8028-4E02-BC75-FBADD97A48A5}" destId="{2AC3F609-8ECA-4989-BC89-17B0A60F7DEE}" srcOrd="1" destOrd="0" presId="urn:microsoft.com/office/officeart/2005/8/layout/cycle4"/>
    <dgm:cxn modelId="{1F46EAE8-BA5E-4252-8D84-13BAA50E2D6B}" type="presParOf" srcId="{283725C8-8028-4E02-BC75-FBADD97A48A5}" destId="{16322D41-0FFB-46FA-9662-E576E1603AF3}" srcOrd="2" destOrd="0" presId="urn:microsoft.com/office/officeart/2005/8/layout/cycle4"/>
    <dgm:cxn modelId="{85427A42-DDDD-4A3D-BDA0-C6DC41EA0123}" type="presParOf" srcId="{283725C8-8028-4E02-BC75-FBADD97A48A5}" destId="{0EC1183B-02FB-474A-98E5-039D46DF7500}" srcOrd="3" destOrd="0" presId="urn:microsoft.com/office/officeart/2005/8/layout/cycle4"/>
    <dgm:cxn modelId="{4C3C5BA2-CA7E-49FC-BB33-F910A7883063}" type="presParOf" srcId="{283725C8-8028-4E02-BC75-FBADD97A48A5}" destId="{91A69778-C400-486A-B6D5-1D7C08AD658A}" srcOrd="4" destOrd="0" presId="urn:microsoft.com/office/officeart/2005/8/layout/cycle4"/>
    <dgm:cxn modelId="{D62F53D9-2892-4B16-BA5E-932D8486BEB8}" type="presParOf" srcId="{2F8DED0F-ACDB-4A77-BB66-F5F1A9408720}" destId="{E907B7B7-609A-4E5C-8525-C1A37E753604}" srcOrd="2" destOrd="0" presId="urn:microsoft.com/office/officeart/2005/8/layout/cycle4"/>
    <dgm:cxn modelId="{B25AE700-C74A-4EE9-9BBB-D23063172655}" type="presParOf" srcId="{2F8DED0F-ACDB-4A77-BB66-F5F1A9408720}" destId="{27E4DD71-990E-450A-B583-7DA54EA799B0}"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53CBB9D-53EB-4771-8040-2812CEB0C7E3}" type="doc">
      <dgm:prSet loTypeId="urn:microsoft.com/office/officeart/2005/8/layout/cycle4" loCatId="matrix" qsTypeId="urn:microsoft.com/office/officeart/2005/8/quickstyle/simple1" qsCatId="simple" csTypeId="urn:microsoft.com/office/officeart/2005/8/colors/accent5_5" csCatId="accent5" phldr="1"/>
      <dgm:spPr/>
      <dgm:t>
        <a:bodyPr/>
        <a:lstStyle/>
        <a:p>
          <a:endParaRPr lang="nl-NL"/>
        </a:p>
      </dgm:t>
    </dgm:pt>
    <dgm:pt modelId="{274DF0DD-08F5-4365-A974-3365E3238285}">
      <dgm:prSet phldrT="[Tekst]" custT="1"/>
      <dgm:spPr>
        <a:solidFill>
          <a:srgbClr val="008780">
            <a:alpha val="72000"/>
          </a:srgbClr>
        </a:solidFill>
        <a:ln w="57150">
          <a:noFill/>
          <a:prstDash val="dash"/>
        </a:ln>
      </dgm:spPr>
      <dgm:t>
        <a:bodyPr/>
        <a:lstStyle/>
        <a:p>
          <a:pPr algn="r"/>
          <a:r>
            <a:rPr lang="nl-NL" sz="1900" dirty="0"/>
            <a:t>Zelfbeeld Spiritueel (</a:t>
          </a:r>
          <a:r>
            <a:rPr lang="nl-NL" sz="1900" dirty="0" err="1"/>
            <a:t>ziels</a:t>
          </a:r>
          <a:r>
            <a:rPr lang="nl-NL" sz="1900" dirty="0"/>
            <a:t>)  bewustzijn</a:t>
          </a:r>
        </a:p>
      </dgm:t>
    </dgm:pt>
    <dgm:pt modelId="{81ED5F47-5FEF-4B36-8502-310D6147348D}" type="parTrans" cxnId="{4B3EDE20-E6CE-4542-B326-8EA2A13C2D3C}">
      <dgm:prSet/>
      <dgm:spPr/>
      <dgm:t>
        <a:bodyPr/>
        <a:lstStyle/>
        <a:p>
          <a:endParaRPr lang="nl-NL"/>
        </a:p>
      </dgm:t>
    </dgm:pt>
    <dgm:pt modelId="{B0DB2E68-0823-4BEE-B16C-2906CBE56FB8}" type="sibTrans" cxnId="{4B3EDE20-E6CE-4542-B326-8EA2A13C2D3C}">
      <dgm:prSet/>
      <dgm:spPr/>
      <dgm:t>
        <a:bodyPr/>
        <a:lstStyle/>
        <a:p>
          <a:endParaRPr lang="nl-NL"/>
        </a:p>
      </dgm:t>
    </dgm:pt>
    <dgm:pt modelId="{0F6CB01E-4913-4463-8BCA-98DC31BBC9AB}">
      <dgm:prSet phldrT="[Tekst]" custT="1"/>
      <dgm:spPr>
        <a:solidFill>
          <a:srgbClr val="00D0C6">
            <a:alpha val="72000"/>
          </a:srgbClr>
        </a:solidFill>
        <a:ln w="57150">
          <a:noFill/>
          <a:prstDash val="dash"/>
        </a:ln>
      </dgm:spPr>
      <dgm:t>
        <a:bodyPr lIns="0" rIns="0"/>
        <a:lstStyle/>
        <a:p>
          <a:pPr marL="87313" indent="0" algn="l"/>
          <a:r>
            <a:rPr lang="nl-NL" sz="1900" b="0" dirty="0"/>
            <a:t>Fysieke vitaliteit Lichaamsbewustzijn</a:t>
          </a:r>
        </a:p>
      </dgm:t>
    </dgm:pt>
    <dgm:pt modelId="{301A4427-D7BB-460E-8D2E-E055036E62BE}" type="parTrans" cxnId="{DFBDE51D-0A63-49EF-BCD9-B3BACE6460F0}">
      <dgm:prSet/>
      <dgm:spPr/>
      <dgm:t>
        <a:bodyPr/>
        <a:lstStyle/>
        <a:p>
          <a:endParaRPr lang="nl-NL"/>
        </a:p>
      </dgm:t>
    </dgm:pt>
    <dgm:pt modelId="{E8D27F37-65FC-405F-9045-4884EF034579}" type="sibTrans" cxnId="{DFBDE51D-0A63-49EF-BCD9-B3BACE6460F0}">
      <dgm:prSet/>
      <dgm:spPr/>
      <dgm:t>
        <a:bodyPr/>
        <a:lstStyle/>
        <a:p>
          <a:endParaRPr lang="nl-NL"/>
        </a:p>
      </dgm:t>
    </dgm:pt>
    <dgm:pt modelId="{17EBBB91-1D3E-4535-AF7A-B90CAD64F851}">
      <dgm:prSet phldrT="[Tekst]" custT="1"/>
      <dgm:spPr>
        <a:solidFill>
          <a:srgbClr val="00EADF">
            <a:alpha val="70000"/>
          </a:srgbClr>
        </a:solidFill>
        <a:ln w="57150">
          <a:noFill/>
          <a:prstDash val="dash"/>
        </a:ln>
      </dgm:spPr>
      <dgm:t>
        <a:bodyPr lIns="0" rIns="0"/>
        <a:lstStyle/>
        <a:p>
          <a:pPr marL="87313" indent="0" algn="l">
            <a:spcAft>
              <a:spcPts val="0"/>
            </a:spcAft>
          </a:pPr>
          <a:r>
            <a:rPr lang="nl-NL" sz="1900" b="0" dirty="0">
              <a:solidFill>
                <a:srgbClr val="008780"/>
              </a:solidFill>
            </a:rPr>
            <a:t>Gevoelsbeleving Emotionele balans</a:t>
          </a:r>
        </a:p>
      </dgm:t>
    </dgm:pt>
    <dgm:pt modelId="{A3E170A5-5E5B-4F3E-A094-D67CE53A3655}" type="parTrans" cxnId="{91FB53CC-A405-4797-A07B-AD2A6B37F666}">
      <dgm:prSet/>
      <dgm:spPr/>
      <dgm:t>
        <a:bodyPr/>
        <a:lstStyle/>
        <a:p>
          <a:endParaRPr lang="nl-NL"/>
        </a:p>
      </dgm:t>
    </dgm:pt>
    <dgm:pt modelId="{187D11A3-D97C-4ADC-BC0D-37DC7BEEDB0D}" type="sibTrans" cxnId="{91FB53CC-A405-4797-A07B-AD2A6B37F666}">
      <dgm:prSet/>
      <dgm:spPr/>
      <dgm:t>
        <a:bodyPr/>
        <a:lstStyle/>
        <a:p>
          <a:endParaRPr lang="nl-NL"/>
        </a:p>
      </dgm:t>
    </dgm:pt>
    <dgm:pt modelId="{CECBF3E0-5D48-4D35-8C7C-56734C9B5B1F}">
      <dgm:prSet phldrT="[Tekst]" custT="1"/>
      <dgm:spPr>
        <a:solidFill>
          <a:srgbClr val="B9FFFC">
            <a:alpha val="50196"/>
          </a:srgbClr>
        </a:solidFill>
        <a:ln w="57150">
          <a:noFill/>
          <a:prstDash val="dash"/>
        </a:ln>
      </dgm:spPr>
      <dgm:t>
        <a:bodyPr lIns="0"/>
        <a:lstStyle/>
        <a:p>
          <a:pPr algn="r"/>
          <a:r>
            <a:rPr lang="nl-NL" sz="1900" dirty="0">
              <a:solidFill>
                <a:srgbClr val="008780"/>
              </a:solidFill>
            </a:rPr>
            <a:t>Gedachtenkracht Mentale helderheid</a:t>
          </a:r>
        </a:p>
      </dgm:t>
    </dgm:pt>
    <dgm:pt modelId="{834D7BBC-3307-4AD9-8FB8-7DF9E5C8A254}" type="parTrans" cxnId="{8A7A4B3B-55BD-4A35-B8B7-55EF43B4873A}">
      <dgm:prSet/>
      <dgm:spPr/>
      <dgm:t>
        <a:bodyPr/>
        <a:lstStyle/>
        <a:p>
          <a:endParaRPr lang="nl-NL"/>
        </a:p>
      </dgm:t>
    </dgm:pt>
    <dgm:pt modelId="{B0C2E3A6-0E0D-4AFC-8DFF-8D125FCED6A1}" type="sibTrans" cxnId="{8A7A4B3B-55BD-4A35-B8B7-55EF43B4873A}">
      <dgm:prSet/>
      <dgm:spPr/>
      <dgm:t>
        <a:bodyPr/>
        <a:lstStyle/>
        <a:p>
          <a:endParaRPr lang="nl-NL"/>
        </a:p>
      </dgm:t>
    </dgm:pt>
    <dgm:pt modelId="{2F8DED0F-ACDB-4A77-BB66-F5F1A9408720}" type="pres">
      <dgm:prSet presAssocID="{753CBB9D-53EB-4771-8040-2812CEB0C7E3}" presName="cycleMatrixDiagram" presStyleCnt="0">
        <dgm:presLayoutVars>
          <dgm:chMax val="1"/>
          <dgm:dir/>
          <dgm:animLvl val="lvl"/>
          <dgm:resizeHandles val="exact"/>
        </dgm:presLayoutVars>
      </dgm:prSet>
      <dgm:spPr/>
    </dgm:pt>
    <dgm:pt modelId="{A1241139-836D-49C7-A0DA-7D0B41270342}" type="pres">
      <dgm:prSet presAssocID="{753CBB9D-53EB-4771-8040-2812CEB0C7E3}" presName="children" presStyleCnt="0"/>
      <dgm:spPr/>
    </dgm:pt>
    <dgm:pt modelId="{757EBA8A-8ABA-4CC8-99A2-B3B6EFB14B98}" type="pres">
      <dgm:prSet presAssocID="{753CBB9D-53EB-4771-8040-2812CEB0C7E3}" presName="childPlaceholder" presStyleCnt="0"/>
      <dgm:spPr/>
    </dgm:pt>
    <dgm:pt modelId="{283725C8-8028-4E02-BC75-FBADD97A48A5}" type="pres">
      <dgm:prSet presAssocID="{753CBB9D-53EB-4771-8040-2812CEB0C7E3}" presName="circle" presStyleCnt="0"/>
      <dgm:spPr/>
    </dgm:pt>
    <dgm:pt modelId="{D86B384F-31BA-40E0-9119-6D2925737AE3}" type="pres">
      <dgm:prSet presAssocID="{753CBB9D-53EB-4771-8040-2812CEB0C7E3}" presName="quadrant1" presStyleLbl="node1" presStyleIdx="0" presStyleCnt="4">
        <dgm:presLayoutVars>
          <dgm:chMax val="1"/>
          <dgm:bulletEnabled val="1"/>
        </dgm:presLayoutVars>
      </dgm:prSet>
      <dgm:spPr/>
    </dgm:pt>
    <dgm:pt modelId="{2AC3F609-8ECA-4989-BC89-17B0A60F7DEE}" type="pres">
      <dgm:prSet presAssocID="{753CBB9D-53EB-4771-8040-2812CEB0C7E3}" presName="quadrant2" presStyleLbl="node1" presStyleIdx="1" presStyleCnt="4">
        <dgm:presLayoutVars>
          <dgm:chMax val="1"/>
          <dgm:bulletEnabled val="1"/>
        </dgm:presLayoutVars>
      </dgm:prSet>
      <dgm:spPr/>
    </dgm:pt>
    <dgm:pt modelId="{16322D41-0FFB-46FA-9662-E576E1603AF3}" type="pres">
      <dgm:prSet presAssocID="{753CBB9D-53EB-4771-8040-2812CEB0C7E3}" presName="quadrant3" presStyleLbl="node1" presStyleIdx="2" presStyleCnt="4" custLinFactNeighborX="582">
        <dgm:presLayoutVars>
          <dgm:chMax val="1"/>
          <dgm:bulletEnabled val="1"/>
        </dgm:presLayoutVars>
      </dgm:prSet>
      <dgm:spPr/>
    </dgm:pt>
    <dgm:pt modelId="{0EC1183B-02FB-474A-98E5-039D46DF7500}" type="pres">
      <dgm:prSet presAssocID="{753CBB9D-53EB-4771-8040-2812CEB0C7E3}" presName="quadrant4" presStyleLbl="node1" presStyleIdx="3" presStyleCnt="4">
        <dgm:presLayoutVars>
          <dgm:chMax val="1"/>
          <dgm:bulletEnabled val="1"/>
        </dgm:presLayoutVars>
      </dgm:prSet>
      <dgm:spPr/>
    </dgm:pt>
    <dgm:pt modelId="{91A69778-C400-486A-B6D5-1D7C08AD658A}" type="pres">
      <dgm:prSet presAssocID="{753CBB9D-53EB-4771-8040-2812CEB0C7E3}" presName="quadrantPlaceholder" presStyleCnt="0"/>
      <dgm:spPr/>
    </dgm:pt>
    <dgm:pt modelId="{E907B7B7-609A-4E5C-8525-C1A37E753604}" type="pres">
      <dgm:prSet presAssocID="{753CBB9D-53EB-4771-8040-2812CEB0C7E3}" presName="center1" presStyleLbl="fgShp" presStyleIdx="0" presStyleCnt="2"/>
      <dgm:spPr/>
    </dgm:pt>
    <dgm:pt modelId="{27E4DD71-990E-450A-B583-7DA54EA799B0}" type="pres">
      <dgm:prSet presAssocID="{753CBB9D-53EB-4771-8040-2812CEB0C7E3}" presName="center2" presStyleLbl="fgShp" presStyleIdx="1" presStyleCnt="2"/>
      <dgm:spPr/>
    </dgm:pt>
  </dgm:ptLst>
  <dgm:cxnLst>
    <dgm:cxn modelId="{DFBDE51D-0A63-49EF-BCD9-B3BACE6460F0}" srcId="{753CBB9D-53EB-4771-8040-2812CEB0C7E3}" destId="{0F6CB01E-4913-4463-8BCA-98DC31BBC9AB}" srcOrd="1" destOrd="0" parTransId="{301A4427-D7BB-460E-8D2E-E055036E62BE}" sibTransId="{E8D27F37-65FC-405F-9045-4884EF034579}"/>
    <dgm:cxn modelId="{4B3EDE20-E6CE-4542-B326-8EA2A13C2D3C}" srcId="{753CBB9D-53EB-4771-8040-2812CEB0C7E3}" destId="{274DF0DD-08F5-4365-A974-3365E3238285}" srcOrd="0" destOrd="0" parTransId="{81ED5F47-5FEF-4B36-8502-310D6147348D}" sibTransId="{B0DB2E68-0823-4BEE-B16C-2906CBE56FB8}"/>
    <dgm:cxn modelId="{8A7A4B3B-55BD-4A35-B8B7-55EF43B4873A}" srcId="{753CBB9D-53EB-4771-8040-2812CEB0C7E3}" destId="{CECBF3E0-5D48-4D35-8C7C-56734C9B5B1F}" srcOrd="3" destOrd="0" parTransId="{834D7BBC-3307-4AD9-8FB8-7DF9E5C8A254}" sibTransId="{B0C2E3A6-0E0D-4AFC-8DFF-8D125FCED6A1}"/>
    <dgm:cxn modelId="{A825B17A-B4F2-4DF5-9926-6B32E7EDEE55}" type="presOf" srcId="{274DF0DD-08F5-4365-A974-3365E3238285}" destId="{D86B384F-31BA-40E0-9119-6D2925737AE3}" srcOrd="0" destOrd="0" presId="urn:microsoft.com/office/officeart/2005/8/layout/cycle4"/>
    <dgm:cxn modelId="{FCB73C8F-02C0-4758-9616-8D61DB6C0694}" type="presOf" srcId="{753CBB9D-53EB-4771-8040-2812CEB0C7E3}" destId="{2F8DED0F-ACDB-4A77-BB66-F5F1A9408720}" srcOrd="0" destOrd="0" presId="urn:microsoft.com/office/officeart/2005/8/layout/cycle4"/>
    <dgm:cxn modelId="{C46C4EB2-2602-4285-9567-45EF3FE2D733}" type="presOf" srcId="{0F6CB01E-4913-4463-8BCA-98DC31BBC9AB}" destId="{2AC3F609-8ECA-4989-BC89-17B0A60F7DEE}" srcOrd="0" destOrd="0" presId="urn:microsoft.com/office/officeart/2005/8/layout/cycle4"/>
    <dgm:cxn modelId="{91FB53CC-A405-4797-A07B-AD2A6B37F666}" srcId="{753CBB9D-53EB-4771-8040-2812CEB0C7E3}" destId="{17EBBB91-1D3E-4535-AF7A-B90CAD64F851}" srcOrd="2" destOrd="0" parTransId="{A3E170A5-5E5B-4F3E-A094-D67CE53A3655}" sibTransId="{187D11A3-D97C-4ADC-BC0D-37DC7BEEDB0D}"/>
    <dgm:cxn modelId="{18E609D7-F2F6-4A7C-A1F8-773AD342704E}" type="presOf" srcId="{17EBBB91-1D3E-4535-AF7A-B90CAD64F851}" destId="{16322D41-0FFB-46FA-9662-E576E1603AF3}" srcOrd="0" destOrd="0" presId="urn:microsoft.com/office/officeart/2005/8/layout/cycle4"/>
    <dgm:cxn modelId="{A8FB64DB-7D02-4D51-9273-829BA1055A97}" type="presOf" srcId="{CECBF3E0-5D48-4D35-8C7C-56734C9B5B1F}" destId="{0EC1183B-02FB-474A-98E5-039D46DF7500}" srcOrd="0" destOrd="0" presId="urn:microsoft.com/office/officeart/2005/8/layout/cycle4"/>
    <dgm:cxn modelId="{62DA17CC-4890-443E-BAE6-8B2DB76EB264}" type="presParOf" srcId="{2F8DED0F-ACDB-4A77-BB66-F5F1A9408720}" destId="{A1241139-836D-49C7-A0DA-7D0B41270342}" srcOrd="0" destOrd="0" presId="urn:microsoft.com/office/officeart/2005/8/layout/cycle4"/>
    <dgm:cxn modelId="{8BA4332A-E2FD-40E0-8E47-E4EDFE931B80}" type="presParOf" srcId="{A1241139-836D-49C7-A0DA-7D0B41270342}" destId="{757EBA8A-8ABA-4CC8-99A2-B3B6EFB14B98}" srcOrd="0" destOrd="0" presId="urn:microsoft.com/office/officeart/2005/8/layout/cycle4"/>
    <dgm:cxn modelId="{BE681473-0D1F-4851-9E1E-AFC97E7EF9CC}" type="presParOf" srcId="{2F8DED0F-ACDB-4A77-BB66-F5F1A9408720}" destId="{283725C8-8028-4E02-BC75-FBADD97A48A5}" srcOrd="1" destOrd="0" presId="urn:microsoft.com/office/officeart/2005/8/layout/cycle4"/>
    <dgm:cxn modelId="{BF2BF9C7-897B-4062-B968-07F201F6DA4E}" type="presParOf" srcId="{283725C8-8028-4E02-BC75-FBADD97A48A5}" destId="{D86B384F-31BA-40E0-9119-6D2925737AE3}" srcOrd="0" destOrd="0" presId="urn:microsoft.com/office/officeart/2005/8/layout/cycle4"/>
    <dgm:cxn modelId="{B89D78CC-8810-4E26-A18E-10D91D43754D}" type="presParOf" srcId="{283725C8-8028-4E02-BC75-FBADD97A48A5}" destId="{2AC3F609-8ECA-4989-BC89-17B0A60F7DEE}" srcOrd="1" destOrd="0" presId="urn:microsoft.com/office/officeart/2005/8/layout/cycle4"/>
    <dgm:cxn modelId="{1F46EAE8-BA5E-4252-8D84-13BAA50E2D6B}" type="presParOf" srcId="{283725C8-8028-4E02-BC75-FBADD97A48A5}" destId="{16322D41-0FFB-46FA-9662-E576E1603AF3}" srcOrd="2" destOrd="0" presId="urn:microsoft.com/office/officeart/2005/8/layout/cycle4"/>
    <dgm:cxn modelId="{85427A42-DDDD-4A3D-BDA0-C6DC41EA0123}" type="presParOf" srcId="{283725C8-8028-4E02-BC75-FBADD97A48A5}" destId="{0EC1183B-02FB-474A-98E5-039D46DF7500}" srcOrd="3" destOrd="0" presId="urn:microsoft.com/office/officeart/2005/8/layout/cycle4"/>
    <dgm:cxn modelId="{4C3C5BA2-CA7E-49FC-BB33-F910A7883063}" type="presParOf" srcId="{283725C8-8028-4E02-BC75-FBADD97A48A5}" destId="{91A69778-C400-486A-B6D5-1D7C08AD658A}" srcOrd="4" destOrd="0" presId="urn:microsoft.com/office/officeart/2005/8/layout/cycle4"/>
    <dgm:cxn modelId="{D62F53D9-2892-4B16-BA5E-932D8486BEB8}" type="presParOf" srcId="{2F8DED0F-ACDB-4A77-BB66-F5F1A9408720}" destId="{E907B7B7-609A-4E5C-8525-C1A37E753604}" srcOrd="2" destOrd="0" presId="urn:microsoft.com/office/officeart/2005/8/layout/cycle4"/>
    <dgm:cxn modelId="{B25AE700-C74A-4EE9-9BBB-D23063172655}" type="presParOf" srcId="{2F8DED0F-ACDB-4A77-BB66-F5F1A9408720}" destId="{27E4DD71-990E-450A-B583-7DA54EA799B0}"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3CBB9D-53EB-4771-8040-2812CEB0C7E3}" type="doc">
      <dgm:prSet loTypeId="urn:microsoft.com/office/officeart/2005/8/layout/cycle4" loCatId="matrix" qsTypeId="urn:microsoft.com/office/officeart/2005/8/quickstyle/simple1" qsCatId="simple" csTypeId="urn:microsoft.com/office/officeart/2005/8/colors/accent5_5" csCatId="accent5" phldr="1"/>
      <dgm:spPr/>
      <dgm:t>
        <a:bodyPr/>
        <a:lstStyle/>
        <a:p>
          <a:endParaRPr lang="nl-NL"/>
        </a:p>
      </dgm:t>
    </dgm:pt>
    <dgm:pt modelId="{274DF0DD-08F5-4365-A974-3365E3238285}">
      <dgm:prSet phldrT="[Tekst]" custT="1"/>
      <dgm:spPr>
        <a:solidFill>
          <a:srgbClr val="008780"/>
        </a:solidFill>
        <a:ln w="57150">
          <a:solidFill>
            <a:schemeClr val="bg2">
              <a:lumMod val="10000"/>
            </a:schemeClr>
          </a:solidFill>
          <a:prstDash val="dash"/>
        </a:ln>
      </dgm:spPr>
      <dgm:t>
        <a:bodyPr/>
        <a:lstStyle/>
        <a:p>
          <a:pPr algn="r"/>
          <a:r>
            <a:rPr lang="nl-NL" sz="1900" dirty="0"/>
            <a:t>Zelfbeeld Spiritueel (</a:t>
          </a:r>
          <a:r>
            <a:rPr lang="nl-NL" sz="1900" dirty="0" err="1"/>
            <a:t>ziels</a:t>
          </a:r>
          <a:r>
            <a:rPr lang="nl-NL" sz="1900" dirty="0"/>
            <a:t>)  bewustzijn</a:t>
          </a:r>
        </a:p>
      </dgm:t>
    </dgm:pt>
    <dgm:pt modelId="{81ED5F47-5FEF-4B36-8502-310D6147348D}" type="parTrans" cxnId="{4B3EDE20-E6CE-4542-B326-8EA2A13C2D3C}">
      <dgm:prSet/>
      <dgm:spPr/>
      <dgm:t>
        <a:bodyPr/>
        <a:lstStyle/>
        <a:p>
          <a:endParaRPr lang="nl-NL"/>
        </a:p>
      </dgm:t>
    </dgm:pt>
    <dgm:pt modelId="{B0DB2E68-0823-4BEE-B16C-2906CBE56FB8}" type="sibTrans" cxnId="{4B3EDE20-E6CE-4542-B326-8EA2A13C2D3C}">
      <dgm:prSet/>
      <dgm:spPr/>
      <dgm:t>
        <a:bodyPr/>
        <a:lstStyle/>
        <a:p>
          <a:endParaRPr lang="nl-NL"/>
        </a:p>
      </dgm:t>
    </dgm:pt>
    <dgm:pt modelId="{0F6CB01E-4913-4463-8BCA-98DC31BBC9AB}">
      <dgm:prSet phldrT="[Tekst]" custT="1"/>
      <dgm:spPr>
        <a:solidFill>
          <a:srgbClr val="00D0C6"/>
        </a:solidFill>
        <a:ln w="76200">
          <a:noFill/>
        </a:ln>
      </dgm:spPr>
      <dgm:t>
        <a:bodyPr lIns="0" rIns="0"/>
        <a:lstStyle/>
        <a:p>
          <a:pPr marL="87313" indent="0" algn="l"/>
          <a:r>
            <a:rPr lang="nl-NL" sz="1900" b="0" dirty="0"/>
            <a:t>Fysieke vitaliteit Lichaamsbewustzijn</a:t>
          </a:r>
        </a:p>
      </dgm:t>
    </dgm:pt>
    <dgm:pt modelId="{301A4427-D7BB-460E-8D2E-E055036E62BE}" type="parTrans" cxnId="{DFBDE51D-0A63-49EF-BCD9-B3BACE6460F0}">
      <dgm:prSet/>
      <dgm:spPr/>
      <dgm:t>
        <a:bodyPr/>
        <a:lstStyle/>
        <a:p>
          <a:endParaRPr lang="nl-NL"/>
        </a:p>
      </dgm:t>
    </dgm:pt>
    <dgm:pt modelId="{E8D27F37-65FC-405F-9045-4884EF034579}" type="sibTrans" cxnId="{DFBDE51D-0A63-49EF-BCD9-B3BACE6460F0}">
      <dgm:prSet/>
      <dgm:spPr/>
      <dgm:t>
        <a:bodyPr/>
        <a:lstStyle/>
        <a:p>
          <a:endParaRPr lang="nl-NL"/>
        </a:p>
      </dgm:t>
    </dgm:pt>
    <dgm:pt modelId="{17EBBB91-1D3E-4535-AF7A-B90CAD64F851}">
      <dgm:prSet phldrT="[Tekst]" custT="1"/>
      <dgm:spPr>
        <a:solidFill>
          <a:srgbClr val="00EADF"/>
        </a:solidFill>
      </dgm:spPr>
      <dgm:t>
        <a:bodyPr lIns="0" rIns="0"/>
        <a:lstStyle/>
        <a:p>
          <a:pPr marL="87313" indent="0" algn="l">
            <a:spcAft>
              <a:spcPts val="0"/>
            </a:spcAft>
          </a:pPr>
          <a:r>
            <a:rPr lang="nl-NL" sz="1900" b="0" dirty="0">
              <a:solidFill>
                <a:srgbClr val="008780"/>
              </a:solidFill>
            </a:rPr>
            <a:t>Gevoelsbeleving Emotionele balans</a:t>
          </a:r>
        </a:p>
      </dgm:t>
    </dgm:pt>
    <dgm:pt modelId="{A3E170A5-5E5B-4F3E-A094-D67CE53A3655}" type="parTrans" cxnId="{91FB53CC-A405-4797-A07B-AD2A6B37F666}">
      <dgm:prSet/>
      <dgm:spPr/>
      <dgm:t>
        <a:bodyPr/>
        <a:lstStyle/>
        <a:p>
          <a:endParaRPr lang="nl-NL"/>
        </a:p>
      </dgm:t>
    </dgm:pt>
    <dgm:pt modelId="{187D11A3-D97C-4ADC-BC0D-37DC7BEEDB0D}" type="sibTrans" cxnId="{91FB53CC-A405-4797-A07B-AD2A6B37F666}">
      <dgm:prSet/>
      <dgm:spPr/>
      <dgm:t>
        <a:bodyPr/>
        <a:lstStyle/>
        <a:p>
          <a:endParaRPr lang="nl-NL"/>
        </a:p>
      </dgm:t>
    </dgm:pt>
    <dgm:pt modelId="{CECBF3E0-5D48-4D35-8C7C-56734C9B5B1F}">
      <dgm:prSet phldrT="[Tekst]" custT="1"/>
      <dgm:spPr>
        <a:solidFill>
          <a:srgbClr val="B9FFFC">
            <a:alpha val="50196"/>
          </a:srgbClr>
        </a:solidFill>
      </dgm:spPr>
      <dgm:t>
        <a:bodyPr lIns="0"/>
        <a:lstStyle/>
        <a:p>
          <a:pPr algn="r"/>
          <a:r>
            <a:rPr lang="nl-NL" sz="1900" dirty="0">
              <a:solidFill>
                <a:srgbClr val="008780"/>
              </a:solidFill>
            </a:rPr>
            <a:t>Gedachtenkracht Mentale helderheid</a:t>
          </a:r>
        </a:p>
      </dgm:t>
    </dgm:pt>
    <dgm:pt modelId="{834D7BBC-3307-4AD9-8FB8-7DF9E5C8A254}" type="parTrans" cxnId="{8A7A4B3B-55BD-4A35-B8B7-55EF43B4873A}">
      <dgm:prSet/>
      <dgm:spPr/>
      <dgm:t>
        <a:bodyPr/>
        <a:lstStyle/>
        <a:p>
          <a:endParaRPr lang="nl-NL"/>
        </a:p>
      </dgm:t>
    </dgm:pt>
    <dgm:pt modelId="{B0C2E3A6-0E0D-4AFC-8DFF-8D125FCED6A1}" type="sibTrans" cxnId="{8A7A4B3B-55BD-4A35-B8B7-55EF43B4873A}">
      <dgm:prSet/>
      <dgm:spPr/>
      <dgm:t>
        <a:bodyPr/>
        <a:lstStyle/>
        <a:p>
          <a:endParaRPr lang="nl-NL"/>
        </a:p>
      </dgm:t>
    </dgm:pt>
    <dgm:pt modelId="{2F8DED0F-ACDB-4A77-BB66-F5F1A9408720}" type="pres">
      <dgm:prSet presAssocID="{753CBB9D-53EB-4771-8040-2812CEB0C7E3}" presName="cycleMatrixDiagram" presStyleCnt="0">
        <dgm:presLayoutVars>
          <dgm:chMax val="1"/>
          <dgm:dir/>
          <dgm:animLvl val="lvl"/>
          <dgm:resizeHandles val="exact"/>
        </dgm:presLayoutVars>
      </dgm:prSet>
      <dgm:spPr/>
    </dgm:pt>
    <dgm:pt modelId="{A1241139-836D-49C7-A0DA-7D0B41270342}" type="pres">
      <dgm:prSet presAssocID="{753CBB9D-53EB-4771-8040-2812CEB0C7E3}" presName="children" presStyleCnt="0"/>
      <dgm:spPr/>
    </dgm:pt>
    <dgm:pt modelId="{757EBA8A-8ABA-4CC8-99A2-B3B6EFB14B98}" type="pres">
      <dgm:prSet presAssocID="{753CBB9D-53EB-4771-8040-2812CEB0C7E3}" presName="childPlaceholder" presStyleCnt="0"/>
      <dgm:spPr/>
    </dgm:pt>
    <dgm:pt modelId="{283725C8-8028-4E02-BC75-FBADD97A48A5}" type="pres">
      <dgm:prSet presAssocID="{753CBB9D-53EB-4771-8040-2812CEB0C7E3}" presName="circle" presStyleCnt="0"/>
      <dgm:spPr/>
    </dgm:pt>
    <dgm:pt modelId="{D86B384F-31BA-40E0-9119-6D2925737AE3}" type="pres">
      <dgm:prSet presAssocID="{753CBB9D-53EB-4771-8040-2812CEB0C7E3}" presName="quadrant1" presStyleLbl="node1" presStyleIdx="0" presStyleCnt="4">
        <dgm:presLayoutVars>
          <dgm:chMax val="1"/>
          <dgm:bulletEnabled val="1"/>
        </dgm:presLayoutVars>
      </dgm:prSet>
      <dgm:spPr/>
    </dgm:pt>
    <dgm:pt modelId="{2AC3F609-8ECA-4989-BC89-17B0A60F7DEE}" type="pres">
      <dgm:prSet presAssocID="{753CBB9D-53EB-4771-8040-2812CEB0C7E3}" presName="quadrant2" presStyleLbl="node1" presStyleIdx="1" presStyleCnt="4">
        <dgm:presLayoutVars>
          <dgm:chMax val="1"/>
          <dgm:bulletEnabled val="1"/>
        </dgm:presLayoutVars>
      </dgm:prSet>
      <dgm:spPr/>
    </dgm:pt>
    <dgm:pt modelId="{16322D41-0FFB-46FA-9662-E576E1603AF3}" type="pres">
      <dgm:prSet presAssocID="{753CBB9D-53EB-4771-8040-2812CEB0C7E3}" presName="quadrant3" presStyleLbl="node1" presStyleIdx="2" presStyleCnt="4" custLinFactNeighborX="582">
        <dgm:presLayoutVars>
          <dgm:chMax val="1"/>
          <dgm:bulletEnabled val="1"/>
        </dgm:presLayoutVars>
      </dgm:prSet>
      <dgm:spPr/>
    </dgm:pt>
    <dgm:pt modelId="{0EC1183B-02FB-474A-98E5-039D46DF7500}" type="pres">
      <dgm:prSet presAssocID="{753CBB9D-53EB-4771-8040-2812CEB0C7E3}" presName="quadrant4" presStyleLbl="node1" presStyleIdx="3" presStyleCnt="4">
        <dgm:presLayoutVars>
          <dgm:chMax val="1"/>
          <dgm:bulletEnabled val="1"/>
        </dgm:presLayoutVars>
      </dgm:prSet>
      <dgm:spPr/>
    </dgm:pt>
    <dgm:pt modelId="{91A69778-C400-486A-B6D5-1D7C08AD658A}" type="pres">
      <dgm:prSet presAssocID="{753CBB9D-53EB-4771-8040-2812CEB0C7E3}" presName="quadrantPlaceholder" presStyleCnt="0"/>
      <dgm:spPr/>
    </dgm:pt>
    <dgm:pt modelId="{E907B7B7-609A-4E5C-8525-C1A37E753604}" type="pres">
      <dgm:prSet presAssocID="{753CBB9D-53EB-4771-8040-2812CEB0C7E3}" presName="center1" presStyleLbl="fgShp" presStyleIdx="0" presStyleCnt="2"/>
      <dgm:spPr/>
    </dgm:pt>
    <dgm:pt modelId="{27E4DD71-990E-450A-B583-7DA54EA799B0}" type="pres">
      <dgm:prSet presAssocID="{753CBB9D-53EB-4771-8040-2812CEB0C7E3}" presName="center2" presStyleLbl="fgShp" presStyleIdx="1" presStyleCnt="2"/>
      <dgm:spPr/>
    </dgm:pt>
  </dgm:ptLst>
  <dgm:cxnLst>
    <dgm:cxn modelId="{DFBDE51D-0A63-49EF-BCD9-B3BACE6460F0}" srcId="{753CBB9D-53EB-4771-8040-2812CEB0C7E3}" destId="{0F6CB01E-4913-4463-8BCA-98DC31BBC9AB}" srcOrd="1" destOrd="0" parTransId="{301A4427-D7BB-460E-8D2E-E055036E62BE}" sibTransId="{E8D27F37-65FC-405F-9045-4884EF034579}"/>
    <dgm:cxn modelId="{4B3EDE20-E6CE-4542-B326-8EA2A13C2D3C}" srcId="{753CBB9D-53EB-4771-8040-2812CEB0C7E3}" destId="{274DF0DD-08F5-4365-A974-3365E3238285}" srcOrd="0" destOrd="0" parTransId="{81ED5F47-5FEF-4B36-8502-310D6147348D}" sibTransId="{B0DB2E68-0823-4BEE-B16C-2906CBE56FB8}"/>
    <dgm:cxn modelId="{8A7A4B3B-55BD-4A35-B8B7-55EF43B4873A}" srcId="{753CBB9D-53EB-4771-8040-2812CEB0C7E3}" destId="{CECBF3E0-5D48-4D35-8C7C-56734C9B5B1F}" srcOrd="3" destOrd="0" parTransId="{834D7BBC-3307-4AD9-8FB8-7DF9E5C8A254}" sibTransId="{B0C2E3A6-0E0D-4AFC-8DFF-8D125FCED6A1}"/>
    <dgm:cxn modelId="{A825B17A-B4F2-4DF5-9926-6B32E7EDEE55}" type="presOf" srcId="{274DF0DD-08F5-4365-A974-3365E3238285}" destId="{D86B384F-31BA-40E0-9119-6D2925737AE3}" srcOrd="0" destOrd="0" presId="urn:microsoft.com/office/officeart/2005/8/layout/cycle4"/>
    <dgm:cxn modelId="{FCB73C8F-02C0-4758-9616-8D61DB6C0694}" type="presOf" srcId="{753CBB9D-53EB-4771-8040-2812CEB0C7E3}" destId="{2F8DED0F-ACDB-4A77-BB66-F5F1A9408720}" srcOrd="0" destOrd="0" presId="urn:microsoft.com/office/officeart/2005/8/layout/cycle4"/>
    <dgm:cxn modelId="{C46C4EB2-2602-4285-9567-45EF3FE2D733}" type="presOf" srcId="{0F6CB01E-4913-4463-8BCA-98DC31BBC9AB}" destId="{2AC3F609-8ECA-4989-BC89-17B0A60F7DEE}" srcOrd="0" destOrd="0" presId="urn:microsoft.com/office/officeart/2005/8/layout/cycle4"/>
    <dgm:cxn modelId="{91FB53CC-A405-4797-A07B-AD2A6B37F666}" srcId="{753CBB9D-53EB-4771-8040-2812CEB0C7E3}" destId="{17EBBB91-1D3E-4535-AF7A-B90CAD64F851}" srcOrd="2" destOrd="0" parTransId="{A3E170A5-5E5B-4F3E-A094-D67CE53A3655}" sibTransId="{187D11A3-D97C-4ADC-BC0D-37DC7BEEDB0D}"/>
    <dgm:cxn modelId="{18E609D7-F2F6-4A7C-A1F8-773AD342704E}" type="presOf" srcId="{17EBBB91-1D3E-4535-AF7A-B90CAD64F851}" destId="{16322D41-0FFB-46FA-9662-E576E1603AF3}" srcOrd="0" destOrd="0" presId="urn:microsoft.com/office/officeart/2005/8/layout/cycle4"/>
    <dgm:cxn modelId="{A8FB64DB-7D02-4D51-9273-829BA1055A97}" type="presOf" srcId="{CECBF3E0-5D48-4D35-8C7C-56734C9B5B1F}" destId="{0EC1183B-02FB-474A-98E5-039D46DF7500}" srcOrd="0" destOrd="0" presId="urn:microsoft.com/office/officeart/2005/8/layout/cycle4"/>
    <dgm:cxn modelId="{62DA17CC-4890-443E-BAE6-8B2DB76EB264}" type="presParOf" srcId="{2F8DED0F-ACDB-4A77-BB66-F5F1A9408720}" destId="{A1241139-836D-49C7-A0DA-7D0B41270342}" srcOrd="0" destOrd="0" presId="urn:microsoft.com/office/officeart/2005/8/layout/cycle4"/>
    <dgm:cxn modelId="{8BA4332A-E2FD-40E0-8E47-E4EDFE931B80}" type="presParOf" srcId="{A1241139-836D-49C7-A0DA-7D0B41270342}" destId="{757EBA8A-8ABA-4CC8-99A2-B3B6EFB14B98}" srcOrd="0" destOrd="0" presId="urn:microsoft.com/office/officeart/2005/8/layout/cycle4"/>
    <dgm:cxn modelId="{BE681473-0D1F-4851-9E1E-AFC97E7EF9CC}" type="presParOf" srcId="{2F8DED0F-ACDB-4A77-BB66-F5F1A9408720}" destId="{283725C8-8028-4E02-BC75-FBADD97A48A5}" srcOrd="1" destOrd="0" presId="urn:microsoft.com/office/officeart/2005/8/layout/cycle4"/>
    <dgm:cxn modelId="{BF2BF9C7-897B-4062-B968-07F201F6DA4E}" type="presParOf" srcId="{283725C8-8028-4E02-BC75-FBADD97A48A5}" destId="{D86B384F-31BA-40E0-9119-6D2925737AE3}" srcOrd="0" destOrd="0" presId="urn:microsoft.com/office/officeart/2005/8/layout/cycle4"/>
    <dgm:cxn modelId="{B89D78CC-8810-4E26-A18E-10D91D43754D}" type="presParOf" srcId="{283725C8-8028-4E02-BC75-FBADD97A48A5}" destId="{2AC3F609-8ECA-4989-BC89-17B0A60F7DEE}" srcOrd="1" destOrd="0" presId="urn:microsoft.com/office/officeart/2005/8/layout/cycle4"/>
    <dgm:cxn modelId="{1F46EAE8-BA5E-4252-8D84-13BAA50E2D6B}" type="presParOf" srcId="{283725C8-8028-4E02-BC75-FBADD97A48A5}" destId="{16322D41-0FFB-46FA-9662-E576E1603AF3}" srcOrd="2" destOrd="0" presId="urn:microsoft.com/office/officeart/2005/8/layout/cycle4"/>
    <dgm:cxn modelId="{85427A42-DDDD-4A3D-BDA0-C6DC41EA0123}" type="presParOf" srcId="{283725C8-8028-4E02-BC75-FBADD97A48A5}" destId="{0EC1183B-02FB-474A-98E5-039D46DF7500}" srcOrd="3" destOrd="0" presId="urn:microsoft.com/office/officeart/2005/8/layout/cycle4"/>
    <dgm:cxn modelId="{4C3C5BA2-CA7E-49FC-BB33-F910A7883063}" type="presParOf" srcId="{283725C8-8028-4E02-BC75-FBADD97A48A5}" destId="{91A69778-C400-486A-B6D5-1D7C08AD658A}" srcOrd="4" destOrd="0" presId="urn:microsoft.com/office/officeart/2005/8/layout/cycle4"/>
    <dgm:cxn modelId="{D62F53D9-2892-4B16-BA5E-932D8486BEB8}" type="presParOf" srcId="{2F8DED0F-ACDB-4A77-BB66-F5F1A9408720}" destId="{E907B7B7-609A-4E5C-8525-C1A37E753604}" srcOrd="2" destOrd="0" presId="urn:microsoft.com/office/officeart/2005/8/layout/cycle4"/>
    <dgm:cxn modelId="{B25AE700-C74A-4EE9-9BBB-D23063172655}" type="presParOf" srcId="{2F8DED0F-ACDB-4A77-BB66-F5F1A9408720}" destId="{27E4DD71-990E-450A-B583-7DA54EA799B0}"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3CBB9D-53EB-4771-8040-2812CEB0C7E3}" type="doc">
      <dgm:prSet loTypeId="urn:microsoft.com/office/officeart/2005/8/layout/cycle4" loCatId="matrix" qsTypeId="urn:microsoft.com/office/officeart/2005/8/quickstyle/simple1" qsCatId="simple" csTypeId="urn:microsoft.com/office/officeart/2005/8/colors/accent5_5" csCatId="accent5" phldr="1"/>
      <dgm:spPr/>
      <dgm:t>
        <a:bodyPr/>
        <a:lstStyle/>
        <a:p>
          <a:endParaRPr lang="nl-NL"/>
        </a:p>
      </dgm:t>
    </dgm:pt>
    <dgm:pt modelId="{274DF0DD-08F5-4365-A974-3365E3238285}">
      <dgm:prSet phldrT="[Tekst]" custT="1"/>
      <dgm:spPr>
        <a:solidFill>
          <a:srgbClr val="008780"/>
        </a:solidFill>
        <a:ln w="57150">
          <a:solidFill>
            <a:schemeClr val="bg2">
              <a:lumMod val="10000"/>
            </a:schemeClr>
          </a:solidFill>
          <a:prstDash val="dash"/>
        </a:ln>
      </dgm:spPr>
      <dgm:t>
        <a:bodyPr/>
        <a:lstStyle/>
        <a:p>
          <a:pPr algn="r"/>
          <a:r>
            <a:rPr lang="nl-NL" sz="1900" dirty="0"/>
            <a:t>Zelfbeeld Spiritueel (</a:t>
          </a:r>
          <a:r>
            <a:rPr lang="nl-NL" sz="1900" dirty="0" err="1"/>
            <a:t>ziels</a:t>
          </a:r>
          <a:r>
            <a:rPr lang="nl-NL" sz="1900" dirty="0"/>
            <a:t>) bewustzijn</a:t>
          </a:r>
        </a:p>
      </dgm:t>
    </dgm:pt>
    <dgm:pt modelId="{81ED5F47-5FEF-4B36-8502-310D6147348D}" type="parTrans" cxnId="{4B3EDE20-E6CE-4542-B326-8EA2A13C2D3C}">
      <dgm:prSet/>
      <dgm:spPr/>
      <dgm:t>
        <a:bodyPr/>
        <a:lstStyle/>
        <a:p>
          <a:endParaRPr lang="nl-NL"/>
        </a:p>
      </dgm:t>
    </dgm:pt>
    <dgm:pt modelId="{B0DB2E68-0823-4BEE-B16C-2906CBE56FB8}" type="sibTrans" cxnId="{4B3EDE20-E6CE-4542-B326-8EA2A13C2D3C}">
      <dgm:prSet/>
      <dgm:spPr/>
      <dgm:t>
        <a:bodyPr/>
        <a:lstStyle/>
        <a:p>
          <a:endParaRPr lang="nl-NL"/>
        </a:p>
      </dgm:t>
    </dgm:pt>
    <dgm:pt modelId="{0F6CB01E-4913-4463-8BCA-98DC31BBC9AB}">
      <dgm:prSet phldrT="[Tekst]" custT="1"/>
      <dgm:spPr>
        <a:solidFill>
          <a:srgbClr val="00D0C6"/>
        </a:solidFill>
        <a:ln w="76200">
          <a:noFill/>
        </a:ln>
      </dgm:spPr>
      <dgm:t>
        <a:bodyPr lIns="0" rIns="0"/>
        <a:lstStyle/>
        <a:p>
          <a:pPr marL="87313" indent="0" algn="l"/>
          <a:r>
            <a:rPr lang="nl-NL" sz="1900" b="0" dirty="0"/>
            <a:t>Fysiek Lichaamsbewustzijn</a:t>
          </a:r>
        </a:p>
      </dgm:t>
    </dgm:pt>
    <dgm:pt modelId="{301A4427-D7BB-460E-8D2E-E055036E62BE}" type="parTrans" cxnId="{DFBDE51D-0A63-49EF-BCD9-B3BACE6460F0}">
      <dgm:prSet/>
      <dgm:spPr/>
      <dgm:t>
        <a:bodyPr/>
        <a:lstStyle/>
        <a:p>
          <a:endParaRPr lang="nl-NL"/>
        </a:p>
      </dgm:t>
    </dgm:pt>
    <dgm:pt modelId="{E8D27F37-65FC-405F-9045-4884EF034579}" type="sibTrans" cxnId="{DFBDE51D-0A63-49EF-BCD9-B3BACE6460F0}">
      <dgm:prSet/>
      <dgm:spPr/>
      <dgm:t>
        <a:bodyPr/>
        <a:lstStyle/>
        <a:p>
          <a:endParaRPr lang="nl-NL"/>
        </a:p>
      </dgm:t>
    </dgm:pt>
    <dgm:pt modelId="{17EBBB91-1D3E-4535-AF7A-B90CAD64F851}">
      <dgm:prSet phldrT="[Tekst]" custT="1"/>
      <dgm:spPr>
        <a:solidFill>
          <a:srgbClr val="00EADF"/>
        </a:solidFill>
      </dgm:spPr>
      <dgm:t>
        <a:bodyPr lIns="0" rIns="0"/>
        <a:lstStyle/>
        <a:p>
          <a:pPr marL="87313" indent="0" algn="l">
            <a:spcAft>
              <a:spcPts val="0"/>
            </a:spcAft>
          </a:pPr>
          <a:r>
            <a:rPr lang="nl-NL" sz="1900" b="0" dirty="0">
              <a:solidFill>
                <a:srgbClr val="008780"/>
              </a:solidFill>
            </a:rPr>
            <a:t>Gevoelsbeleving Emotionele balans</a:t>
          </a:r>
        </a:p>
      </dgm:t>
    </dgm:pt>
    <dgm:pt modelId="{A3E170A5-5E5B-4F3E-A094-D67CE53A3655}" type="parTrans" cxnId="{91FB53CC-A405-4797-A07B-AD2A6B37F666}">
      <dgm:prSet/>
      <dgm:spPr/>
      <dgm:t>
        <a:bodyPr/>
        <a:lstStyle/>
        <a:p>
          <a:endParaRPr lang="nl-NL"/>
        </a:p>
      </dgm:t>
    </dgm:pt>
    <dgm:pt modelId="{187D11A3-D97C-4ADC-BC0D-37DC7BEEDB0D}" type="sibTrans" cxnId="{91FB53CC-A405-4797-A07B-AD2A6B37F666}">
      <dgm:prSet/>
      <dgm:spPr/>
      <dgm:t>
        <a:bodyPr/>
        <a:lstStyle/>
        <a:p>
          <a:endParaRPr lang="nl-NL"/>
        </a:p>
      </dgm:t>
    </dgm:pt>
    <dgm:pt modelId="{CECBF3E0-5D48-4D35-8C7C-56734C9B5B1F}">
      <dgm:prSet phldrT="[Tekst]" custT="1"/>
      <dgm:spPr>
        <a:solidFill>
          <a:srgbClr val="B9FFFC">
            <a:alpha val="50196"/>
          </a:srgbClr>
        </a:solidFill>
      </dgm:spPr>
      <dgm:t>
        <a:bodyPr lIns="0" rIns="136800"/>
        <a:lstStyle/>
        <a:p>
          <a:pPr algn="r"/>
          <a:r>
            <a:rPr lang="nl-NL" sz="1900" dirty="0">
              <a:solidFill>
                <a:srgbClr val="008780"/>
              </a:solidFill>
            </a:rPr>
            <a:t>Gedachtenkracht Mentale helderheid</a:t>
          </a:r>
        </a:p>
      </dgm:t>
    </dgm:pt>
    <dgm:pt modelId="{834D7BBC-3307-4AD9-8FB8-7DF9E5C8A254}" type="parTrans" cxnId="{8A7A4B3B-55BD-4A35-B8B7-55EF43B4873A}">
      <dgm:prSet/>
      <dgm:spPr/>
      <dgm:t>
        <a:bodyPr/>
        <a:lstStyle/>
        <a:p>
          <a:endParaRPr lang="nl-NL"/>
        </a:p>
      </dgm:t>
    </dgm:pt>
    <dgm:pt modelId="{B0C2E3A6-0E0D-4AFC-8DFF-8D125FCED6A1}" type="sibTrans" cxnId="{8A7A4B3B-55BD-4A35-B8B7-55EF43B4873A}">
      <dgm:prSet/>
      <dgm:spPr/>
      <dgm:t>
        <a:bodyPr/>
        <a:lstStyle/>
        <a:p>
          <a:endParaRPr lang="nl-NL"/>
        </a:p>
      </dgm:t>
    </dgm:pt>
    <dgm:pt modelId="{2F8DED0F-ACDB-4A77-BB66-F5F1A9408720}" type="pres">
      <dgm:prSet presAssocID="{753CBB9D-53EB-4771-8040-2812CEB0C7E3}" presName="cycleMatrixDiagram" presStyleCnt="0">
        <dgm:presLayoutVars>
          <dgm:chMax val="1"/>
          <dgm:dir/>
          <dgm:animLvl val="lvl"/>
          <dgm:resizeHandles val="exact"/>
        </dgm:presLayoutVars>
      </dgm:prSet>
      <dgm:spPr/>
    </dgm:pt>
    <dgm:pt modelId="{A1241139-836D-49C7-A0DA-7D0B41270342}" type="pres">
      <dgm:prSet presAssocID="{753CBB9D-53EB-4771-8040-2812CEB0C7E3}" presName="children" presStyleCnt="0"/>
      <dgm:spPr/>
    </dgm:pt>
    <dgm:pt modelId="{757EBA8A-8ABA-4CC8-99A2-B3B6EFB14B98}" type="pres">
      <dgm:prSet presAssocID="{753CBB9D-53EB-4771-8040-2812CEB0C7E3}" presName="childPlaceholder" presStyleCnt="0"/>
      <dgm:spPr/>
    </dgm:pt>
    <dgm:pt modelId="{283725C8-8028-4E02-BC75-FBADD97A48A5}" type="pres">
      <dgm:prSet presAssocID="{753CBB9D-53EB-4771-8040-2812CEB0C7E3}" presName="circle" presStyleCnt="0"/>
      <dgm:spPr/>
    </dgm:pt>
    <dgm:pt modelId="{D86B384F-31BA-40E0-9119-6D2925737AE3}" type="pres">
      <dgm:prSet presAssocID="{753CBB9D-53EB-4771-8040-2812CEB0C7E3}" presName="quadrant1" presStyleLbl="node1" presStyleIdx="0" presStyleCnt="4">
        <dgm:presLayoutVars>
          <dgm:chMax val="1"/>
          <dgm:bulletEnabled val="1"/>
        </dgm:presLayoutVars>
      </dgm:prSet>
      <dgm:spPr/>
    </dgm:pt>
    <dgm:pt modelId="{2AC3F609-8ECA-4989-BC89-17B0A60F7DEE}" type="pres">
      <dgm:prSet presAssocID="{753CBB9D-53EB-4771-8040-2812CEB0C7E3}" presName="quadrant2" presStyleLbl="node1" presStyleIdx="1" presStyleCnt="4">
        <dgm:presLayoutVars>
          <dgm:chMax val="1"/>
          <dgm:bulletEnabled val="1"/>
        </dgm:presLayoutVars>
      </dgm:prSet>
      <dgm:spPr/>
    </dgm:pt>
    <dgm:pt modelId="{16322D41-0FFB-46FA-9662-E576E1603AF3}" type="pres">
      <dgm:prSet presAssocID="{753CBB9D-53EB-4771-8040-2812CEB0C7E3}" presName="quadrant3" presStyleLbl="node1" presStyleIdx="2" presStyleCnt="4" custLinFactNeighborX="582">
        <dgm:presLayoutVars>
          <dgm:chMax val="1"/>
          <dgm:bulletEnabled val="1"/>
        </dgm:presLayoutVars>
      </dgm:prSet>
      <dgm:spPr/>
    </dgm:pt>
    <dgm:pt modelId="{0EC1183B-02FB-474A-98E5-039D46DF7500}" type="pres">
      <dgm:prSet presAssocID="{753CBB9D-53EB-4771-8040-2812CEB0C7E3}" presName="quadrant4" presStyleLbl="node1" presStyleIdx="3" presStyleCnt="4">
        <dgm:presLayoutVars>
          <dgm:chMax val="1"/>
          <dgm:bulletEnabled val="1"/>
        </dgm:presLayoutVars>
      </dgm:prSet>
      <dgm:spPr/>
    </dgm:pt>
    <dgm:pt modelId="{91A69778-C400-486A-B6D5-1D7C08AD658A}" type="pres">
      <dgm:prSet presAssocID="{753CBB9D-53EB-4771-8040-2812CEB0C7E3}" presName="quadrantPlaceholder" presStyleCnt="0"/>
      <dgm:spPr/>
    </dgm:pt>
    <dgm:pt modelId="{E907B7B7-609A-4E5C-8525-C1A37E753604}" type="pres">
      <dgm:prSet presAssocID="{753CBB9D-53EB-4771-8040-2812CEB0C7E3}" presName="center1" presStyleLbl="fgShp" presStyleIdx="0" presStyleCnt="2"/>
      <dgm:spPr/>
    </dgm:pt>
    <dgm:pt modelId="{27E4DD71-990E-450A-B583-7DA54EA799B0}" type="pres">
      <dgm:prSet presAssocID="{753CBB9D-53EB-4771-8040-2812CEB0C7E3}" presName="center2" presStyleLbl="fgShp" presStyleIdx="1" presStyleCnt="2"/>
      <dgm:spPr/>
    </dgm:pt>
  </dgm:ptLst>
  <dgm:cxnLst>
    <dgm:cxn modelId="{DFBDE51D-0A63-49EF-BCD9-B3BACE6460F0}" srcId="{753CBB9D-53EB-4771-8040-2812CEB0C7E3}" destId="{0F6CB01E-4913-4463-8BCA-98DC31BBC9AB}" srcOrd="1" destOrd="0" parTransId="{301A4427-D7BB-460E-8D2E-E055036E62BE}" sibTransId="{E8D27F37-65FC-405F-9045-4884EF034579}"/>
    <dgm:cxn modelId="{4B3EDE20-E6CE-4542-B326-8EA2A13C2D3C}" srcId="{753CBB9D-53EB-4771-8040-2812CEB0C7E3}" destId="{274DF0DD-08F5-4365-A974-3365E3238285}" srcOrd="0" destOrd="0" parTransId="{81ED5F47-5FEF-4B36-8502-310D6147348D}" sibTransId="{B0DB2E68-0823-4BEE-B16C-2906CBE56FB8}"/>
    <dgm:cxn modelId="{8A7A4B3B-55BD-4A35-B8B7-55EF43B4873A}" srcId="{753CBB9D-53EB-4771-8040-2812CEB0C7E3}" destId="{CECBF3E0-5D48-4D35-8C7C-56734C9B5B1F}" srcOrd="3" destOrd="0" parTransId="{834D7BBC-3307-4AD9-8FB8-7DF9E5C8A254}" sibTransId="{B0C2E3A6-0E0D-4AFC-8DFF-8D125FCED6A1}"/>
    <dgm:cxn modelId="{A825B17A-B4F2-4DF5-9926-6B32E7EDEE55}" type="presOf" srcId="{274DF0DD-08F5-4365-A974-3365E3238285}" destId="{D86B384F-31BA-40E0-9119-6D2925737AE3}" srcOrd="0" destOrd="0" presId="urn:microsoft.com/office/officeart/2005/8/layout/cycle4"/>
    <dgm:cxn modelId="{FCB73C8F-02C0-4758-9616-8D61DB6C0694}" type="presOf" srcId="{753CBB9D-53EB-4771-8040-2812CEB0C7E3}" destId="{2F8DED0F-ACDB-4A77-BB66-F5F1A9408720}" srcOrd="0" destOrd="0" presId="urn:microsoft.com/office/officeart/2005/8/layout/cycle4"/>
    <dgm:cxn modelId="{C46C4EB2-2602-4285-9567-45EF3FE2D733}" type="presOf" srcId="{0F6CB01E-4913-4463-8BCA-98DC31BBC9AB}" destId="{2AC3F609-8ECA-4989-BC89-17B0A60F7DEE}" srcOrd="0" destOrd="0" presId="urn:microsoft.com/office/officeart/2005/8/layout/cycle4"/>
    <dgm:cxn modelId="{91FB53CC-A405-4797-A07B-AD2A6B37F666}" srcId="{753CBB9D-53EB-4771-8040-2812CEB0C7E3}" destId="{17EBBB91-1D3E-4535-AF7A-B90CAD64F851}" srcOrd="2" destOrd="0" parTransId="{A3E170A5-5E5B-4F3E-A094-D67CE53A3655}" sibTransId="{187D11A3-D97C-4ADC-BC0D-37DC7BEEDB0D}"/>
    <dgm:cxn modelId="{18E609D7-F2F6-4A7C-A1F8-773AD342704E}" type="presOf" srcId="{17EBBB91-1D3E-4535-AF7A-B90CAD64F851}" destId="{16322D41-0FFB-46FA-9662-E576E1603AF3}" srcOrd="0" destOrd="0" presId="urn:microsoft.com/office/officeart/2005/8/layout/cycle4"/>
    <dgm:cxn modelId="{A8FB64DB-7D02-4D51-9273-829BA1055A97}" type="presOf" srcId="{CECBF3E0-5D48-4D35-8C7C-56734C9B5B1F}" destId="{0EC1183B-02FB-474A-98E5-039D46DF7500}" srcOrd="0" destOrd="0" presId="urn:microsoft.com/office/officeart/2005/8/layout/cycle4"/>
    <dgm:cxn modelId="{62DA17CC-4890-443E-BAE6-8B2DB76EB264}" type="presParOf" srcId="{2F8DED0F-ACDB-4A77-BB66-F5F1A9408720}" destId="{A1241139-836D-49C7-A0DA-7D0B41270342}" srcOrd="0" destOrd="0" presId="urn:microsoft.com/office/officeart/2005/8/layout/cycle4"/>
    <dgm:cxn modelId="{8BA4332A-E2FD-40E0-8E47-E4EDFE931B80}" type="presParOf" srcId="{A1241139-836D-49C7-A0DA-7D0B41270342}" destId="{757EBA8A-8ABA-4CC8-99A2-B3B6EFB14B98}" srcOrd="0" destOrd="0" presId="urn:microsoft.com/office/officeart/2005/8/layout/cycle4"/>
    <dgm:cxn modelId="{BE681473-0D1F-4851-9E1E-AFC97E7EF9CC}" type="presParOf" srcId="{2F8DED0F-ACDB-4A77-BB66-F5F1A9408720}" destId="{283725C8-8028-4E02-BC75-FBADD97A48A5}" srcOrd="1" destOrd="0" presId="urn:microsoft.com/office/officeart/2005/8/layout/cycle4"/>
    <dgm:cxn modelId="{BF2BF9C7-897B-4062-B968-07F201F6DA4E}" type="presParOf" srcId="{283725C8-8028-4E02-BC75-FBADD97A48A5}" destId="{D86B384F-31BA-40E0-9119-6D2925737AE3}" srcOrd="0" destOrd="0" presId="urn:microsoft.com/office/officeart/2005/8/layout/cycle4"/>
    <dgm:cxn modelId="{B89D78CC-8810-4E26-A18E-10D91D43754D}" type="presParOf" srcId="{283725C8-8028-4E02-BC75-FBADD97A48A5}" destId="{2AC3F609-8ECA-4989-BC89-17B0A60F7DEE}" srcOrd="1" destOrd="0" presId="urn:microsoft.com/office/officeart/2005/8/layout/cycle4"/>
    <dgm:cxn modelId="{1F46EAE8-BA5E-4252-8D84-13BAA50E2D6B}" type="presParOf" srcId="{283725C8-8028-4E02-BC75-FBADD97A48A5}" destId="{16322D41-0FFB-46FA-9662-E576E1603AF3}" srcOrd="2" destOrd="0" presId="urn:microsoft.com/office/officeart/2005/8/layout/cycle4"/>
    <dgm:cxn modelId="{85427A42-DDDD-4A3D-BDA0-C6DC41EA0123}" type="presParOf" srcId="{283725C8-8028-4E02-BC75-FBADD97A48A5}" destId="{0EC1183B-02FB-474A-98E5-039D46DF7500}" srcOrd="3" destOrd="0" presId="urn:microsoft.com/office/officeart/2005/8/layout/cycle4"/>
    <dgm:cxn modelId="{4C3C5BA2-CA7E-49FC-BB33-F910A7883063}" type="presParOf" srcId="{283725C8-8028-4E02-BC75-FBADD97A48A5}" destId="{91A69778-C400-486A-B6D5-1D7C08AD658A}" srcOrd="4" destOrd="0" presId="urn:microsoft.com/office/officeart/2005/8/layout/cycle4"/>
    <dgm:cxn modelId="{D62F53D9-2892-4B16-BA5E-932D8486BEB8}" type="presParOf" srcId="{2F8DED0F-ACDB-4A77-BB66-F5F1A9408720}" destId="{E907B7B7-609A-4E5C-8525-C1A37E753604}" srcOrd="2" destOrd="0" presId="urn:microsoft.com/office/officeart/2005/8/layout/cycle4"/>
    <dgm:cxn modelId="{B25AE700-C74A-4EE9-9BBB-D23063172655}" type="presParOf" srcId="{2F8DED0F-ACDB-4A77-BB66-F5F1A9408720}" destId="{27E4DD71-990E-450A-B583-7DA54EA799B0}"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3CBB9D-53EB-4771-8040-2812CEB0C7E3}" type="doc">
      <dgm:prSet loTypeId="urn:microsoft.com/office/officeart/2005/8/layout/cycle4" loCatId="matrix" qsTypeId="urn:microsoft.com/office/officeart/2005/8/quickstyle/simple1" qsCatId="simple" csTypeId="urn:microsoft.com/office/officeart/2005/8/colors/accent5_5" csCatId="accent5" phldr="1"/>
      <dgm:spPr/>
      <dgm:t>
        <a:bodyPr/>
        <a:lstStyle/>
        <a:p>
          <a:endParaRPr lang="nl-NL"/>
        </a:p>
      </dgm:t>
    </dgm:pt>
    <dgm:pt modelId="{274DF0DD-08F5-4365-A974-3365E3238285}">
      <dgm:prSet phldrT="[Tekst]" custT="1"/>
      <dgm:spPr>
        <a:solidFill>
          <a:srgbClr val="008780"/>
        </a:solidFill>
        <a:ln w="57150">
          <a:noFill/>
          <a:prstDash val="dash"/>
        </a:ln>
      </dgm:spPr>
      <dgm:t>
        <a:bodyPr/>
        <a:lstStyle/>
        <a:p>
          <a:pPr algn="r"/>
          <a:r>
            <a:rPr lang="nl-NL" sz="1900" dirty="0"/>
            <a:t>Zelfbeeld Spiritueel (</a:t>
          </a:r>
          <a:r>
            <a:rPr lang="nl-NL" sz="1900" dirty="0" err="1"/>
            <a:t>ziels</a:t>
          </a:r>
          <a:r>
            <a:rPr lang="nl-NL" sz="1900" dirty="0"/>
            <a:t>)  bewustzijn</a:t>
          </a:r>
        </a:p>
      </dgm:t>
    </dgm:pt>
    <dgm:pt modelId="{81ED5F47-5FEF-4B36-8502-310D6147348D}" type="parTrans" cxnId="{4B3EDE20-E6CE-4542-B326-8EA2A13C2D3C}">
      <dgm:prSet/>
      <dgm:spPr/>
      <dgm:t>
        <a:bodyPr/>
        <a:lstStyle/>
        <a:p>
          <a:endParaRPr lang="nl-NL"/>
        </a:p>
      </dgm:t>
    </dgm:pt>
    <dgm:pt modelId="{B0DB2E68-0823-4BEE-B16C-2906CBE56FB8}" type="sibTrans" cxnId="{4B3EDE20-E6CE-4542-B326-8EA2A13C2D3C}">
      <dgm:prSet/>
      <dgm:spPr/>
      <dgm:t>
        <a:bodyPr/>
        <a:lstStyle/>
        <a:p>
          <a:endParaRPr lang="nl-NL"/>
        </a:p>
      </dgm:t>
    </dgm:pt>
    <dgm:pt modelId="{0F6CB01E-4913-4463-8BCA-98DC31BBC9AB}">
      <dgm:prSet phldrT="[Tekst]" custT="1"/>
      <dgm:spPr>
        <a:solidFill>
          <a:srgbClr val="00D0C6"/>
        </a:solidFill>
        <a:ln w="57150">
          <a:solidFill>
            <a:schemeClr val="bg2">
              <a:lumMod val="10000"/>
            </a:schemeClr>
          </a:solidFill>
          <a:prstDash val="dash"/>
        </a:ln>
      </dgm:spPr>
      <dgm:t>
        <a:bodyPr lIns="0" rIns="0"/>
        <a:lstStyle/>
        <a:p>
          <a:pPr marL="87313" indent="0" algn="l"/>
          <a:r>
            <a:rPr lang="nl-NL" sz="1900" b="0" dirty="0"/>
            <a:t>Fysieke vitaliteit Lichaamsbewustzijn</a:t>
          </a:r>
        </a:p>
      </dgm:t>
    </dgm:pt>
    <dgm:pt modelId="{301A4427-D7BB-460E-8D2E-E055036E62BE}" type="parTrans" cxnId="{DFBDE51D-0A63-49EF-BCD9-B3BACE6460F0}">
      <dgm:prSet/>
      <dgm:spPr/>
      <dgm:t>
        <a:bodyPr/>
        <a:lstStyle/>
        <a:p>
          <a:endParaRPr lang="nl-NL"/>
        </a:p>
      </dgm:t>
    </dgm:pt>
    <dgm:pt modelId="{E8D27F37-65FC-405F-9045-4884EF034579}" type="sibTrans" cxnId="{DFBDE51D-0A63-49EF-BCD9-B3BACE6460F0}">
      <dgm:prSet/>
      <dgm:spPr/>
      <dgm:t>
        <a:bodyPr/>
        <a:lstStyle/>
        <a:p>
          <a:endParaRPr lang="nl-NL"/>
        </a:p>
      </dgm:t>
    </dgm:pt>
    <dgm:pt modelId="{17EBBB91-1D3E-4535-AF7A-B90CAD64F851}">
      <dgm:prSet phldrT="[Tekst]" custT="1"/>
      <dgm:spPr>
        <a:solidFill>
          <a:srgbClr val="00EADF"/>
        </a:solidFill>
      </dgm:spPr>
      <dgm:t>
        <a:bodyPr lIns="0" rIns="0"/>
        <a:lstStyle/>
        <a:p>
          <a:pPr marL="87313" indent="0" algn="l">
            <a:spcAft>
              <a:spcPts val="0"/>
            </a:spcAft>
          </a:pPr>
          <a:r>
            <a:rPr lang="nl-NL" sz="1900" b="0" dirty="0">
              <a:solidFill>
                <a:srgbClr val="008780"/>
              </a:solidFill>
            </a:rPr>
            <a:t>Gevoelsbeleving Emotionele balans</a:t>
          </a:r>
        </a:p>
      </dgm:t>
    </dgm:pt>
    <dgm:pt modelId="{A3E170A5-5E5B-4F3E-A094-D67CE53A3655}" type="parTrans" cxnId="{91FB53CC-A405-4797-A07B-AD2A6B37F666}">
      <dgm:prSet/>
      <dgm:spPr/>
      <dgm:t>
        <a:bodyPr/>
        <a:lstStyle/>
        <a:p>
          <a:endParaRPr lang="nl-NL"/>
        </a:p>
      </dgm:t>
    </dgm:pt>
    <dgm:pt modelId="{187D11A3-D97C-4ADC-BC0D-37DC7BEEDB0D}" type="sibTrans" cxnId="{91FB53CC-A405-4797-A07B-AD2A6B37F666}">
      <dgm:prSet/>
      <dgm:spPr/>
      <dgm:t>
        <a:bodyPr/>
        <a:lstStyle/>
        <a:p>
          <a:endParaRPr lang="nl-NL"/>
        </a:p>
      </dgm:t>
    </dgm:pt>
    <dgm:pt modelId="{CECBF3E0-5D48-4D35-8C7C-56734C9B5B1F}">
      <dgm:prSet phldrT="[Tekst]" custT="1"/>
      <dgm:spPr>
        <a:solidFill>
          <a:srgbClr val="B9FFFC">
            <a:alpha val="50196"/>
          </a:srgbClr>
        </a:solidFill>
      </dgm:spPr>
      <dgm:t>
        <a:bodyPr lIns="0"/>
        <a:lstStyle/>
        <a:p>
          <a:pPr algn="r"/>
          <a:r>
            <a:rPr lang="nl-NL" sz="1900" dirty="0">
              <a:solidFill>
                <a:srgbClr val="008780"/>
              </a:solidFill>
            </a:rPr>
            <a:t>Gedachtenkracht Mentale helderheid</a:t>
          </a:r>
        </a:p>
      </dgm:t>
    </dgm:pt>
    <dgm:pt modelId="{834D7BBC-3307-4AD9-8FB8-7DF9E5C8A254}" type="parTrans" cxnId="{8A7A4B3B-55BD-4A35-B8B7-55EF43B4873A}">
      <dgm:prSet/>
      <dgm:spPr/>
      <dgm:t>
        <a:bodyPr/>
        <a:lstStyle/>
        <a:p>
          <a:endParaRPr lang="nl-NL"/>
        </a:p>
      </dgm:t>
    </dgm:pt>
    <dgm:pt modelId="{B0C2E3A6-0E0D-4AFC-8DFF-8D125FCED6A1}" type="sibTrans" cxnId="{8A7A4B3B-55BD-4A35-B8B7-55EF43B4873A}">
      <dgm:prSet/>
      <dgm:spPr/>
      <dgm:t>
        <a:bodyPr/>
        <a:lstStyle/>
        <a:p>
          <a:endParaRPr lang="nl-NL"/>
        </a:p>
      </dgm:t>
    </dgm:pt>
    <dgm:pt modelId="{2F8DED0F-ACDB-4A77-BB66-F5F1A9408720}" type="pres">
      <dgm:prSet presAssocID="{753CBB9D-53EB-4771-8040-2812CEB0C7E3}" presName="cycleMatrixDiagram" presStyleCnt="0">
        <dgm:presLayoutVars>
          <dgm:chMax val="1"/>
          <dgm:dir/>
          <dgm:animLvl val="lvl"/>
          <dgm:resizeHandles val="exact"/>
        </dgm:presLayoutVars>
      </dgm:prSet>
      <dgm:spPr/>
    </dgm:pt>
    <dgm:pt modelId="{A1241139-836D-49C7-A0DA-7D0B41270342}" type="pres">
      <dgm:prSet presAssocID="{753CBB9D-53EB-4771-8040-2812CEB0C7E3}" presName="children" presStyleCnt="0"/>
      <dgm:spPr/>
    </dgm:pt>
    <dgm:pt modelId="{757EBA8A-8ABA-4CC8-99A2-B3B6EFB14B98}" type="pres">
      <dgm:prSet presAssocID="{753CBB9D-53EB-4771-8040-2812CEB0C7E3}" presName="childPlaceholder" presStyleCnt="0"/>
      <dgm:spPr/>
    </dgm:pt>
    <dgm:pt modelId="{283725C8-8028-4E02-BC75-FBADD97A48A5}" type="pres">
      <dgm:prSet presAssocID="{753CBB9D-53EB-4771-8040-2812CEB0C7E3}" presName="circle" presStyleCnt="0"/>
      <dgm:spPr/>
    </dgm:pt>
    <dgm:pt modelId="{D86B384F-31BA-40E0-9119-6D2925737AE3}" type="pres">
      <dgm:prSet presAssocID="{753CBB9D-53EB-4771-8040-2812CEB0C7E3}" presName="quadrant1" presStyleLbl="node1" presStyleIdx="0" presStyleCnt="4">
        <dgm:presLayoutVars>
          <dgm:chMax val="1"/>
          <dgm:bulletEnabled val="1"/>
        </dgm:presLayoutVars>
      </dgm:prSet>
      <dgm:spPr/>
    </dgm:pt>
    <dgm:pt modelId="{2AC3F609-8ECA-4989-BC89-17B0A60F7DEE}" type="pres">
      <dgm:prSet presAssocID="{753CBB9D-53EB-4771-8040-2812CEB0C7E3}" presName="quadrant2" presStyleLbl="node1" presStyleIdx="1" presStyleCnt="4">
        <dgm:presLayoutVars>
          <dgm:chMax val="1"/>
          <dgm:bulletEnabled val="1"/>
        </dgm:presLayoutVars>
      </dgm:prSet>
      <dgm:spPr/>
    </dgm:pt>
    <dgm:pt modelId="{16322D41-0FFB-46FA-9662-E576E1603AF3}" type="pres">
      <dgm:prSet presAssocID="{753CBB9D-53EB-4771-8040-2812CEB0C7E3}" presName="quadrant3" presStyleLbl="node1" presStyleIdx="2" presStyleCnt="4" custLinFactNeighborX="582">
        <dgm:presLayoutVars>
          <dgm:chMax val="1"/>
          <dgm:bulletEnabled val="1"/>
        </dgm:presLayoutVars>
      </dgm:prSet>
      <dgm:spPr/>
    </dgm:pt>
    <dgm:pt modelId="{0EC1183B-02FB-474A-98E5-039D46DF7500}" type="pres">
      <dgm:prSet presAssocID="{753CBB9D-53EB-4771-8040-2812CEB0C7E3}" presName="quadrant4" presStyleLbl="node1" presStyleIdx="3" presStyleCnt="4">
        <dgm:presLayoutVars>
          <dgm:chMax val="1"/>
          <dgm:bulletEnabled val="1"/>
        </dgm:presLayoutVars>
      </dgm:prSet>
      <dgm:spPr/>
    </dgm:pt>
    <dgm:pt modelId="{91A69778-C400-486A-B6D5-1D7C08AD658A}" type="pres">
      <dgm:prSet presAssocID="{753CBB9D-53EB-4771-8040-2812CEB0C7E3}" presName="quadrantPlaceholder" presStyleCnt="0"/>
      <dgm:spPr/>
    </dgm:pt>
    <dgm:pt modelId="{E907B7B7-609A-4E5C-8525-C1A37E753604}" type="pres">
      <dgm:prSet presAssocID="{753CBB9D-53EB-4771-8040-2812CEB0C7E3}" presName="center1" presStyleLbl="fgShp" presStyleIdx="0" presStyleCnt="2"/>
      <dgm:spPr/>
    </dgm:pt>
    <dgm:pt modelId="{27E4DD71-990E-450A-B583-7DA54EA799B0}" type="pres">
      <dgm:prSet presAssocID="{753CBB9D-53EB-4771-8040-2812CEB0C7E3}" presName="center2" presStyleLbl="fgShp" presStyleIdx="1" presStyleCnt="2"/>
      <dgm:spPr/>
    </dgm:pt>
  </dgm:ptLst>
  <dgm:cxnLst>
    <dgm:cxn modelId="{DFBDE51D-0A63-49EF-BCD9-B3BACE6460F0}" srcId="{753CBB9D-53EB-4771-8040-2812CEB0C7E3}" destId="{0F6CB01E-4913-4463-8BCA-98DC31BBC9AB}" srcOrd="1" destOrd="0" parTransId="{301A4427-D7BB-460E-8D2E-E055036E62BE}" sibTransId="{E8D27F37-65FC-405F-9045-4884EF034579}"/>
    <dgm:cxn modelId="{4B3EDE20-E6CE-4542-B326-8EA2A13C2D3C}" srcId="{753CBB9D-53EB-4771-8040-2812CEB0C7E3}" destId="{274DF0DD-08F5-4365-A974-3365E3238285}" srcOrd="0" destOrd="0" parTransId="{81ED5F47-5FEF-4B36-8502-310D6147348D}" sibTransId="{B0DB2E68-0823-4BEE-B16C-2906CBE56FB8}"/>
    <dgm:cxn modelId="{8A7A4B3B-55BD-4A35-B8B7-55EF43B4873A}" srcId="{753CBB9D-53EB-4771-8040-2812CEB0C7E3}" destId="{CECBF3E0-5D48-4D35-8C7C-56734C9B5B1F}" srcOrd="3" destOrd="0" parTransId="{834D7BBC-3307-4AD9-8FB8-7DF9E5C8A254}" sibTransId="{B0C2E3A6-0E0D-4AFC-8DFF-8D125FCED6A1}"/>
    <dgm:cxn modelId="{A825B17A-B4F2-4DF5-9926-6B32E7EDEE55}" type="presOf" srcId="{274DF0DD-08F5-4365-A974-3365E3238285}" destId="{D86B384F-31BA-40E0-9119-6D2925737AE3}" srcOrd="0" destOrd="0" presId="urn:microsoft.com/office/officeart/2005/8/layout/cycle4"/>
    <dgm:cxn modelId="{FCB73C8F-02C0-4758-9616-8D61DB6C0694}" type="presOf" srcId="{753CBB9D-53EB-4771-8040-2812CEB0C7E3}" destId="{2F8DED0F-ACDB-4A77-BB66-F5F1A9408720}" srcOrd="0" destOrd="0" presId="urn:microsoft.com/office/officeart/2005/8/layout/cycle4"/>
    <dgm:cxn modelId="{C46C4EB2-2602-4285-9567-45EF3FE2D733}" type="presOf" srcId="{0F6CB01E-4913-4463-8BCA-98DC31BBC9AB}" destId="{2AC3F609-8ECA-4989-BC89-17B0A60F7DEE}" srcOrd="0" destOrd="0" presId="urn:microsoft.com/office/officeart/2005/8/layout/cycle4"/>
    <dgm:cxn modelId="{91FB53CC-A405-4797-A07B-AD2A6B37F666}" srcId="{753CBB9D-53EB-4771-8040-2812CEB0C7E3}" destId="{17EBBB91-1D3E-4535-AF7A-B90CAD64F851}" srcOrd="2" destOrd="0" parTransId="{A3E170A5-5E5B-4F3E-A094-D67CE53A3655}" sibTransId="{187D11A3-D97C-4ADC-BC0D-37DC7BEEDB0D}"/>
    <dgm:cxn modelId="{18E609D7-F2F6-4A7C-A1F8-773AD342704E}" type="presOf" srcId="{17EBBB91-1D3E-4535-AF7A-B90CAD64F851}" destId="{16322D41-0FFB-46FA-9662-E576E1603AF3}" srcOrd="0" destOrd="0" presId="urn:microsoft.com/office/officeart/2005/8/layout/cycle4"/>
    <dgm:cxn modelId="{A8FB64DB-7D02-4D51-9273-829BA1055A97}" type="presOf" srcId="{CECBF3E0-5D48-4D35-8C7C-56734C9B5B1F}" destId="{0EC1183B-02FB-474A-98E5-039D46DF7500}" srcOrd="0" destOrd="0" presId="urn:microsoft.com/office/officeart/2005/8/layout/cycle4"/>
    <dgm:cxn modelId="{62DA17CC-4890-443E-BAE6-8B2DB76EB264}" type="presParOf" srcId="{2F8DED0F-ACDB-4A77-BB66-F5F1A9408720}" destId="{A1241139-836D-49C7-A0DA-7D0B41270342}" srcOrd="0" destOrd="0" presId="urn:microsoft.com/office/officeart/2005/8/layout/cycle4"/>
    <dgm:cxn modelId="{8BA4332A-E2FD-40E0-8E47-E4EDFE931B80}" type="presParOf" srcId="{A1241139-836D-49C7-A0DA-7D0B41270342}" destId="{757EBA8A-8ABA-4CC8-99A2-B3B6EFB14B98}" srcOrd="0" destOrd="0" presId="urn:microsoft.com/office/officeart/2005/8/layout/cycle4"/>
    <dgm:cxn modelId="{BE681473-0D1F-4851-9E1E-AFC97E7EF9CC}" type="presParOf" srcId="{2F8DED0F-ACDB-4A77-BB66-F5F1A9408720}" destId="{283725C8-8028-4E02-BC75-FBADD97A48A5}" srcOrd="1" destOrd="0" presId="urn:microsoft.com/office/officeart/2005/8/layout/cycle4"/>
    <dgm:cxn modelId="{BF2BF9C7-897B-4062-B968-07F201F6DA4E}" type="presParOf" srcId="{283725C8-8028-4E02-BC75-FBADD97A48A5}" destId="{D86B384F-31BA-40E0-9119-6D2925737AE3}" srcOrd="0" destOrd="0" presId="urn:microsoft.com/office/officeart/2005/8/layout/cycle4"/>
    <dgm:cxn modelId="{B89D78CC-8810-4E26-A18E-10D91D43754D}" type="presParOf" srcId="{283725C8-8028-4E02-BC75-FBADD97A48A5}" destId="{2AC3F609-8ECA-4989-BC89-17B0A60F7DEE}" srcOrd="1" destOrd="0" presId="urn:microsoft.com/office/officeart/2005/8/layout/cycle4"/>
    <dgm:cxn modelId="{1F46EAE8-BA5E-4252-8D84-13BAA50E2D6B}" type="presParOf" srcId="{283725C8-8028-4E02-BC75-FBADD97A48A5}" destId="{16322D41-0FFB-46FA-9662-E576E1603AF3}" srcOrd="2" destOrd="0" presId="urn:microsoft.com/office/officeart/2005/8/layout/cycle4"/>
    <dgm:cxn modelId="{85427A42-DDDD-4A3D-BDA0-C6DC41EA0123}" type="presParOf" srcId="{283725C8-8028-4E02-BC75-FBADD97A48A5}" destId="{0EC1183B-02FB-474A-98E5-039D46DF7500}" srcOrd="3" destOrd="0" presId="urn:microsoft.com/office/officeart/2005/8/layout/cycle4"/>
    <dgm:cxn modelId="{4C3C5BA2-CA7E-49FC-BB33-F910A7883063}" type="presParOf" srcId="{283725C8-8028-4E02-BC75-FBADD97A48A5}" destId="{91A69778-C400-486A-B6D5-1D7C08AD658A}" srcOrd="4" destOrd="0" presId="urn:microsoft.com/office/officeart/2005/8/layout/cycle4"/>
    <dgm:cxn modelId="{D62F53D9-2892-4B16-BA5E-932D8486BEB8}" type="presParOf" srcId="{2F8DED0F-ACDB-4A77-BB66-F5F1A9408720}" destId="{E907B7B7-609A-4E5C-8525-C1A37E753604}" srcOrd="2" destOrd="0" presId="urn:microsoft.com/office/officeart/2005/8/layout/cycle4"/>
    <dgm:cxn modelId="{B25AE700-C74A-4EE9-9BBB-D23063172655}" type="presParOf" srcId="{2F8DED0F-ACDB-4A77-BB66-F5F1A9408720}" destId="{27E4DD71-990E-450A-B583-7DA54EA799B0}"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53CBB9D-53EB-4771-8040-2812CEB0C7E3}" type="doc">
      <dgm:prSet loTypeId="urn:microsoft.com/office/officeart/2005/8/layout/cycle4" loCatId="matrix" qsTypeId="urn:microsoft.com/office/officeart/2005/8/quickstyle/simple1" qsCatId="simple" csTypeId="urn:microsoft.com/office/officeart/2005/8/colors/accent5_5" csCatId="accent5" phldr="1"/>
      <dgm:spPr/>
      <dgm:t>
        <a:bodyPr/>
        <a:lstStyle/>
        <a:p>
          <a:endParaRPr lang="nl-NL"/>
        </a:p>
      </dgm:t>
    </dgm:pt>
    <dgm:pt modelId="{274DF0DD-08F5-4365-A974-3365E3238285}">
      <dgm:prSet phldrT="[Tekst]" custT="1"/>
      <dgm:spPr>
        <a:solidFill>
          <a:srgbClr val="008780"/>
        </a:solidFill>
        <a:ln w="57150">
          <a:noFill/>
          <a:prstDash val="dash"/>
        </a:ln>
      </dgm:spPr>
      <dgm:t>
        <a:bodyPr/>
        <a:lstStyle/>
        <a:p>
          <a:pPr algn="r"/>
          <a:r>
            <a:rPr lang="nl-NL" sz="1900" dirty="0"/>
            <a:t>Zelfbeeld Spiritueel (</a:t>
          </a:r>
          <a:r>
            <a:rPr lang="nl-NL" sz="1900" dirty="0" err="1"/>
            <a:t>ziels</a:t>
          </a:r>
          <a:r>
            <a:rPr lang="nl-NL" sz="1900" dirty="0"/>
            <a:t>)  bewustzijn</a:t>
          </a:r>
        </a:p>
      </dgm:t>
    </dgm:pt>
    <dgm:pt modelId="{81ED5F47-5FEF-4B36-8502-310D6147348D}" type="parTrans" cxnId="{4B3EDE20-E6CE-4542-B326-8EA2A13C2D3C}">
      <dgm:prSet/>
      <dgm:spPr/>
      <dgm:t>
        <a:bodyPr/>
        <a:lstStyle/>
        <a:p>
          <a:endParaRPr lang="nl-NL"/>
        </a:p>
      </dgm:t>
    </dgm:pt>
    <dgm:pt modelId="{B0DB2E68-0823-4BEE-B16C-2906CBE56FB8}" type="sibTrans" cxnId="{4B3EDE20-E6CE-4542-B326-8EA2A13C2D3C}">
      <dgm:prSet/>
      <dgm:spPr/>
      <dgm:t>
        <a:bodyPr/>
        <a:lstStyle/>
        <a:p>
          <a:endParaRPr lang="nl-NL"/>
        </a:p>
      </dgm:t>
    </dgm:pt>
    <dgm:pt modelId="{0F6CB01E-4913-4463-8BCA-98DC31BBC9AB}">
      <dgm:prSet phldrT="[Tekst]" custT="1"/>
      <dgm:spPr>
        <a:solidFill>
          <a:srgbClr val="00D0C6"/>
        </a:solidFill>
        <a:ln w="57150">
          <a:solidFill>
            <a:schemeClr val="bg2">
              <a:lumMod val="10000"/>
            </a:schemeClr>
          </a:solidFill>
          <a:prstDash val="dash"/>
        </a:ln>
      </dgm:spPr>
      <dgm:t>
        <a:bodyPr lIns="0" rIns="0"/>
        <a:lstStyle/>
        <a:p>
          <a:pPr marL="87313" indent="0" algn="l"/>
          <a:r>
            <a:rPr lang="nl-NL" sz="1900" b="0" dirty="0"/>
            <a:t>Fysieke vitaliteit Lichaamsbewustzijn</a:t>
          </a:r>
        </a:p>
      </dgm:t>
    </dgm:pt>
    <dgm:pt modelId="{301A4427-D7BB-460E-8D2E-E055036E62BE}" type="parTrans" cxnId="{DFBDE51D-0A63-49EF-BCD9-B3BACE6460F0}">
      <dgm:prSet/>
      <dgm:spPr/>
      <dgm:t>
        <a:bodyPr/>
        <a:lstStyle/>
        <a:p>
          <a:endParaRPr lang="nl-NL"/>
        </a:p>
      </dgm:t>
    </dgm:pt>
    <dgm:pt modelId="{E8D27F37-65FC-405F-9045-4884EF034579}" type="sibTrans" cxnId="{DFBDE51D-0A63-49EF-BCD9-B3BACE6460F0}">
      <dgm:prSet/>
      <dgm:spPr/>
      <dgm:t>
        <a:bodyPr/>
        <a:lstStyle/>
        <a:p>
          <a:endParaRPr lang="nl-NL"/>
        </a:p>
      </dgm:t>
    </dgm:pt>
    <dgm:pt modelId="{17EBBB91-1D3E-4535-AF7A-B90CAD64F851}">
      <dgm:prSet phldrT="[Tekst]" custT="1"/>
      <dgm:spPr>
        <a:solidFill>
          <a:srgbClr val="00EADF"/>
        </a:solidFill>
      </dgm:spPr>
      <dgm:t>
        <a:bodyPr lIns="0" rIns="0"/>
        <a:lstStyle/>
        <a:p>
          <a:pPr marL="87313" indent="0" algn="l">
            <a:spcAft>
              <a:spcPts val="0"/>
            </a:spcAft>
          </a:pPr>
          <a:r>
            <a:rPr lang="nl-NL" sz="1900" b="0" dirty="0">
              <a:solidFill>
                <a:srgbClr val="008780"/>
              </a:solidFill>
            </a:rPr>
            <a:t>Gevoelsbeleving Emotionele balans</a:t>
          </a:r>
        </a:p>
      </dgm:t>
    </dgm:pt>
    <dgm:pt modelId="{A3E170A5-5E5B-4F3E-A094-D67CE53A3655}" type="parTrans" cxnId="{91FB53CC-A405-4797-A07B-AD2A6B37F666}">
      <dgm:prSet/>
      <dgm:spPr/>
      <dgm:t>
        <a:bodyPr/>
        <a:lstStyle/>
        <a:p>
          <a:endParaRPr lang="nl-NL"/>
        </a:p>
      </dgm:t>
    </dgm:pt>
    <dgm:pt modelId="{187D11A3-D97C-4ADC-BC0D-37DC7BEEDB0D}" type="sibTrans" cxnId="{91FB53CC-A405-4797-A07B-AD2A6B37F666}">
      <dgm:prSet/>
      <dgm:spPr/>
      <dgm:t>
        <a:bodyPr/>
        <a:lstStyle/>
        <a:p>
          <a:endParaRPr lang="nl-NL"/>
        </a:p>
      </dgm:t>
    </dgm:pt>
    <dgm:pt modelId="{CECBF3E0-5D48-4D35-8C7C-56734C9B5B1F}">
      <dgm:prSet phldrT="[Tekst]" custT="1"/>
      <dgm:spPr>
        <a:solidFill>
          <a:srgbClr val="B9FFFC">
            <a:alpha val="50196"/>
          </a:srgbClr>
        </a:solidFill>
      </dgm:spPr>
      <dgm:t>
        <a:bodyPr lIns="0"/>
        <a:lstStyle/>
        <a:p>
          <a:pPr algn="r"/>
          <a:r>
            <a:rPr lang="nl-NL" sz="1900" dirty="0">
              <a:solidFill>
                <a:srgbClr val="008780"/>
              </a:solidFill>
            </a:rPr>
            <a:t>Gedachtenkracht Mentale helderheid</a:t>
          </a:r>
        </a:p>
      </dgm:t>
    </dgm:pt>
    <dgm:pt modelId="{834D7BBC-3307-4AD9-8FB8-7DF9E5C8A254}" type="parTrans" cxnId="{8A7A4B3B-55BD-4A35-B8B7-55EF43B4873A}">
      <dgm:prSet/>
      <dgm:spPr/>
      <dgm:t>
        <a:bodyPr/>
        <a:lstStyle/>
        <a:p>
          <a:endParaRPr lang="nl-NL"/>
        </a:p>
      </dgm:t>
    </dgm:pt>
    <dgm:pt modelId="{B0C2E3A6-0E0D-4AFC-8DFF-8D125FCED6A1}" type="sibTrans" cxnId="{8A7A4B3B-55BD-4A35-B8B7-55EF43B4873A}">
      <dgm:prSet/>
      <dgm:spPr/>
      <dgm:t>
        <a:bodyPr/>
        <a:lstStyle/>
        <a:p>
          <a:endParaRPr lang="nl-NL"/>
        </a:p>
      </dgm:t>
    </dgm:pt>
    <dgm:pt modelId="{2F8DED0F-ACDB-4A77-BB66-F5F1A9408720}" type="pres">
      <dgm:prSet presAssocID="{753CBB9D-53EB-4771-8040-2812CEB0C7E3}" presName="cycleMatrixDiagram" presStyleCnt="0">
        <dgm:presLayoutVars>
          <dgm:chMax val="1"/>
          <dgm:dir/>
          <dgm:animLvl val="lvl"/>
          <dgm:resizeHandles val="exact"/>
        </dgm:presLayoutVars>
      </dgm:prSet>
      <dgm:spPr/>
    </dgm:pt>
    <dgm:pt modelId="{A1241139-836D-49C7-A0DA-7D0B41270342}" type="pres">
      <dgm:prSet presAssocID="{753CBB9D-53EB-4771-8040-2812CEB0C7E3}" presName="children" presStyleCnt="0"/>
      <dgm:spPr/>
    </dgm:pt>
    <dgm:pt modelId="{757EBA8A-8ABA-4CC8-99A2-B3B6EFB14B98}" type="pres">
      <dgm:prSet presAssocID="{753CBB9D-53EB-4771-8040-2812CEB0C7E3}" presName="childPlaceholder" presStyleCnt="0"/>
      <dgm:spPr/>
    </dgm:pt>
    <dgm:pt modelId="{283725C8-8028-4E02-BC75-FBADD97A48A5}" type="pres">
      <dgm:prSet presAssocID="{753CBB9D-53EB-4771-8040-2812CEB0C7E3}" presName="circle" presStyleCnt="0"/>
      <dgm:spPr/>
    </dgm:pt>
    <dgm:pt modelId="{D86B384F-31BA-40E0-9119-6D2925737AE3}" type="pres">
      <dgm:prSet presAssocID="{753CBB9D-53EB-4771-8040-2812CEB0C7E3}" presName="quadrant1" presStyleLbl="node1" presStyleIdx="0" presStyleCnt="4">
        <dgm:presLayoutVars>
          <dgm:chMax val="1"/>
          <dgm:bulletEnabled val="1"/>
        </dgm:presLayoutVars>
      </dgm:prSet>
      <dgm:spPr/>
    </dgm:pt>
    <dgm:pt modelId="{2AC3F609-8ECA-4989-BC89-17B0A60F7DEE}" type="pres">
      <dgm:prSet presAssocID="{753CBB9D-53EB-4771-8040-2812CEB0C7E3}" presName="quadrant2" presStyleLbl="node1" presStyleIdx="1" presStyleCnt="4">
        <dgm:presLayoutVars>
          <dgm:chMax val="1"/>
          <dgm:bulletEnabled val="1"/>
        </dgm:presLayoutVars>
      </dgm:prSet>
      <dgm:spPr/>
    </dgm:pt>
    <dgm:pt modelId="{16322D41-0FFB-46FA-9662-E576E1603AF3}" type="pres">
      <dgm:prSet presAssocID="{753CBB9D-53EB-4771-8040-2812CEB0C7E3}" presName="quadrant3" presStyleLbl="node1" presStyleIdx="2" presStyleCnt="4" custLinFactNeighborX="582">
        <dgm:presLayoutVars>
          <dgm:chMax val="1"/>
          <dgm:bulletEnabled val="1"/>
        </dgm:presLayoutVars>
      </dgm:prSet>
      <dgm:spPr/>
    </dgm:pt>
    <dgm:pt modelId="{0EC1183B-02FB-474A-98E5-039D46DF7500}" type="pres">
      <dgm:prSet presAssocID="{753CBB9D-53EB-4771-8040-2812CEB0C7E3}" presName="quadrant4" presStyleLbl="node1" presStyleIdx="3" presStyleCnt="4">
        <dgm:presLayoutVars>
          <dgm:chMax val="1"/>
          <dgm:bulletEnabled val="1"/>
        </dgm:presLayoutVars>
      </dgm:prSet>
      <dgm:spPr/>
    </dgm:pt>
    <dgm:pt modelId="{91A69778-C400-486A-B6D5-1D7C08AD658A}" type="pres">
      <dgm:prSet presAssocID="{753CBB9D-53EB-4771-8040-2812CEB0C7E3}" presName="quadrantPlaceholder" presStyleCnt="0"/>
      <dgm:spPr/>
    </dgm:pt>
    <dgm:pt modelId="{E907B7B7-609A-4E5C-8525-C1A37E753604}" type="pres">
      <dgm:prSet presAssocID="{753CBB9D-53EB-4771-8040-2812CEB0C7E3}" presName="center1" presStyleLbl="fgShp" presStyleIdx="0" presStyleCnt="2"/>
      <dgm:spPr/>
    </dgm:pt>
    <dgm:pt modelId="{27E4DD71-990E-450A-B583-7DA54EA799B0}" type="pres">
      <dgm:prSet presAssocID="{753CBB9D-53EB-4771-8040-2812CEB0C7E3}" presName="center2" presStyleLbl="fgShp" presStyleIdx="1" presStyleCnt="2"/>
      <dgm:spPr/>
    </dgm:pt>
  </dgm:ptLst>
  <dgm:cxnLst>
    <dgm:cxn modelId="{DFBDE51D-0A63-49EF-BCD9-B3BACE6460F0}" srcId="{753CBB9D-53EB-4771-8040-2812CEB0C7E3}" destId="{0F6CB01E-4913-4463-8BCA-98DC31BBC9AB}" srcOrd="1" destOrd="0" parTransId="{301A4427-D7BB-460E-8D2E-E055036E62BE}" sibTransId="{E8D27F37-65FC-405F-9045-4884EF034579}"/>
    <dgm:cxn modelId="{4B3EDE20-E6CE-4542-B326-8EA2A13C2D3C}" srcId="{753CBB9D-53EB-4771-8040-2812CEB0C7E3}" destId="{274DF0DD-08F5-4365-A974-3365E3238285}" srcOrd="0" destOrd="0" parTransId="{81ED5F47-5FEF-4B36-8502-310D6147348D}" sibTransId="{B0DB2E68-0823-4BEE-B16C-2906CBE56FB8}"/>
    <dgm:cxn modelId="{8A7A4B3B-55BD-4A35-B8B7-55EF43B4873A}" srcId="{753CBB9D-53EB-4771-8040-2812CEB0C7E3}" destId="{CECBF3E0-5D48-4D35-8C7C-56734C9B5B1F}" srcOrd="3" destOrd="0" parTransId="{834D7BBC-3307-4AD9-8FB8-7DF9E5C8A254}" sibTransId="{B0C2E3A6-0E0D-4AFC-8DFF-8D125FCED6A1}"/>
    <dgm:cxn modelId="{A825B17A-B4F2-4DF5-9926-6B32E7EDEE55}" type="presOf" srcId="{274DF0DD-08F5-4365-A974-3365E3238285}" destId="{D86B384F-31BA-40E0-9119-6D2925737AE3}" srcOrd="0" destOrd="0" presId="urn:microsoft.com/office/officeart/2005/8/layout/cycle4"/>
    <dgm:cxn modelId="{FCB73C8F-02C0-4758-9616-8D61DB6C0694}" type="presOf" srcId="{753CBB9D-53EB-4771-8040-2812CEB0C7E3}" destId="{2F8DED0F-ACDB-4A77-BB66-F5F1A9408720}" srcOrd="0" destOrd="0" presId="urn:microsoft.com/office/officeart/2005/8/layout/cycle4"/>
    <dgm:cxn modelId="{C46C4EB2-2602-4285-9567-45EF3FE2D733}" type="presOf" srcId="{0F6CB01E-4913-4463-8BCA-98DC31BBC9AB}" destId="{2AC3F609-8ECA-4989-BC89-17B0A60F7DEE}" srcOrd="0" destOrd="0" presId="urn:microsoft.com/office/officeart/2005/8/layout/cycle4"/>
    <dgm:cxn modelId="{91FB53CC-A405-4797-A07B-AD2A6B37F666}" srcId="{753CBB9D-53EB-4771-8040-2812CEB0C7E3}" destId="{17EBBB91-1D3E-4535-AF7A-B90CAD64F851}" srcOrd="2" destOrd="0" parTransId="{A3E170A5-5E5B-4F3E-A094-D67CE53A3655}" sibTransId="{187D11A3-D97C-4ADC-BC0D-37DC7BEEDB0D}"/>
    <dgm:cxn modelId="{18E609D7-F2F6-4A7C-A1F8-773AD342704E}" type="presOf" srcId="{17EBBB91-1D3E-4535-AF7A-B90CAD64F851}" destId="{16322D41-0FFB-46FA-9662-E576E1603AF3}" srcOrd="0" destOrd="0" presId="urn:microsoft.com/office/officeart/2005/8/layout/cycle4"/>
    <dgm:cxn modelId="{A8FB64DB-7D02-4D51-9273-829BA1055A97}" type="presOf" srcId="{CECBF3E0-5D48-4D35-8C7C-56734C9B5B1F}" destId="{0EC1183B-02FB-474A-98E5-039D46DF7500}" srcOrd="0" destOrd="0" presId="urn:microsoft.com/office/officeart/2005/8/layout/cycle4"/>
    <dgm:cxn modelId="{62DA17CC-4890-443E-BAE6-8B2DB76EB264}" type="presParOf" srcId="{2F8DED0F-ACDB-4A77-BB66-F5F1A9408720}" destId="{A1241139-836D-49C7-A0DA-7D0B41270342}" srcOrd="0" destOrd="0" presId="urn:microsoft.com/office/officeart/2005/8/layout/cycle4"/>
    <dgm:cxn modelId="{8BA4332A-E2FD-40E0-8E47-E4EDFE931B80}" type="presParOf" srcId="{A1241139-836D-49C7-A0DA-7D0B41270342}" destId="{757EBA8A-8ABA-4CC8-99A2-B3B6EFB14B98}" srcOrd="0" destOrd="0" presId="urn:microsoft.com/office/officeart/2005/8/layout/cycle4"/>
    <dgm:cxn modelId="{BE681473-0D1F-4851-9E1E-AFC97E7EF9CC}" type="presParOf" srcId="{2F8DED0F-ACDB-4A77-BB66-F5F1A9408720}" destId="{283725C8-8028-4E02-BC75-FBADD97A48A5}" srcOrd="1" destOrd="0" presId="urn:microsoft.com/office/officeart/2005/8/layout/cycle4"/>
    <dgm:cxn modelId="{BF2BF9C7-897B-4062-B968-07F201F6DA4E}" type="presParOf" srcId="{283725C8-8028-4E02-BC75-FBADD97A48A5}" destId="{D86B384F-31BA-40E0-9119-6D2925737AE3}" srcOrd="0" destOrd="0" presId="urn:microsoft.com/office/officeart/2005/8/layout/cycle4"/>
    <dgm:cxn modelId="{B89D78CC-8810-4E26-A18E-10D91D43754D}" type="presParOf" srcId="{283725C8-8028-4E02-BC75-FBADD97A48A5}" destId="{2AC3F609-8ECA-4989-BC89-17B0A60F7DEE}" srcOrd="1" destOrd="0" presId="urn:microsoft.com/office/officeart/2005/8/layout/cycle4"/>
    <dgm:cxn modelId="{1F46EAE8-BA5E-4252-8D84-13BAA50E2D6B}" type="presParOf" srcId="{283725C8-8028-4E02-BC75-FBADD97A48A5}" destId="{16322D41-0FFB-46FA-9662-E576E1603AF3}" srcOrd="2" destOrd="0" presId="urn:microsoft.com/office/officeart/2005/8/layout/cycle4"/>
    <dgm:cxn modelId="{85427A42-DDDD-4A3D-BDA0-C6DC41EA0123}" type="presParOf" srcId="{283725C8-8028-4E02-BC75-FBADD97A48A5}" destId="{0EC1183B-02FB-474A-98E5-039D46DF7500}" srcOrd="3" destOrd="0" presId="urn:microsoft.com/office/officeart/2005/8/layout/cycle4"/>
    <dgm:cxn modelId="{4C3C5BA2-CA7E-49FC-BB33-F910A7883063}" type="presParOf" srcId="{283725C8-8028-4E02-BC75-FBADD97A48A5}" destId="{91A69778-C400-486A-B6D5-1D7C08AD658A}" srcOrd="4" destOrd="0" presId="urn:microsoft.com/office/officeart/2005/8/layout/cycle4"/>
    <dgm:cxn modelId="{D62F53D9-2892-4B16-BA5E-932D8486BEB8}" type="presParOf" srcId="{2F8DED0F-ACDB-4A77-BB66-F5F1A9408720}" destId="{E907B7B7-609A-4E5C-8525-C1A37E753604}" srcOrd="2" destOrd="0" presId="urn:microsoft.com/office/officeart/2005/8/layout/cycle4"/>
    <dgm:cxn modelId="{B25AE700-C74A-4EE9-9BBB-D23063172655}" type="presParOf" srcId="{2F8DED0F-ACDB-4A77-BB66-F5F1A9408720}" destId="{27E4DD71-990E-450A-B583-7DA54EA799B0}"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3CBB9D-53EB-4771-8040-2812CEB0C7E3}" type="doc">
      <dgm:prSet loTypeId="urn:microsoft.com/office/officeart/2005/8/layout/cycle4" loCatId="matrix" qsTypeId="urn:microsoft.com/office/officeart/2005/8/quickstyle/simple1" qsCatId="simple" csTypeId="urn:microsoft.com/office/officeart/2005/8/colors/accent5_5" csCatId="accent5" phldr="1"/>
      <dgm:spPr/>
      <dgm:t>
        <a:bodyPr/>
        <a:lstStyle/>
        <a:p>
          <a:endParaRPr lang="nl-NL"/>
        </a:p>
      </dgm:t>
    </dgm:pt>
    <dgm:pt modelId="{274DF0DD-08F5-4365-A974-3365E3238285}">
      <dgm:prSet phldrT="[Tekst]" custT="1"/>
      <dgm:spPr>
        <a:solidFill>
          <a:srgbClr val="008780"/>
        </a:solidFill>
        <a:ln w="57150">
          <a:noFill/>
          <a:prstDash val="dash"/>
        </a:ln>
      </dgm:spPr>
      <dgm:t>
        <a:bodyPr/>
        <a:lstStyle/>
        <a:p>
          <a:pPr algn="r"/>
          <a:r>
            <a:rPr lang="nl-NL" sz="1900" dirty="0"/>
            <a:t>Zelfbeeld Spiritueel (</a:t>
          </a:r>
          <a:r>
            <a:rPr lang="nl-NL" sz="1900" dirty="0" err="1"/>
            <a:t>ziels</a:t>
          </a:r>
          <a:r>
            <a:rPr lang="nl-NL" sz="1900" dirty="0"/>
            <a:t>)  bewustzijn</a:t>
          </a:r>
        </a:p>
      </dgm:t>
    </dgm:pt>
    <dgm:pt modelId="{81ED5F47-5FEF-4B36-8502-310D6147348D}" type="parTrans" cxnId="{4B3EDE20-E6CE-4542-B326-8EA2A13C2D3C}">
      <dgm:prSet/>
      <dgm:spPr/>
      <dgm:t>
        <a:bodyPr/>
        <a:lstStyle/>
        <a:p>
          <a:endParaRPr lang="nl-NL"/>
        </a:p>
      </dgm:t>
    </dgm:pt>
    <dgm:pt modelId="{B0DB2E68-0823-4BEE-B16C-2906CBE56FB8}" type="sibTrans" cxnId="{4B3EDE20-E6CE-4542-B326-8EA2A13C2D3C}">
      <dgm:prSet/>
      <dgm:spPr/>
      <dgm:t>
        <a:bodyPr/>
        <a:lstStyle/>
        <a:p>
          <a:endParaRPr lang="nl-NL"/>
        </a:p>
      </dgm:t>
    </dgm:pt>
    <dgm:pt modelId="{0F6CB01E-4913-4463-8BCA-98DC31BBC9AB}">
      <dgm:prSet phldrT="[Tekst]" custT="1"/>
      <dgm:spPr>
        <a:solidFill>
          <a:srgbClr val="00D0C6"/>
        </a:solidFill>
        <a:ln w="57150">
          <a:noFill/>
          <a:prstDash val="dash"/>
        </a:ln>
      </dgm:spPr>
      <dgm:t>
        <a:bodyPr lIns="0" rIns="0"/>
        <a:lstStyle/>
        <a:p>
          <a:pPr marL="87313" indent="0" algn="l"/>
          <a:r>
            <a:rPr lang="nl-NL" sz="1900" b="0" dirty="0"/>
            <a:t>Fysieke vitaliteit Lichaamsbewustzijn</a:t>
          </a:r>
        </a:p>
      </dgm:t>
    </dgm:pt>
    <dgm:pt modelId="{301A4427-D7BB-460E-8D2E-E055036E62BE}" type="parTrans" cxnId="{DFBDE51D-0A63-49EF-BCD9-B3BACE6460F0}">
      <dgm:prSet/>
      <dgm:spPr/>
      <dgm:t>
        <a:bodyPr/>
        <a:lstStyle/>
        <a:p>
          <a:endParaRPr lang="nl-NL"/>
        </a:p>
      </dgm:t>
    </dgm:pt>
    <dgm:pt modelId="{E8D27F37-65FC-405F-9045-4884EF034579}" type="sibTrans" cxnId="{DFBDE51D-0A63-49EF-BCD9-B3BACE6460F0}">
      <dgm:prSet/>
      <dgm:spPr/>
      <dgm:t>
        <a:bodyPr/>
        <a:lstStyle/>
        <a:p>
          <a:endParaRPr lang="nl-NL"/>
        </a:p>
      </dgm:t>
    </dgm:pt>
    <dgm:pt modelId="{17EBBB91-1D3E-4535-AF7A-B90CAD64F851}">
      <dgm:prSet phldrT="[Tekst]" custT="1"/>
      <dgm:spPr>
        <a:solidFill>
          <a:srgbClr val="00EADF"/>
        </a:solidFill>
        <a:ln w="57150">
          <a:solidFill>
            <a:schemeClr val="tx1">
              <a:lumMod val="95000"/>
              <a:lumOff val="5000"/>
            </a:schemeClr>
          </a:solidFill>
          <a:prstDash val="dash"/>
        </a:ln>
      </dgm:spPr>
      <dgm:t>
        <a:bodyPr lIns="0" rIns="0"/>
        <a:lstStyle/>
        <a:p>
          <a:pPr marL="87313" indent="0" algn="l">
            <a:spcAft>
              <a:spcPts val="0"/>
            </a:spcAft>
          </a:pPr>
          <a:r>
            <a:rPr lang="nl-NL" sz="1900" b="0" dirty="0">
              <a:solidFill>
                <a:srgbClr val="008780"/>
              </a:solidFill>
            </a:rPr>
            <a:t>Gevoelsbeleving Emotionele balans</a:t>
          </a:r>
        </a:p>
      </dgm:t>
    </dgm:pt>
    <dgm:pt modelId="{A3E170A5-5E5B-4F3E-A094-D67CE53A3655}" type="parTrans" cxnId="{91FB53CC-A405-4797-A07B-AD2A6B37F666}">
      <dgm:prSet/>
      <dgm:spPr/>
      <dgm:t>
        <a:bodyPr/>
        <a:lstStyle/>
        <a:p>
          <a:endParaRPr lang="nl-NL"/>
        </a:p>
      </dgm:t>
    </dgm:pt>
    <dgm:pt modelId="{187D11A3-D97C-4ADC-BC0D-37DC7BEEDB0D}" type="sibTrans" cxnId="{91FB53CC-A405-4797-A07B-AD2A6B37F666}">
      <dgm:prSet/>
      <dgm:spPr/>
      <dgm:t>
        <a:bodyPr/>
        <a:lstStyle/>
        <a:p>
          <a:endParaRPr lang="nl-NL"/>
        </a:p>
      </dgm:t>
    </dgm:pt>
    <dgm:pt modelId="{CECBF3E0-5D48-4D35-8C7C-56734C9B5B1F}">
      <dgm:prSet phldrT="[Tekst]" custT="1"/>
      <dgm:spPr>
        <a:solidFill>
          <a:srgbClr val="B9FFFC">
            <a:alpha val="50196"/>
          </a:srgbClr>
        </a:solidFill>
      </dgm:spPr>
      <dgm:t>
        <a:bodyPr lIns="0"/>
        <a:lstStyle/>
        <a:p>
          <a:pPr algn="r"/>
          <a:r>
            <a:rPr lang="nl-NL" sz="1900" dirty="0">
              <a:solidFill>
                <a:srgbClr val="008780"/>
              </a:solidFill>
            </a:rPr>
            <a:t>Gedachtenkracht Mentale helderheid</a:t>
          </a:r>
        </a:p>
      </dgm:t>
    </dgm:pt>
    <dgm:pt modelId="{834D7BBC-3307-4AD9-8FB8-7DF9E5C8A254}" type="parTrans" cxnId="{8A7A4B3B-55BD-4A35-B8B7-55EF43B4873A}">
      <dgm:prSet/>
      <dgm:spPr/>
      <dgm:t>
        <a:bodyPr/>
        <a:lstStyle/>
        <a:p>
          <a:endParaRPr lang="nl-NL"/>
        </a:p>
      </dgm:t>
    </dgm:pt>
    <dgm:pt modelId="{B0C2E3A6-0E0D-4AFC-8DFF-8D125FCED6A1}" type="sibTrans" cxnId="{8A7A4B3B-55BD-4A35-B8B7-55EF43B4873A}">
      <dgm:prSet/>
      <dgm:spPr/>
      <dgm:t>
        <a:bodyPr/>
        <a:lstStyle/>
        <a:p>
          <a:endParaRPr lang="nl-NL"/>
        </a:p>
      </dgm:t>
    </dgm:pt>
    <dgm:pt modelId="{2F8DED0F-ACDB-4A77-BB66-F5F1A9408720}" type="pres">
      <dgm:prSet presAssocID="{753CBB9D-53EB-4771-8040-2812CEB0C7E3}" presName="cycleMatrixDiagram" presStyleCnt="0">
        <dgm:presLayoutVars>
          <dgm:chMax val="1"/>
          <dgm:dir/>
          <dgm:animLvl val="lvl"/>
          <dgm:resizeHandles val="exact"/>
        </dgm:presLayoutVars>
      </dgm:prSet>
      <dgm:spPr/>
    </dgm:pt>
    <dgm:pt modelId="{A1241139-836D-49C7-A0DA-7D0B41270342}" type="pres">
      <dgm:prSet presAssocID="{753CBB9D-53EB-4771-8040-2812CEB0C7E3}" presName="children" presStyleCnt="0"/>
      <dgm:spPr/>
    </dgm:pt>
    <dgm:pt modelId="{757EBA8A-8ABA-4CC8-99A2-B3B6EFB14B98}" type="pres">
      <dgm:prSet presAssocID="{753CBB9D-53EB-4771-8040-2812CEB0C7E3}" presName="childPlaceholder" presStyleCnt="0"/>
      <dgm:spPr/>
    </dgm:pt>
    <dgm:pt modelId="{283725C8-8028-4E02-BC75-FBADD97A48A5}" type="pres">
      <dgm:prSet presAssocID="{753CBB9D-53EB-4771-8040-2812CEB0C7E3}" presName="circle" presStyleCnt="0"/>
      <dgm:spPr/>
    </dgm:pt>
    <dgm:pt modelId="{D86B384F-31BA-40E0-9119-6D2925737AE3}" type="pres">
      <dgm:prSet presAssocID="{753CBB9D-53EB-4771-8040-2812CEB0C7E3}" presName="quadrant1" presStyleLbl="node1" presStyleIdx="0" presStyleCnt="4">
        <dgm:presLayoutVars>
          <dgm:chMax val="1"/>
          <dgm:bulletEnabled val="1"/>
        </dgm:presLayoutVars>
      </dgm:prSet>
      <dgm:spPr/>
    </dgm:pt>
    <dgm:pt modelId="{2AC3F609-8ECA-4989-BC89-17B0A60F7DEE}" type="pres">
      <dgm:prSet presAssocID="{753CBB9D-53EB-4771-8040-2812CEB0C7E3}" presName="quadrant2" presStyleLbl="node1" presStyleIdx="1" presStyleCnt="4">
        <dgm:presLayoutVars>
          <dgm:chMax val="1"/>
          <dgm:bulletEnabled val="1"/>
        </dgm:presLayoutVars>
      </dgm:prSet>
      <dgm:spPr/>
    </dgm:pt>
    <dgm:pt modelId="{16322D41-0FFB-46FA-9662-E576E1603AF3}" type="pres">
      <dgm:prSet presAssocID="{753CBB9D-53EB-4771-8040-2812CEB0C7E3}" presName="quadrant3" presStyleLbl="node1" presStyleIdx="2" presStyleCnt="4" custLinFactNeighborX="1019" custLinFactNeighborY="-262">
        <dgm:presLayoutVars>
          <dgm:chMax val="1"/>
          <dgm:bulletEnabled val="1"/>
        </dgm:presLayoutVars>
      </dgm:prSet>
      <dgm:spPr/>
    </dgm:pt>
    <dgm:pt modelId="{0EC1183B-02FB-474A-98E5-039D46DF7500}" type="pres">
      <dgm:prSet presAssocID="{753CBB9D-53EB-4771-8040-2812CEB0C7E3}" presName="quadrant4" presStyleLbl="node1" presStyleIdx="3" presStyleCnt="4">
        <dgm:presLayoutVars>
          <dgm:chMax val="1"/>
          <dgm:bulletEnabled val="1"/>
        </dgm:presLayoutVars>
      </dgm:prSet>
      <dgm:spPr/>
    </dgm:pt>
    <dgm:pt modelId="{91A69778-C400-486A-B6D5-1D7C08AD658A}" type="pres">
      <dgm:prSet presAssocID="{753CBB9D-53EB-4771-8040-2812CEB0C7E3}" presName="quadrantPlaceholder" presStyleCnt="0"/>
      <dgm:spPr/>
    </dgm:pt>
    <dgm:pt modelId="{E907B7B7-609A-4E5C-8525-C1A37E753604}" type="pres">
      <dgm:prSet presAssocID="{753CBB9D-53EB-4771-8040-2812CEB0C7E3}" presName="center1" presStyleLbl="fgShp" presStyleIdx="0" presStyleCnt="2"/>
      <dgm:spPr/>
    </dgm:pt>
    <dgm:pt modelId="{27E4DD71-990E-450A-B583-7DA54EA799B0}" type="pres">
      <dgm:prSet presAssocID="{753CBB9D-53EB-4771-8040-2812CEB0C7E3}" presName="center2" presStyleLbl="fgShp" presStyleIdx="1" presStyleCnt="2"/>
      <dgm:spPr/>
    </dgm:pt>
  </dgm:ptLst>
  <dgm:cxnLst>
    <dgm:cxn modelId="{DFBDE51D-0A63-49EF-BCD9-B3BACE6460F0}" srcId="{753CBB9D-53EB-4771-8040-2812CEB0C7E3}" destId="{0F6CB01E-4913-4463-8BCA-98DC31BBC9AB}" srcOrd="1" destOrd="0" parTransId="{301A4427-D7BB-460E-8D2E-E055036E62BE}" sibTransId="{E8D27F37-65FC-405F-9045-4884EF034579}"/>
    <dgm:cxn modelId="{4B3EDE20-E6CE-4542-B326-8EA2A13C2D3C}" srcId="{753CBB9D-53EB-4771-8040-2812CEB0C7E3}" destId="{274DF0DD-08F5-4365-A974-3365E3238285}" srcOrd="0" destOrd="0" parTransId="{81ED5F47-5FEF-4B36-8502-310D6147348D}" sibTransId="{B0DB2E68-0823-4BEE-B16C-2906CBE56FB8}"/>
    <dgm:cxn modelId="{8A7A4B3B-55BD-4A35-B8B7-55EF43B4873A}" srcId="{753CBB9D-53EB-4771-8040-2812CEB0C7E3}" destId="{CECBF3E0-5D48-4D35-8C7C-56734C9B5B1F}" srcOrd="3" destOrd="0" parTransId="{834D7BBC-3307-4AD9-8FB8-7DF9E5C8A254}" sibTransId="{B0C2E3A6-0E0D-4AFC-8DFF-8D125FCED6A1}"/>
    <dgm:cxn modelId="{A825B17A-B4F2-4DF5-9926-6B32E7EDEE55}" type="presOf" srcId="{274DF0DD-08F5-4365-A974-3365E3238285}" destId="{D86B384F-31BA-40E0-9119-6D2925737AE3}" srcOrd="0" destOrd="0" presId="urn:microsoft.com/office/officeart/2005/8/layout/cycle4"/>
    <dgm:cxn modelId="{FCB73C8F-02C0-4758-9616-8D61DB6C0694}" type="presOf" srcId="{753CBB9D-53EB-4771-8040-2812CEB0C7E3}" destId="{2F8DED0F-ACDB-4A77-BB66-F5F1A9408720}" srcOrd="0" destOrd="0" presId="urn:microsoft.com/office/officeart/2005/8/layout/cycle4"/>
    <dgm:cxn modelId="{C46C4EB2-2602-4285-9567-45EF3FE2D733}" type="presOf" srcId="{0F6CB01E-4913-4463-8BCA-98DC31BBC9AB}" destId="{2AC3F609-8ECA-4989-BC89-17B0A60F7DEE}" srcOrd="0" destOrd="0" presId="urn:microsoft.com/office/officeart/2005/8/layout/cycle4"/>
    <dgm:cxn modelId="{91FB53CC-A405-4797-A07B-AD2A6B37F666}" srcId="{753CBB9D-53EB-4771-8040-2812CEB0C7E3}" destId="{17EBBB91-1D3E-4535-AF7A-B90CAD64F851}" srcOrd="2" destOrd="0" parTransId="{A3E170A5-5E5B-4F3E-A094-D67CE53A3655}" sibTransId="{187D11A3-D97C-4ADC-BC0D-37DC7BEEDB0D}"/>
    <dgm:cxn modelId="{18E609D7-F2F6-4A7C-A1F8-773AD342704E}" type="presOf" srcId="{17EBBB91-1D3E-4535-AF7A-B90CAD64F851}" destId="{16322D41-0FFB-46FA-9662-E576E1603AF3}" srcOrd="0" destOrd="0" presId="urn:microsoft.com/office/officeart/2005/8/layout/cycle4"/>
    <dgm:cxn modelId="{A8FB64DB-7D02-4D51-9273-829BA1055A97}" type="presOf" srcId="{CECBF3E0-5D48-4D35-8C7C-56734C9B5B1F}" destId="{0EC1183B-02FB-474A-98E5-039D46DF7500}" srcOrd="0" destOrd="0" presId="urn:microsoft.com/office/officeart/2005/8/layout/cycle4"/>
    <dgm:cxn modelId="{62DA17CC-4890-443E-BAE6-8B2DB76EB264}" type="presParOf" srcId="{2F8DED0F-ACDB-4A77-BB66-F5F1A9408720}" destId="{A1241139-836D-49C7-A0DA-7D0B41270342}" srcOrd="0" destOrd="0" presId="urn:microsoft.com/office/officeart/2005/8/layout/cycle4"/>
    <dgm:cxn modelId="{8BA4332A-E2FD-40E0-8E47-E4EDFE931B80}" type="presParOf" srcId="{A1241139-836D-49C7-A0DA-7D0B41270342}" destId="{757EBA8A-8ABA-4CC8-99A2-B3B6EFB14B98}" srcOrd="0" destOrd="0" presId="urn:microsoft.com/office/officeart/2005/8/layout/cycle4"/>
    <dgm:cxn modelId="{BE681473-0D1F-4851-9E1E-AFC97E7EF9CC}" type="presParOf" srcId="{2F8DED0F-ACDB-4A77-BB66-F5F1A9408720}" destId="{283725C8-8028-4E02-BC75-FBADD97A48A5}" srcOrd="1" destOrd="0" presId="urn:microsoft.com/office/officeart/2005/8/layout/cycle4"/>
    <dgm:cxn modelId="{BF2BF9C7-897B-4062-B968-07F201F6DA4E}" type="presParOf" srcId="{283725C8-8028-4E02-BC75-FBADD97A48A5}" destId="{D86B384F-31BA-40E0-9119-6D2925737AE3}" srcOrd="0" destOrd="0" presId="urn:microsoft.com/office/officeart/2005/8/layout/cycle4"/>
    <dgm:cxn modelId="{B89D78CC-8810-4E26-A18E-10D91D43754D}" type="presParOf" srcId="{283725C8-8028-4E02-BC75-FBADD97A48A5}" destId="{2AC3F609-8ECA-4989-BC89-17B0A60F7DEE}" srcOrd="1" destOrd="0" presId="urn:microsoft.com/office/officeart/2005/8/layout/cycle4"/>
    <dgm:cxn modelId="{1F46EAE8-BA5E-4252-8D84-13BAA50E2D6B}" type="presParOf" srcId="{283725C8-8028-4E02-BC75-FBADD97A48A5}" destId="{16322D41-0FFB-46FA-9662-E576E1603AF3}" srcOrd="2" destOrd="0" presId="urn:microsoft.com/office/officeart/2005/8/layout/cycle4"/>
    <dgm:cxn modelId="{85427A42-DDDD-4A3D-BDA0-C6DC41EA0123}" type="presParOf" srcId="{283725C8-8028-4E02-BC75-FBADD97A48A5}" destId="{0EC1183B-02FB-474A-98E5-039D46DF7500}" srcOrd="3" destOrd="0" presId="urn:microsoft.com/office/officeart/2005/8/layout/cycle4"/>
    <dgm:cxn modelId="{4C3C5BA2-CA7E-49FC-BB33-F910A7883063}" type="presParOf" srcId="{283725C8-8028-4E02-BC75-FBADD97A48A5}" destId="{91A69778-C400-486A-B6D5-1D7C08AD658A}" srcOrd="4" destOrd="0" presId="urn:microsoft.com/office/officeart/2005/8/layout/cycle4"/>
    <dgm:cxn modelId="{D62F53D9-2892-4B16-BA5E-932D8486BEB8}" type="presParOf" srcId="{2F8DED0F-ACDB-4A77-BB66-F5F1A9408720}" destId="{E907B7B7-609A-4E5C-8525-C1A37E753604}" srcOrd="2" destOrd="0" presId="urn:microsoft.com/office/officeart/2005/8/layout/cycle4"/>
    <dgm:cxn modelId="{B25AE700-C74A-4EE9-9BBB-D23063172655}" type="presParOf" srcId="{2F8DED0F-ACDB-4A77-BB66-F5F1A9408720}" destId="{27E4DD71-990E-450A-B583-7DA54EA799B0}"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53CBB9D-53EB-4771-8040-2812CEB0C7E3}" type="doc">
      <dgm:prSet loTypeId="urn:microsoft.com/office/officeart/2005/8/layout/cycle4" loCatId="matrix" qsTypeId="urn:microsoft.com/office/officeart/2005/8/quickstyle/simple1" qsCatId="simple" csTypeId="urn:microsoft.com/office/officeart/2005/8/colors/accent5_5" csCatId="accent5" phldr="1"/>
      <dgm:spPr/>
      <dgm:t>
        <a:bodyPr/>
        <a:lstStyle/>
        <a:p>
          <a:endParaRPr lang="nl-NL"/>
        </a:p>
      </dgm:t>
    </dgm:pt>
    <dgm:pt modelId="{274DF0DD-08F5-4365-A974-3365E3238285}">
      <dgm:prSet phldrT="[Tekst]" custT="1"/>
      <dgm:spPr>
        <a:solidFill>
          <a:srgbClr val="008780"/>
        </a:solidFill>
        <a:ln w="57150">
          <a:noFill/>
          <a:prstDash val="dash"/>
        </a:ln>
      </dgm:spPr>
      <dgm:t>
        <a:bodyPr/>
        <a:lstStyle/>
        <a:p>
          <a:pPr algn="r"/>
          <a:r>
            <a:rPr lang="nl-NL" sz="1900" dirty="0"/>
            <a:t>Zelfbeeld Spiritueel (</a:t>
          </a:r>
          <a:r>
            <a:rPr lang="nl-NL" sz="1900" dirty="0" err="1"/>
            <a:t>ziels</a:t>
          </a:r>
          <a:r>
            <a:rPr lang="nl-NL" sz="1900" dirty="0"/>
            <a:t>)  bewustzijn</a:t>
          </a:r>
        </a:p>
      </dgm:t>
    </dgm:pt>
    <dgm:pt modelId="{81ED5F47-5FEF-4B36-8502-310D6147348D}" type="parTrans" cxnId="{4B3EDE20-E6CE-4542-B326-8EA2A13C2D3C}">
      <dgm:prSet/>
      <dgm:spPr/>
      <dgm:t>
        <a:bodyPr/>
        <a:lstStyle/>
        <a:p>
          <a:endParaRPr lang="nl-NL"/>
        </a:p>
      </dgm:t>
    </dgm:pt>
    <dgm:pt modelId="{B0DB2E68-0823-4BEE-B16C-2906CBE56FB8}" type="sibTrans" cxnId="{4B3EDE20-E6CE-4542-B326-8EA2A13C2D3C}">
      <dgm:prSet/>
      <dgm:spPr/>
      <dgm:t>
        <a:bodyPr/>
        <a:lstStyle/>
        <a:p>
          <a:endParaRPr lang="nl-NL"/>
        </a:p>
      </dgm:t>
    </dgm:pt>
    <dgm:pt modelId="{0F6CB01E-4913-4463-8BCA-98DC31BBC9AB}">
      <dgm:prSet phldrT="[Tekst]" custT="1"/>
      <dgm:spPr>
        <a:solidFill>
          <a:srgbClr val="00D0C6"/>
        </a:solidFill>
        <a:ln w="57150">
          <a:noFill/>
          <a:prstDash val="dash"/>
        </a:ln>
      </dgm:spPr>
      <dgm:t>
        <a:bodyPr lIns="0" rIns="0"/>
        <a:lstStyle/>
        <a:p>
          <a:pPr marL="87313" indent="0" algn="l"/>
          <a:r>
            <a:rPr lang="nl-NL" sz="1900" b="0" dirty="0"/>
            <a:t>Fysieke vitaliteit Lichaamsbewustzijn</a:t>
          </a:r>
        </a:p>
      </dgm:t>
    </dgm:pt>
    <dgm:pt modelId="{301A4427-D7BB-460E-8D2E-E055036E62BE}" type="parTrans" cxnId="{DFBDE51D-0A63-49EF-BCD9-B3BACE6460F0}">
      <dgm:prSet/>
      <dgm:spPr/>
      <dgm:t>
        <a:bodyPr/>
        <a:lstStyle/>
        <a:p>
          <a:endParaRPr lang="nl-NL"/>
        </a:p>
      </dgm:t>
    </dgm:pt>
    <dgm:pt modelId="{E8D27F37-65FC-405F-9045-4884EF034579}" type="sibTrans" cxnId="{DFBDE51D-0A63-49EF-BCD9-B3BACE6460F0}">
      <dgm:prSet/>
      <dgm:spPr/>
      <dgm:t>
        <a:bodyPr/>
        <a:lstStyle/>
        <a:p>
          <a:endParaRPr lang="nl-NL"/>
        </a:p>
      </dgm:t>
    </dgm:pt>
    <dgm:pt modelId="{17EBBB91-1D3E-4535-AF7A-B90CAD64F851}">
      <dgm:prSet phldrT="[Tekst]" custT="1"/>
      <dgm:spPr>
        <a:solidFill>
          <a:srgbClr val="00EADF"/>
        </a:solidFill>
        <a:ln w="57150">
          <a:solidFill>
            <a:schemeClr val="tx1">
              <a:lumMod val="95000"/>
              <a:lumOff val="5000"/>
            </a:schemeClr>
          </a:solidFill>
          <a:prstDash val="dash"/>
        </a:ln>
      </dgm:spPr>
      <dgm:t>
        <a:bodyPr lIns="0" rIns="0"/>
        <a:lstStyle/>
        <a:p>
          <a:pPr marL="87313" indent="0" algn="l">
            <a:spcAft>
              <a:spcPts val="0"/>
            </a:spcAft>
          </a:pPr>
          <a:r>
            <a:rPr lang="nl-NL" sz="1900" b="0" dirty="0">
              <a:solidFill>
                <a:srgbClr val="008780"/>
              </a:solidFill>
            </a:rPr>
            <a:t>Gevoelsbeleving Emotionele balans</a:t>
          </a:r>
        </a:p>
      </dgm:t>
    </dgm:pt>
    <dgm:pt modelId="{A3E170A5-5E5B-4F3E-A094-D67CE53A3655}" type="parTrans" cxnId="{91FB53CC-A405-4797-A07B-AD2A6B37F666}">
      <dgm:prSet/>
      <dgm:spPr/>
      <dgm:t>
        <a:bodyPr/>
        <a:lstStyle/>
        <a:p>
          <a:endParaRPr lang="nl-NL"/>
        </a:p>
      </dgm:t>
    </dgm:pt>
    <dgm:pt modelId="{187D11A3-D97C-4ADC-BC0D-37DC7BEEDB0D}" type="sibTrans" cxnId="{91FB53CC-A405-4797-A07B-AD2A6B37F666}">
      <dgm:prSet/>
      <dgm:spPr/>
      <dgm:t>
        <a:bodyPr/>
        <a:lstStyle/>
        <a:p>
          <a:endParaRPr lang="nl-NL"/>
        </a:p>
      </dgm:t>
    </dgm:pt>
    <dgm:pt modelId="{CECBF3E0-5D48-4D35-8C7C-56734C9B5B1F}">
      <dgm:prSet phldrT="[Tekst]" custT="1"/>
      <dgm:spPr>
        <a:solidFill>
          <a:srgbClr val="B9FFFC">
            <a:alpha val="50196"/>
          </a:srgbClr>
        </a:solidFill>
      </dgm:spPr>
      <dgm:t>
        <a:bodyPr lIns="0"/>
        <a:lstStyle/>
        <a:p>
          <a:pPr algn="r"/>
          <a:r>
            <a:rPr lang="nl-NL" sz="1900" dirty="0">
              <a:solidFill>
                <a:srgbClr val="008780"/>
              </a:solidFill>
            </a:rPr>
            <a:t>Gedachtenkracht Mentale helderheid</a:t>
          </a:r>
        </a:p>
      </dgm:t>
    </dgm:pt>
    <dgm:pt modelId="{834D7BBC-3307-4AD9-8FB8-7DF9E5C8A254}" type="parTrans" cxnId="{8A7A4B3B-55BD-4A35-B8B7-55EF43B4873A}">
      <dgm:prSet/>
      <dgm:spPr/>
      <dgm:t>
        <a:bodyPr/>
        <a:lstStyle/>
        <a:p>
          <a:endParaRPr lang="nl-NL"/>
        </a:p>
      </dgm:t>
    </dgm:pt>
    <dgm:pt modelId="{B0C2E3A6-0E0D-4AFC-8DFF-8D125FCED6A1}" type="sibTrans" cxnId="{8A7A4B3B-55BD-4A35-B8B7-55EF43B4873A}">
      <dgm:prSet/>
      <dgm:spPr/>
      <dgm:t>
        <a:bodyPr/>
        <a:lstStyle/>
        <a:p>
          <a:endParaRPr lang="nl-NL"/>
        </a:p>
      </dgm:t>
    </dgm:pt>
    <dgm:pt modelId="{2F8DED0F-ACDB-4A77-BB66-F5F1A9408720}" type="pres">
      <dgm:prSet presAssocID="{753CBB9D-53EB-4771-8040-2812CEB0C7E3}" presName="cycleMatrixDiagram" presStyleCnt="0">
        <dgm:presLayoutVars>
          <dgm:chMax val="1"/>
          <dgm:dir/>
          <dgm:animLvl val="lvl"/>
          <dgm:resizeHandles val="exact"/>
        </dgm:presLayoutVars>
      </dgm:prSet>
      <dgm:spPr/>
    </dgm:pt>
    <dgm:pt modelId="{A1241139-836D-49C7-A0DA-7D0B41270342}" type="pres">
      <dgm:prSet presAssocID="{753CBB9D-53EB-4771-8040-2812CEB0C7E3}" presName="children" presStyleCnt="0"/>
      <dgm:spPr/>
    </dgm:pt>
    <dgm:pt modelId="{757EBA8A-8ABA-4CC8-99A2-B3B6EFB14B98}" type="pres">
      <dgm:prSet presAssocID="{753CBB9D-53EB-4771-8040-2812CEB0C7E3}" presName="childPlaceholder" presStyleCnt="0"/>
      <dgm:spPr/>
    </dgm:pt>
    <dgm:pt modelId="{283725C8-8028-4E02-BC75-FBADD97A48A5}" type="pres">
      <dgm:prSet presAssocID="{753CBB9D-53EB-4771-8040-2812CEB0C7E3}" presName="circle" presStyleCnt="0"/>
      <dgm:spPr/>
    </dgm:pt>
    <dgm:pt modelId="{D86B384F-31BA-40E0-9119-6D2925737AE3}" type="pres">
      <dgm:prSet presAssocID="{753CBB9D-53EB-4771-8040-2812CEB0C7E3}" presName="quadrant1" presStyleLbl="node1" presStyleIdx="0" presStyleCnt="4">
        <dgm:presLayoutVars>
          <dgm:chMax val="1"/>
          <dgm:bulletEnabled val="1"/>
        </dgm:presLayoutVars>
      </dgm:prSet>
      <dgm:spPr/>
    </dgm:pt>
    <dgm:pt modelId="{2AC3F609-8ECA-4989-BC89-17B0A60F7DEE}" type="pres">
      <dgm:prSet presAssocID="{753CBB9D-53EB-4771-8040-2812CEB0C7E3}" presName="quadrant2" presStyleLbl="node1" presStyleIdx="1" presStyleCnt="4">
        <dgm:presLayoutVars>
          <dgm:chMax val="1"/>
          <dgm:bulletEnabled val="1"/>
        </dgm:presLayoutVars>
      </dgm:prSet>
      <dgm:spPr/>
    </dgm:pt>
    <dgm:pt modelId="{16322D41-0FFB-46FA-9662-E576E1603AF3}" type="pres">
      <dgm:prSet presAssocID="{753CBB9D-53EB-4771-8040-2812CEB0C7E3}" presName="quadrant3" presStyleLbl="node1" presStyleIdx="2" presStyleCnt="4" custLinFactNeighborX="582">
        <dgm:presLayoutVars>
          <dgm:chMax val="1"/>
          <dgm:bulletEnabled val="1"/>
        </dgm:presLayoutVars>
      </dgm:prSet>
      <dgm:spPr/>
    </dgm:pt>
    <dgm:pt modelId="{0EC1183B-02FB-474A-98E5-039D46DF7500}" type="pres">
      <dgm:prSet presAssocID="{753CBB9D-53EB-4771-8040-2812CEB0C7E3}" presName="quadrant4" presStyleLbl="node1" presStyleIdx="3" presStyleCnt="4">
        <dgm:presLayoutVars>
          <dgm:chMax val="1"/>
          <dgm:bulletEnabled val="1"/>
        </dgm:presLayoutVars>
      </dgm:prSet>
      <dgm:spPr/>
    </dgm:pt>
    <dgm:pt modelId="{91A69778-C400-486A-B6D5-1D7C08AD658A}" type="pres">
      <dgm:prSet presAssocID="{753CBB9D-53EB-4771-8040-2812CEB0C7E3}" presName="quadrantPlaceholder" presStyleCnt="0"/>
      <dgm:spPr/>
    </dgm:pt>
    <dgm:pt modelId="{E907B7B7-609A-4E5C-8525-C1A37E753604}" type="pres">
      <dgm:prSet presAssocID="{753CBB9D-53EB-4771-8040-2812CEB0C7E3}" presName="center1" presStyleLbl="fgShp" presStyleIdx="0" presStyleCnt="2"/>
      <dgm:spPr/>
    </dgm:pt>
    <dgm:pt modelId="{27E4DD71-990E-450A-B583-7DA54EA799B0}" type="pres">
      <dgm:prSet presAssocID="{753CBB9D-53EB-4771-8040-2812CEB0C7E3}" presName="center2" presStyleLbl="fgShp" presStyleIdx="1" presStyleCnt="2"/>
      <dgm:spPr/>
    </dgm:pt>
  </dgm:ptLst>
  <dgm:cxnLst>
    <dgm:cxn modelId="{DFBDE51D-0A63-49EF-BCD9-B3BACE6460F0}" srcId="{753CBB9D-53EB-4771-8040-2812CEB0C7E3}" destId="{0F6CB01E-4913-4463-8BCA-98DC31BBC9AB}" srcOrd="1" destOrd="0" parTransId="{301A4427-D7BB-460E-8D2E-E055036E62BE}" sibTransId="{E8D27F37-65FC-405F-9045-4884EF034579}"/>
    <dgm:cxn modelId="{4B3EDE20-E6CE-4542-B326-8EA2A13C2D3C}" srcId="{753CBB9D-53EB-4771-8040-2812CEB0C7E3}" destId="{274DF0DD-08F5-4365-A974-3365E3238285}" srcOrd="0" destOrd="0" parTransId="{81ED5F47-5FEF-4B36-8502-310D6147348D}" sibTransId="{B0DB2E68-0823-4BEE-B16C-2906CBE56FB8}"/>
    <dgm:cxn modelId="{8A7A4B3B-55BD-4A35-B8B7-55EF43B4873A}" srcId="{753CBB9D-53EB-4771-8040-2812CEB0C7E3}" destId="{CECBF3E0-5D48-4D35-8C7C-56734C9B5B1F}" srcOrd="3" destOrd="0" parTransId="{834D7BBC-3307-4AD9-8FB8-7DF9E5C8A254}" sibTransId="{B0C2E3A6-0E0D-4AFC-8DFF-8D125FCED6A1}"/>
    <dgm:cxn modelId="{A825B17A-B4F2-4DF5-9926-6B32E7EDEE55}" type="presOf" srcId="{274DF0DD-08F5-4365-A974-3365E3238285}" destId="{D86B384F-31BA-40E0-9119-6D2925737AE3}" srcOrd="0" destOrd="0" presId="urn:microsoft.com/office/officeart/2005/8/layout/cycle4"/>
    <dgm:cxn modelId="{FCB73C8F-02C0-4758-9616-8D61DB6C0694}" type="presOf" srcId="{753CBB9D-53EB-4771-8040-2812CEB0C7E3}" destId="{2F8DED0F-ACDB-4A77-BB66-F5F1A9408720}" srcOrd="0" destOrd="0" presId="urn:microsoft.com/office/officeart/2005/8/layout/cycle4"/>
    <dgm:cxn modelId="{C46C4EB2-2602-4285-9567-45EF3FE2D733}" type="presOf" srcId="{0F6CB01E-4913-4463-8BCA-98DC31BBC9AB}" destId="{2AC3F609-8ECA-4989-BC89-17B0A60F7DEE}" srcOrd="0" destOrd="0" presId="urn:microsoft.com/office/officeart/2005/8/layout/cycle4"/>
    <dgm:cxn modelId="{91FB53CC-A405-4797-A07B-AD2A6B37F666}" srcId="{753CBB9D-53EB-4771-8040-2812CEB0C7E3}" destId="{17EBBB91-1D3E-4535-AF7A-B90CAD64F851}" srcOrd="2" destOrd="0" parTransId="{A3E170A5-5E5B-4F3E-A094-D67CE53A3655}" sibTransId="{187D11A3-D97C-4ADC-BC0D-37DC7BEEDB0D}"/>
    <dgm:cxn modelId="{18E609D7-F2F6-4A7C-A1F8-773AD342704E}" type="presOf" srcId="{17EBBB91-1D3E-4535-AF7A-B90CAD64F851}" destId="{16322D41-0FFB-46FA-9662-E576E1603AF3}" srcOrd="0" destOrd="0" presId="urn:microsoft.com/office/officeart/2005/8/layout/cycle4"/>
    <dgm:cxn modelId="{A8FB64DB-7D02-4D51-9273-829BA1055A97}" type="presOf" srcId="{CECBF3E0-5D48-4D35-8C7C-56734C9B5B1F}" destId="{0EC1183B-02FB-474A-98E5-039D46DF7500}" srcOrd="0" destOrd="0" presId="urn:microsoft.com/office/officeart/2005/8/layout/cycle4"/>
    <dgm:cxn modelId="{62DA17CC-4890-443E-BAE6-8B2DB76EB264}" type="presParOf" srcId="{2F8DED0F-ACDB-4A77-BB66-F5F1A9408720}" destId="{A1241139-836D-49C7-A0DA-7D0B41270342}" srcOrd="0" destOrd="0" presId="urn:microsoft.com/office/officeart/2005/8/layout/cycle4"/>
    <dgm:cxn modelId="{8BA4332A-E2FD-40E0-8E47-E4EDFE931B80}" type="presParOf" srcId="{A1241139-836D-49C7-A0DA-7D0B41270342}" destId="{757EBA8A-8ABA-4CC8-99A2-B3B6EFB14B98}" srcOrd="0" destOrd="0" presId="urn:microsoft.com/office/officeart/2005/8/layout/cycle4"/>
    <dgm:cxn modelId="{BE681473-0D1F-4851-9E1E-AFC97E7EF9CC}" type="presParOf" srcId="{2F8DED0F-ACDB-4A77-BB66-F5F1A9408720}" destId="{283725C8-8028-4E02-BC75-FBADD97A48A5}" srcOrd="1" destOrd="0" presId="urn:microsoft.com/office/officeart/2005/8/layout/cycle4"/>
    <dgm:cxn modelId="{BF2BF9C7-897B-4062-B968-07F201F6DA4E}" type="presParOf" srcId="{283725C8-8028-4E02-BC75-FBADD97A48A5}" destId="{D86B384F-31BA-40E0-9119-6D2925737AE3}" srcOrd="0" destOrd="0" presId="urn:microsoft.com/office/officeart/2005/8/layout/cycle4"/>
    <dgm:cxn modelId="{B89D78CC-8810-4E26-A18E-10D91D43754D}" type="presParOf" srcId="{283725C8-8028-4E02-BC75-FBADD97A48A5}" destId="{2AC3F609-8ECA-4989-BC89-17B0A60F7DEE}" srcOrd="1" destOrd="0" presId="urn:microsoft.com/office/officeart/2005/8/layout/cycle4"/>
    <dgm:cxn modelId="{1F46EAE8-BA5E-4252-8D84-13BAA50E2D6B}" type="presParOf" srcId="{283725C8-8028-4E02-BC75-FBADD97A48A5}" destId="{16322D41-0FFB-46FA-9662-E576E1603AF3}" srcOrd="2" destOrd="0" presId="urn:microsoft.com/office/officeart/2005/8/layout/cycle4"/>
    <dgm:cxn modelId="{85427A42-DDDD-4A3D-BDA0-C6DC41EA0123}" type="presParOf" srcId="{283725C8-8028-4E02-BC75-FBADD97A48A5}" destId="{0EC1183B-02FB-474A-98E5-039D46DF7500}" srcOrd="3" destOrd="0" presId="urn:microsoft.com/office/officeart/2005/8/layout/cycle4"/>
    <dgm:cxn modelId="{4C3C5BA2-CA7E-49FC-BB33-F910A7883063}" type="presParOf" srcId="{283725C8-8028-4E02-BC75-FBADD97A48A5}" destId="{91A69778-C400-486A-B6D5-1D7C08AD658A}" srcOrd="4" destOrd="0" presId="urn:microsoft.com/office/officeart/2005/8/layout/cycle4"/>
    <dgm:cxn modelId="{D62F53D9-2892-4B16-BA5E-932D8486BEB8}" type="presParOf" srcId="{2F8DED0F-ACDB-4A77-BB66-F5F1A9408720}" destId="{E907B7B7-609A-4E5C-8525-C1A37E753604}" srcOrd="2" destOrd="0" presId="urn:microsoft.com/office/officeart/2005/8/layout/cycle4"/>
    <dgm:cxn modelId="{B25AE700-C74A-4EE9-9BBB-D23063172655}" type="presParOf" srcId="{2F8DED0F-ACDB-4A77-BB66-F5F1A9408720}" destId="{27E4DD71-990E-450A-B583-7DA54EA799B0}"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53CBB9D-53EB-4771-8040-2812CEB0C7E3}" type="doc">
      <dgm:prSet loTypeId="urn:microsoft.com/office/officeart/2005/8/layout/cycle4" loCatId="matrix" qsTypeId="urn:microsoft.com/office/officeart/2005/8/quickstyle/simple1" qsCatId="simple" csTypeId="urn:microsoft.com/office/officeart/2005/8/colors/accent5_5" csCatId="accent5" phldr="1"/>
      <dgm:spPr/>
      <dgm:t>
        <a:bodyPr/>
        <a:lstStyle/>
        <a:p>
          <a:endParaRPr lang="nl-NL"/>
        </a:p>
      </dgm:t>
    </dgm:pt>
    <dgm:pt modelId="{274DF0DD-08F5-4365-A974-3365E3238285}">
      <dgm:prSet phldrT="[Tekst]" custT="1"/>
      <dgm:spPr>
        <a:solidFill>
          <a:srgbClr val="008780"/>
        </a:solidFill>
        <a:ln w="57150">
          <a:noFill/>
          <a:prstDash val="dash"/>
        </a:ln>
      </dgm:spPr>
      <dgm:t>
        <a:bodyPr/>
        <a:lstStyle/>
        <a:p>
          <a:pPr algn="r"/>
          <a:r>
            <a:rPr lang="nl-NL" sz="1900" dirty="0"/>
            <a:t>Zelfbeeld Spiritueel (</a:t>
          </a:r>
          <a:r>
            <a:rPr lang="nl-NL" sz="1900" dirty="0" err="1"/>
            <a:t>ziels</a:t>
          </a:r>
          <a:r>
            <a:rPr lang="nl-NL" sz="1900" dirty="0"/>
            <a:t>)  bewustzijn</a:t>
          </a:r>
        </a:p>
      </dgm:t>
    </dgm:pt>
    <dgm:pt modelId="{81ED5F47-5FEF-4B36-8502-310D6147348D}" type="parTrans" cxnId="{4B3EDE20-E6CE-4542-B326-8EA2A13C2D3C}">
      <dgm:prSet/>
      <dgm:spPr/>
      <dgm:t>
        <a:bodyPr/>
        <a:lstStyle/>
        <a:p>
          <a:endParaRPr lang="nl-NL"/>
        </a:p>
      </dgm:t>
    </dgm:pt>
    <dgm:pt modelId="{B0DB2E68-0823-4BEE-B16C-2906CBE56FB8}" type="sibTrans" cxnId="{4B3EDE20-E6CE-4542-B326-8EA2A13C2D3C}">
      <dgm:prSet/>
      <dgm:spPr/>
      <dgm:t>
        <a:bodyPr/>
        <a:lstStyle/>
        <a:p>
          <a:endParaRPr lang="nl-NL"/>
        </a:p>
      </dgm:t>
    </dgm:pt>
    <dgm:pt modelId="{0F6CB01E-4913-4463-8BCA-98DC31BBC9AB}">
      <dgm:prSet phldrT="[Tekst]" custT="1"/>
      <dgm:spPr>
        <a:solidFill>
          <a:srgbClr val="00D0C6"/>
        </a:solidFill>
        <a:ln w="57150">
          <a:noFill/>
          <a:prstDash val="dash"/>
        </a:ln>
      </dgm:spPr>
      <dgm:t>
        <a:bodyPr lIns="0" rIns="0"/>
        <a:lstStyle/>
        <a:p>
          <a:pPr marL="87313" indent="0" algn="l"/>
          <a:r>
            <a:rPr lang="nl-NL" sz="1900" b="0" dirty="0"/>
            <a:t>Fysieke vitaliteit Lichaamsbewustzijn</a:t>
          </a:r>
        </a:p>
      </dgm:t>
    </dgm:pt>
    <dgm:pt modelId="{301A4427-D7BB-460E-8D2E-E055036E62BE}" type="parTrans" cxnId="{DFBDE51D-0A63-49EF-BCD9-B3BACE6460F0}">
      <dgm:prSet/>
      <dgm:spPr/>
      <dgm:t>
        <a:bodyPr/>
        <a:lstStyle/>
        <a:p>
          <a:endParaRPr lang="nl-NL"/>
        </a:p>
      </dgm:t>
    </dgm:pt>
    <dgm:pt modelId="{E8D27F37-65FC-405F-9045-4884EF034579}" type="sibTrans" cxnId="{DFBDE51D-0A63-49EF-BCD9-B3BACE6460F0}">
      <dgm:prSet/>
      <dgm:spPr/>
      <dgm:t>
        <a:bodyPr/>
        <a:lstStyle/>
        <a:p>
          <a:endParaRPr lang="nl-NL"/>
        </a:p>
      </dgm:t>
    </dgm:pt>
    <dgm:pt modelId="{17EBBB91-1D3E-4535-AF7A-B90CAD64F851}">
      <dgm:prSet phldrT="[Tekst]" custT="1"/>
      <dgm:spPr>
        <a:solidFill>
          <a:srgbClr val="00EADF"/>
        </a:solidFill>
        <a:ln w="57150">
          <a:noFill/>
          <a:prstDash val="dash"/>
        </a:ln>
      </dgm:spPr>
      <dgm:t>
        <a:bodyPr lIns="0" rIns="0"/>
        <a:lstStyle/>
        <a:p>
          <a:pPr marL="87313" indent="0" algn="l">
            <a:spcAft>
              <a:spcPts val="0"/>
            </a:spcAft>
          </a:pPr>
          <a:r>
            <a:rPr lang="nl-NL" sz="1900" b="0" dirty="0">
              <a:solidFill>
                <a:srgbClr val="008780"/>
              </a:solidFill>
            </a:rPr>
            <a:t>Gevoelsbeleving Emotionele balans</a:t>
          </a:r>
        </a:p>
      </dgm:t>
    </dgm:pt>
    <dgm:pt modelId="{A3E170A5-5E5B-4F3E-A094-D67CE53A3655}" type="parTrans" cxnId="{91FB53CC-A405-4797-A07B-AD2A6B37F666}">
      <dgm:prSet/>
      <dgm:spPr/>
      <dgm:t>
        <a:bodyPr/>
        <a:lstStyle/>
        <a:p>
          <a:endParaRPr lang="nl-NL"/>
        </a:p>
      </dgm:t>
    </dgm:pt>
    <dgm:pt modelId="{187D11A3-D97C-4ADC-BC0D-37DC7BEEDB0D}" type="sibTrans" cxnId="{91FB53CC-A405-4797-A07B-AD2A6B37F666}">
      <dgm:prSet/>
      <dgm:spPr/>
      <dgm:t>
        <a:bodyPr/>
        <a:lstStyle/>
        <a:p>
          <a:endParaRPr lang="nl-NL"/>
        </a:p>
      </dgm:t>
    </dgm:pt>
    <dgm:pt modelId="{CECBF3E0-5D48-4D35-8C7C-56734C9B5B1F}">
      <dgm:prSet phldrT="[Tekst]" custT="1"/>
      <dgm:spPr>
        <a:solidFill>
          <a:srgbClr val="B9FFFC">
            <a:alpha val="50196"/>
          </a:srgbClr>
        </a:solidFill>
        <a:ln w="57150">
          <a:solidFill>
            <a:schemeClr val="tx1">
              <a:lumMod val="95000"/>
              <a:lumOff val="5000"/>
            </a:schemeClr>
          </a:solidFill>
          <a:prstDash val="dash"/>
        </a:ln>
      </dgm:spPr>
      <dgm:t>
        <a:bodyPr lIns="0"/>
        <a:lstStyle/>
        <a:p>
          <a:pPr algn="r"/>
          <a:r>
            <a:rPr lang="nl-NL" sz="1900" dirty="0">
              <a:solidFill>
                <a:srgbClr val="008780"/>
              </a:solidFill>
            </a:rPr>
            <a:t>Gedachtenkracht Mentale helderheid</a:t>
          </a:r>
        </a:p>
      </dgm:t>
    </dgm:pt>
    <dgm:pt modelId="{834D7BBC-3307-4AD9-8FB8-7DF9E5C8A254}" type="parTrans" cxnId="{8A7A4B3B-55BD-4A35-B8B7-55EF43B4873A}">
      <dgm:prSet/>
      <dgm:spPr/>
      <dgm:t>
        <a:bodyPr/>
        <a:lstStyle/>
        <a:p>
          <a:endParaRPr lang="nl-NL"/>
        </a:p>
      </dgm:t>
    </dgm:pt>
    <dgm:pt modelId="{B0C2E3A6-0E0D-4AFC-8DFF-8D125FCED6A1}" type="sibTrans" cxnId="{8A7A4B3B-55BD-4A35-B8B7-55EF43B4873A}">
      <dgm:prSet/>
      <dgm:spPr/>
      <dgm:t>
        <a:bodyPr/>
        <a:lstStyle/>
        <a:p>
          <a:endParaRPr lang="nl-NL"/>
        </a:p>
      </dgm:t>
    </dgm:pt>
    <dgm:pt modelId="{2F8DED0F-ACDB-4A77-BB66-F5F1A9408720}" type="pres">
      <dgm:prSet presAssocID="{753CBB9D-53EB-4771-8040-2812CEB0C7E3}" presName="cycleMatrixDiagram" presStyleCnt="0">
        <dgm:presLayoutVars>
          <dgm:chMax val="1"/>
          <dgm:dir/>
          <dgm:animLvl val="lvl"/>
          <dgm:resizeHandles val="exact"/>
        </dgm:presLayoutVars>
      </dgm:prSet>
      <dgm:spPr/>
    </dgm:pt>
    <dgm:pt modelId="{A1241139-836D-49C7-A0DA-7D0B41270342}" type="pres">
      <dgm:prSet presAssocID="{753CBB9D-53EB-4771-8040-2812CEB0C7E3}" presName="children" presStyleCnt="0"/>
      <dgm:spPr/>
    </dgm:pt>
    <dgm:pt modelId="{757EBA8A-8ABA-4CC8-99A2-B3B6EFB14B98}" type="pres">
      <dgm:prSet presAssocID="{753CBB9D-53EB-4771-8040-2812CEB0C7E3}" presName="childPlaceholder" presStyleCnt="0"/>
      <dgm:spPr/>
    </dgm:pt>
    <dgm:pt modelId="{283725C8-8028-4E02-BC75-FBADD97A48A5}" type="pres">
      <dgm:prSet presAssocID="{753CBB9D-53EB-4771-8040-2812CEB0C7E3}" presName="circle" presStyleCnt="0"/>
      <dgm:spPr/>
    </dgm:pt>
    <dgm:pt modelId="{D86B384F-31BA-40E0-9119-6D2925737AE3}" type="pres">
      <dgm:prSet presAssocID="{753CBB9D-53EB-4771-8040-2812CEB0C7E3}" presName="quadrant1" presStyleLbl="node1" presStyleIdx="0" presStyleCnt="4" custLinFactNeighborX="476">
        <dgm:presLayoutVars>
          <dgm:chMax val="1"/>
          <dgm:bulletEnabled val="1"/>
        </dgm:presLayoutVars>
      </dgm:prSet>
      <dgm:spPr/>
    </dgm:pt>
    <dgm:pt modelId="{2AC3F609-8ECA-4989-BC89-17B0A60F7DEE}" type="pres">
      <dgm:prSet presAssocID="{753CBB9D-53EB-4771-8040-2812CEB0C7E3}" presName="quadrant2" presStyleLbl="node1" presStyleIdx="1" presStyleCnt="4">
        <dgm:presLayoutVars>
          <dgm:chMax val="1"/>
          <dgm:bulletEnabled val="1"/>
        </dgm:presLayoutVars>
      </dgm:prSet>
      <dgm:spPr/>
    </dgm:pt>
    <dgm:pt modelId="{16322D41-0FFB-46FA-9662-E576E1603AF3}" type="pres">
      <dgm:prSet presAssocID="{753CBB9D-53EB-4771-8040-2812CEB0C7E3}" presName="quadrant3" presStyleLbl="node1" presStyleIdx="2" presStyleCnt="4" custLinFactNeighborX="582">
        <dgm:presLayoutVars>
          <dgm:chMax val="1"/>
          <dgm:bulletEnabled val="1"/>
        </dgm:presLayoutVars>
      </dgm:prSet>
      <dgm:spPr/>
    </dgm:pt>
    <dgm:pt modelId="{0EC1183B-02FB-474A-98E5-039D46DF7500}" type="pres">
      <dgm:prSet presAssocID="{753CBB9D-53EB-4771-8040-2812CEB0C7E3}" presName="quadrant4" presStyleLbl="node1" presStyleIdx="3" presStyleCnt="4">
        <dgm:presLayoutVars>
          <dgm:chMax val="1"/>
          <dgm:bulletEnabled val="1"/>
        </dgm:presLayoutVars>
      </dgm:prSet>
      <dgm:spPr/>
    </dgm:pt>
    <dgm:pt modelId="{91A69778-C400-486A-B6D5-1D7C08AD658A}" type="pres">
      <dgm:prSet presAssocID="{753CBB9D-53EB-4771-8040-2812CEB0C7E3}" presName="quadrantPlaceholder" presStyleCnt="0"/>
      <dgm:spPr/>
    </dgm:pt>
    <dgm:pt modelId="{E907B7B7-609A-4E5C-8525-C1A37E753604}" type="pres">
      <dgm:prSet presAssocID="{753CBB9D-53EB-4771-8040-2812CEB0C7E3}" presName="center1" presStyleLbl="fgShp" presStyleIdx="0" presStyleCnt="2"/>
      <dgm:spPr/>
    </dgm:pt>
    <dgm:pt modelId="{27E4DD71-990E-450A-B583-7DA54EA799B0}" type="pres">
      <dgm:prSet presAssocID="{753CBB9D-53EB-4771-8040-2812CEB0C7E3}" presName="center2" presStyleLbl="fgShp" presStyleIdx="1" presStyleCnt="2"/>
      <dgm:spPr/>
    </dgm:pt>
  </dgm:ptLst>
  <dgm:cxnLst>
    <dgm:cxn modelId="{DFBDE51D-0A63-49EF-BCD9-B3BACE6460F0}" srcId="{753CBB9D-53EB-4771-8040-2812CEB0C7E3}" destId="{0F6CB01E-4913-4463-8BCA-98DC31BBC9AB}" srcOrd="1" destOrd="0" parTransId="{301A4427-D7BB-460E-8D2E-E055036E62BE}" sibTransId="{E8D27F37-65FC-405F-9045-4884EF034579}"/>
    <dgm:cxn modelId="{4B3EDE20-E6CE-4542-B326-8EA2A13C2D3C}" srcId="{753CBB9D-53EB-4771-8040-2812CEB0C7E3}" destId="{274DF0DD-08F5-4365-A974-3365E3238285}" srcOrd="0" destOrd="0" parTransId="{81ED5F47-5FEF-4B36-8502-310D6147348D}" sibTransId="{B0DB2E68-0823-4BEE-B16C-2906CBE56FB8}"/>
    <dgm:cxn modelId="{8A7A4B3B-55BD-4A35-B8B7-55EF43B4873A}" srcId="{753CBB9D-53EB-4771-8040-2812CEB0C7E3}" destId="{CECBF3E0-5D48-4D35-8C7C-56734C9B5B1F}" srcOrd="3" destOrd="0" parTransId="{834D7BBC-3307-4AD9-8FB8-7DF9E5C8A254}" sibTransId="{B0C2E3A6-0E0D-4AFC-8DFF-8D125FCED6A1}"/>
    <dgm:cxn modelId="{A825B17A-B4F2-4DF5-9926-6B32E7EDEE55}" type="presOf" srcId="{274DF0DD-08F5-4365-A974-3365E3238285}" destId="{D86B384F-31BA-40E0-9119-6D2925737AE3}" srcOrd="0" destOrd="0" presId="urn:microsoft.com/office/officeart/2005/8/layout/cycle4"/>
    <dgm:cxn modelId="{FCB73C8F-02C0-4758-9616-8D61DB6C0694}" type="presOf" srcId="{753CBB9D-53EB-4771-8040-2812CEB0C7E3}" destId="{2F8DED0F-ACDB-4A77-BB66-F5F1A9408720}" srcOrd="0" destOrd="0" presId="urn:microsoft.com/office/officeart/2005/8/layout/cycle4"/>
    <dgm:cxn modelId="{C46C4EB2-2602-4285-9567-45EF3FE2D733}" type="presOf" srcId="{0F6CB01E-4913-4463-8BCA-98DC31BBC9AB}" destId="{2AC3F609-8ECA-4989-BC89-17B0A60F7DEE}" srcOrd="0" destOrd="0" presId="urn:microsoft.com/office/officeart/2005/8/layout/cycle4"/>
    <dgm:cxn modelId="{91FB53CC-A405-4797-A07B-AD2A6B37F666}" srcId="{753CBB9D-53EB-4771-8040-2812CEB0C7E3}" destId="{17EBBB91-1D3E-4535-AF7A-B90CAD64F851}" srcOrd="2" destOrd="0" parTransId="{A3E170A5-5E5B-4F3E-A094-D67CE53A3655}" sibTransId="{187D11A3-D97C-4ADC-BC0D-37DC7BEEDB0D}"/>
    <dgm:cxn modelId="{18E609D7-F2F6-4A7C-A1F8-773AD342704E}" type="presOf" srcId="{17EBBB91-1D3E-4535-AF7A-B90CAD64F851}" destId="{16322D41-0FFB-46FA-9662-E576E1603AF3}" srcOrd="0" destOrd="0" presId="urn:microsoft.com/office/officeart/2005/8/layout/cycle4"/>
    <dgm:cxn modelId="{A8FB64DB-7D02-4D51-9273-829BA1055A97}" type="presOf" srcId="{CECBF3E0-5D48-4D35-8C7C-56734C9B5B1F}" destId="{0EC1183B-02FB-474A-98E5-039D46DF7500}" srcOrd="0" destOrd="0" presId="urn:microsoft.com/office/officeart/2005/8/layout/cycle4"/>
    <dgm:cxn modelId="{62DA17CC-4890-443E-BAE6-8B2DB76EB264}" type="presParOf" srcId="{2F8DED0F-ACDB-4A77-BB66-F5F1A9408720}" destId="{A1241139-836D-49C7-A0DA-7D0B41270342}" srcOrd="0" destOrd="0" presId="urn:microsoft.com/office/officeart/2005/8/layout/cycle4"/>
    <dgm:cxn modelId="{8BA4332A-E2FD-40E0-8E47-E4EDFE931B80}" type="presParOf" srcId="{A1241139-836D-49C7-A0DA-7D0B41270342}" destId="{757EBA8A-8ABA-4CC8-99A2-B3B6EFB14B98}" srcOrd="0" destOrd="0" presId="urn:microsoft.com/office/officeart/2005/8/layout/cycle4"/>
    <dgm:cxn modelId="{BE681473-0D1F-4851-9E1E-AFC97E7EF9CC}" type="presParOf" srcId="{2F8DED0F-ACDB-4A77-BB66-F5F1A9408720}" destId="{283725C8-8028-4E02-BC75-FBADD97A48A5}" srcOrd="1" destOrd="0" presId="urn:microsoft.com/office/officeart/2005/8/layout/cycle4"/>
    <dgm:cxn modelId="{BF2BF9C7-897B-4062-B968-07F201F6DA4E}" type="presParOf" srcId="{283725C8-8028-4E02-BC75-FBADD97A48A5}" destId="{D86B384F-31BA-40E0-9119-6D2925737AE3}" srcOrd="0" destOrd="0" presId="urn:microsoft.com/office/officeart/2005/8/layout/cycle4"/>
    <dgm:cxn modelId="{B89D78CC-8810-4E26-A18E-10D91D43754D}" type="presParOf" srcId="{283725C8-8028-4E02-BC75-FBADD97A48A5}" destId="{2AC3F609-8ECA-4989-BC89-17B0A60F7DEE}" srcOrd="1" destOrd="0" presId="urn:microsoft.com/office/officeart/2005/8/layout/cycle4"/>
    <dgm:cxn modelId="{1F46EAE8-BA5E-4252-8D84-13BAA50E2D6B}" type="presParOf" srcId="{283725C8-8028-4E02-BC75-FBADD97A48A5}" destId="{16322D41-0FFB-46FA-9662-E576E1603AF3}" srcOrd="2" destOrd="0" presId="urn:microsoft.com/office/officeart/2005/8/layout/cycle4"/>
    <dgm:cxn modelId="{85427A42-DDDD-4A3D-BDA0-C6DC41EA0123}" type="presParOf" srcId="{283725C8-8028-4E02-BC75-FBADD97A48A5}" destId="{0EC1183B-02FB-474A-98E5-039D46DF7500}" srcOrd="3" destOrd="0" presId="urn:microsoft.com/office/officeart/2005/8/layout/cycle4"/>
    <dgm:cxn modelId="{4C3C5BA2-CA7E-49FC-BB33-F910A7883063}" type="presParOf" srcId="{283725C8-8028-4E02-BC75-FBADD97A48A5}" destId="{91A69778-C400-486A-B6D5-1D7C08AD658A}" srcOrd="4" destOrd="0" presId="urn:microsoft.com/office/officeart/2005/8/layout/cycle4"/>
    <dgm:cxn modelId="{D62F53D9-2892-4B16-BA5E-932D8486BEB8}" type="presParOf" srcId="{2F8DED0F-ACDB-4A77-BB66-F5F1A9408720}" destId="{E907B7B7-609A-4E5C-8525-C1A37E753604}" srcOrd="2" destOrd="0" presId="urn:microsoft.com/office/officeart/2005/8/layout/cycle4"/>
    <dgm:cxn modelId="{B25AE700-C74A-4EE9-9BBB-D23063172655}" type="presParOf" srcId="{2F8DED0F-ACDB-4A77-BB66-F5F1A9408720}" destId="{27E4DD71-990E-450A-B583-7DA54EA799B0}"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53CBB9D-53EB-4771-8040-2812CEB0C7E3}" type="doc">
      <dgm:prSet loTypeId="urn:microsoft.com/office/officeart/2005/8/layout/cycle4" loCatId="matrix" qsTypeId="urn:microsoft.com/office/officeart/2005/8/quickstyle/simple1" qsCatId="simple" csTypeId="urn:microsoft.com/office/officeart/2005/8/colors/accent5_5" csCatId="accent5" phldr="1"/>
      <dgm:spPr/>
      <dgm:t>
        <a:bodyPr/>
        <a:lstStyle/>
        <a:p>
          <a:endParaRPr lang="nl-NL"/>
        </a:p>
      </dgm:t>
    </dgm:pt>
    <dgm:pt modelId="{274DF0DD-08F5-4365-A974-3365E3238285}">
      <dgm:prSet phldrT="[Tekst]" custT="1"/>
      <dgm:spPr>
        <a:solidFill>
          <a:srgbClr val="008780"/>
        </a:solidFill>
        <a:ln w="57150">
          <a:noFill/>
          <a:prstDash val="dash"/>
        </a:ln>
      </dgm:spPr>
      <dgm:t>
        <a:bodyPr/>
        <a:lstStyle/>
        <a:p>
          <a:pPr algn="r"/>
          <a:r>
            <a:rPr lang="nl-NL" sz="1900" dirty="0"/>
            <a:t>Zelfbeeld Spiritueel (</a:t>
          </a:r>
          <a:r>
            <a:rPr lang="nl-NL" sz="1900" dirty="0" err="1"/>
            <a:t>ziels</a:t>
          </a:r>
          <a:r>
            <a:rPr lang="nl-NL" sz="1900" dirty="0"/>
            <a:t>)  bewustzijn</a:t>
          </a:r>
        </a:p>
      </dgm:t>
    </dgm:pt>
    <dgm:pt modelId="{81ED5F47-5FEF-4B36-8502-310D6147348D}" type="parTrans" cxnId="{4B3EDE20-E6CE-4542-B326-8EA2A13C2D3C}">
      <dgm:prSet/>
      <dgm:spPr/>
      <dgm:t>
        <a:bodyPr/>
        <a:lstStyle/>
        <a:p>
          <a:endParaRPr lang="nl-NL"/>
        </a:p>
      </dgm:t>
    </dgm:pt>
    <dgm:pt modelId="{B0DB2E68-0823-4BEE-B16C-2906CBE56FB8}" type="sibTrans" cxnId="{4B3EDE20-E6CE-4542-B326-8EA2A13C2D3C}">
      <dgm:prSet/>
      <dgm:spPr/>
      <dgm:t>
        <a:bodyPr/>
        <a:lstStyle/>
        <a:p>
          <a:endParaRPr lang="nl-NL"/>
        </a:p>
      </dgm:t>
    </dgm:pt>
    <dgm:pt modelId="{0F6CB01E-4913-4463-8BCA-98DC31BBC9AB}">
      <dgm:prSet phldrT="[Tekst]" custT="1"/>
      <dgm:spPr>
        <a:solidFill>
          <a:srgbClr val="00D0C6"/>
        </a:solidFill>
        <a:ln w="57150">
          <a:noFill/>
          <a:prstDash val="dash"/>
        </a:ln>
      </dgm:spPr>
      <dgm:t>
        <a:bodyPr lIns="0" rIns="0"/>
        <a:lstStyle/>
        <a:p>
          <a:pPr marL="87313" indent="0" algn="l"/>
          <a:r>
            <a:rPr lang="nl-NL" sz="1900" b="0" dirty="0"/>
            <a:t>Fysieke vitaliteit Lichaamsbewustzijn</a:t>
          </a:r>
        </a:p>
      </dgm:t>
    </dgm:pt>
    <dgm:pt modelId="{301A4427-D7BB-460E-8D2E-E055036E62BE}" type="parTrans" cxnId="{DFBDE51D-0A63-49EF-BCD9-B3BACE6460F0}">
      <dgm:prSet/>
      <dgm:spPr/>
      <dgm:t>
        <a:bodyPr/>
        <a:lstStyle/>
        <a:p>
          <a:endParaRPr lang="nl-NL"/>
        </a:p>
      </dgm:t>
    </dgm:pt>
    <dgm:pt modelId="{E8D27F37-65FC-405F-9045-4884EF034579}" type="sibTrans" cxnId="{DFBDE51D-0A63-49EF-BCD9-B3BACE6460F0}">
      <dgm:prSet/>
      <dgm:spPr/>
      <dgm:t>
        <a:bodyPr/>
        <a:lstStyle/>
        <a:p>
          <a:endParaRPr lang="nl-NL"/>
        </a:p>
      </dgm:t>
    </dgm:pt>
    <dgm:pt modelId="{17EBBB91-1D3E-4535-AF7A-B90CAD64F851}">
      <dgm:prSet phldrT="[Tekst]" custT="1"/>
      <dgm:spPr>
        <a:solidFill>
          <a:srgbClr val="00EADF"/>
        </a:solidFill>
        <a:ln w="57150">
          <a:noFill/>
          <a:prstDash val="dash"/>
        </a:ln>
      </dgm:spPr>
      <dgm:t>
        <a:bodyPr lIns="0" rIns="0"/>
        <a:lstStyle/>
        <a:p>
          <a:pPr marL="87313" indent="0" algn="l">
            <a:spcAft>
              <a:spcPts val="0"/>
            </a:spcAft>
          </a:pPr>
          <a:r>
            <a:rPr lang="nl-NL" sz="1900" b="0" dirty="0">
              <a:solidFill>
                <a:srgbClr val="008780"/>
              </a:solidFill>
            </a:rPr>
            <a:t>Gevoelsbeleving Emotionele balans</a:t>
          </a:r>
        </a:p>
      </dgm:t>
    </dgm:pt>
    <dgm:pt modelId="{A3E170A5-5E5B-4F3E-A094-D67CE53A3655}" type="parTrans" cxnId="{91FB53CC-A405-4797-A07B-AD2A6B37F666}">
      <dgm:prSet/>
      <dgm:spPr/>
      <dgm:t>
        <a:bodyPr/>
        <a:lstStyle/>
        <a:p>
          <a:endParaRPr lang="nl-NL"/>
        </a:p>
      </dgm:t>
    </dgm:pt>
    <dgm:pt modelId="{187D11A3-D97C-4ADC-BC0D-37DC7BEEDB0D}" type="sibTrans" cxnId="{91FB53CC-A405-4797-A07B-AD2A6B37F666}">
      <dgm:prSet/>
      <dgm:spPr/>
      <dgm:t>
        <a:bodyPr/>
        <a:lstStyle/>
        <a:p>
          <a:endParaRPr lang="nl-NL"/>
        </a:p>
      </dgm:t>
    </dgm:pt>
    <dgm:pt modelId="{CECBF3E0-5D48-4D35-8C7C-56734C9B5B1F}">
      <dgm:prSet phldrT="[Tekst]" custT="1"/>
      <dgm:spPr>
        <a:solidFill>
          <a:srgbClr val="B9FFFC">
            <a:alpha val="50196"/>
          </a:srgbClr>
        </a:solidFill>
        <a:ln w="57150">
          <a:solidFill>
            <a:schemeClr val="tx1">
              <a:lumMod val="95000"/>
              <a:lumOff val="5000"/>
            </a:schemeClr>
          </a:solidFill>
          <a:prstDash val="dash"/>
        </a:ln>
      </dgm:spPr>
      <dgm:t>
        <a:bodyPr lIns="0"/>
        <a:lstStyle/>
        <a:p>
          <a:pPr algn="r"/>
          <a:r>
            <a:rPr lang="nl-NL" sz="1900" dirty="0">
              <a:solidFill>
                <a:srgbClr val="008780"/>
              </a:solidFill>
            </a:rPr>
            <a:t>Gedachtenkracht Mentale helderheid</a:t>
          </a:r>
        </a:p>
      </dgm:t>
    </dgm:pt>
    <dgm:pt modelId="{834D7BBC-3307-4AD9-8FB8-7DF9E5C8A254}" type="parTrans" cxnId="{8A7A4B3B-55BD-4A35-B8B7-55EF43B4873A}">
      <dgm:prSet/>
      <dgm:spPr/>
      <dgm:t>
        <a:bodyPr/>
        <a:lstStyle/>
        <a:p>
          <a:endParaRPr lang="nl-NL"/>
        </a:p>
      </dgm:t>
    </dgm:pt>
    <dgm:pt modelId="{B0C2E3A6-0E0D-4AFC-8DFF-8D125FCED6A1}" type="sibTrans" cxnId="{8A7A4B3B-55BD-4A35-B8B7-55EF43B4873A}">
      <dgm:prSet/>
      <dgm:spPr/>
      <dgm:t>
        <a:bodyPr/>
        <a:lstStyle/>
        <a:p>
          <a:endParaRPr lang="nl-NL"/>
        </a:p>
      </dgm:t>
    </dgm:pt>
    <dgm:pt modelId="{2F8DED0F-ACDB-4A77-BB66-F5F1A9408720}" type="pres">
      <dgm:prSet presAssocID="{753CBB9D-53EB-4771-8040-2812CEB0C7E3}" presName="cycleMatrixDiagram" presStyleCnt="0">
        <dgm:presLayoutVars>
          <dgm:chMax val="1"/>
          <dgm:dir/>
          <dgm:animLvl val="lvl"/>
          <dgm:resizeHandles val="exact"/>
        </dgm:presLayoutVars>
      </dgm:prSet>
      <dgm:spPr/>
    </dgm:pt>
    <dgm:pt modelId="{A1241139-836D-49C7-A0DA-7D0B41270342}" type="pres">
      <dgm:prSet presAssocID="{753CBB9D-53EB-4771-8040-2812CEB0C7E3}" presName="children" presStyleCnt="0"/>
      <dgm:spPr/>
    </dgm:pt>
    <dgm:pt modelId="{757EBA8A-8ABA-4CC8-99A2-B3B6EFB14B98}" type="pres">
      <dgm:prSet presAssocID="{753CBB9D-53EB-4771-8040-2812CEB0C7E3}" presName="childPlaceholder" presStyleCnt="0"/>
      <dgm:spPr/>
    </dgm:pt>
    <dgm:pt modelId="{283725C8-8028-4E02-BC75-FBADD97A48A5}" type="pres">
      <dgm:prSet presAssocID="{753CBB9D-53EB-4771-8040-2812CEB0C7E3}" presName="circle" presStyleCnt="0"/>
      <dgm:spPr/>
    </dgm:pt>
    <dgm:pt modelId="{D86B384F-31BA-40E0-9119-6D2925737AE3}" type="pres">
      <dgm:prSet presAssocID="{753CBB9D-53EB-4771-8040-2812CEB0C7E3}" presName="quadrant1" presStyleLbl="node1" presStyleIdx="0" presStyleCnt="4">
        <dgm:presLayoutVars>
          <dgm:chMax val="1"/>
          <dgm:bulletEnabled val="1"/>
        </dgm:presLayoutVars>
      </dgm:prSet>
      <dgm:spPr/>
    </dgm:pt>
    <dgm:pt modelId="{2AC3F609-8ECA-4989-BC89-17B0A60F7DEE}" type="pres">
      <dgm:prSet presAssocID="{753CBB9D-53EB-4771-8040-2812CEB0C7E3}" presName="quadrant2" presStyleLbl="node1" presStyleIdx="1" presStyleCnt="4">
        <dgm:presLayoutVars>
          <dgm:chMax val="1"/>
          <dgm:bulletEnabled val="1"/>
        </dgm:presLayoutVars>
      </dgm:prSet>
      <dgm:spPr/>
    </dgm:pt>
    <dgm:pt modelId="{16322D41-0FFB-46FA-9662-E576E1603AF3}" type="pres">
      <dgm:prSet presAssocID="{753CBB9D-53EB-4771-8040-2812CEB0C7E3}" presName="quadrant3" presStyleLbl="node1" presStyleIdx="2" presStyleCnt="4" custLinFactNeighborX="582">
        <dgm:presLayoutVars>
          <dgm:chMax val="1"/>
          <dgm:bulletEnabled val="1"/>
        </dgm:presLayoutVars>
      </dgm:prSet>
      <dgm:spPr/>
    </dgm:pt>
    <dgm:pt modelId="{0EC1183B-02FB-474A-98E5-039D46DF7500}" type="pres">
      <dgm:prSet presAssocID="{753CBB9D-53EB-4771-8040-2812CEB0C7E3}" presName="quadrant4" presStyleLbl="node1" presStyleIdx="3" presStyleCnt="4">
        <dgm:presLayoutVars>
          <dgm:chMax val="1"/>
          <dgm:bulletEnabled val="1"/>
        </dgm:presLayoutVars>
      </dgm:prSet>
      <dgm:spPr/>
    </dgm:pt>
    <dgm:pt modelId="{91A69778-C400-486A-B6D5-1D7C08AD658A}" type="pres">
      <dgm:prSet presAssocID="{753CBB9D-53EB-4771-8040-2812CEB0C7E3}" presName="quadrantPlaceholder" presStyleCnt="0"/>
      <dgm:spPr/>
    </dgm:pt>
    <dgm:pt modelId="{E907B7B7-609A-4E5C-8525-C1A37E753604}" type="pres">
      <dgm:prSet presAssocID="{753CBB9D-53EB-4771-8040-2812CEB0C7E3}" presName="center1" presStyleLbl="fgShp" presStyleIdx="0" presStyleCnt="2"/>
      <dgm:spPr/>
    </dgm:pt>
    <dgm:pt modelId="{27E4DD71-990E-450A-B583-7DA54EA799B0}" type="pres">
      <dgm:prSet presAssocID="{753CBB9D-53EB-4771-8040-2812CEB0C7E3}" presName="center2" presStyleLbl="fgShp" presStyleIdx="1" presStyleCnt="2"/>
      <dgm:spPr/>
    </dgm:pt>
  </dgm:ptLst>
  <dgm:cxnLst>
    <dgm:cxn modelId="{DFBDE51D-0A63-49EF-BCD9-B3BACE6460F0}" srcId="{753CBB9D-53EB-4771-8040-2812CEB0C7E3}" destId="{0F6CB01E-4913-4463-8BCA-98DC31BBC9AB}" srcOrd="1" destOrd="0" parTransId="{301A4427-D7BB-460E-8D2E-E055036E62BE}" sibTransId="{E8D27F37-65FC-405F-9045-4884EF034579}"/>
    <dgm:cxn modelId="{4B3EDE20-E6CE-4542-B326-8EA2A13C2D3C}" srcId="{753CBB9D-53EB-4771-8040-2812CEB0C7E3}" destId="{274DF0DD-08F5-4365-A974-3365E3238285}" srcOrd="0" destOrd="0" parTransId="{81ED5F47-5FEF-4B36-8502-310D6147348D}" sibTransId="{B0DB2E68-0823-4BEE-B16C-2906CBE56FB8}"/>
    <dgm:cxn modelId="{8A7A4B3B-55BD-4A35-B8B7-55EF43B4873A}" srcId="{753CBB9D-53EB-4771-8040-2812CEB0C7E3}" destId="{CECBF3E0-5D48-4D35-8C7C-56734C9B5B1F}" srcOrd="3" destOrd="0" parTransId="{834D7BBC-3307-4AD9-8FB8-7DF9E5C8A254}" sibTransId="{B0C2E3A6-0E0D-4AFC-8DFF-8D125FCED6A1}"/>
    <dgm:cxn modelId="{A825B17A-B4F2-4DF5-9926-6B32E7EDEE55}" type="presOf" srcId="{274DF0DD-08F5-4365-A974-3365E3238285}" destId="{D86B384F-31BA-40E0-9119-6D2925737AE3}" srcOrd="0" destOrd="0" presId="urn:microsoft.com/office/officeart/2005/8/layout/cycle4"/>
    <dgm:cxn modelId="{FCB73C8F-02C0-4758-9616-8D61DB6C0694}" type="presOf" srcId="{753CBB9D-53EB-4771-8040-2812CEB0C7E3}" destId="{2F8DED0F-ACDB-4A77-BB66-F5F1A9408720}" srcOrd="0" destOrd="0" presId="urn:microsoft.com/office/officeart/2005/8/layout/cycle4"/>
    <dgm:cxn modelId="{C46C4EB2-2602-4285-9567-45EF3FE2D733}" type="presOf" srcId="{0F6CB01E-4913-4463-8BCA-98DC31BBC9AB}" destId="{2AC3F609-8ECA-4989-BC89-17B0A60F7DEE}" srcOrd="0" destOrd="0" presId="urn:microsoft.com/office/officeart/2005/8/layout/cycle4"/>
    <dgm:cxn modelId="{91FB53CC-A405-4797-A07B-AD2A6B37F666}" srcId="{753CBB9D-53EB-4771-8040-2812CEB0C7E3}" destId="{17EBBB91-1D3E-4535-AF7A-B90CAD64F851}" srcOrd="2" destOrd="0" parTransId="{A3E170A5-5E5B-4F3E-A094-D67CE53A3655}" sibTransId="{187D11A3-D97C-4ADC-BC0D-37DC7BEEDB0D}"/>
    <dgm:cxn modelId="{18E609D7-F2F6-4A7C-A1F8-773AD342704E}" type="presOf" srcId="{17EBBB91-1D3E-4535-AF7A-B90CAD64F851}" destId="{16322D41-0FFB-46FA-9662-E576E1603AF3}" srcOrd="0" destOrd="0" presId="urn:microsoft.com/office/officeart/2005/8/layout/cycle4"/>
    <dgm:cxn modelId="{A8FB64DB-7D02-4D51-9273-829BA1055A97}" type="presOf" srcId="{CECBF3E0-5D48-4D35-8C7C-56734C9B5B1F}" destId="{0EC1183B-02FB-474A-98E5-039D46DF7500}" srcOrd="0" destOrd="0" presId="urn:microsoft.com/office/officeart/2005/8/layout/cycle4"/>
    <dgm:cxn modelId="{62DA17CC-4890-443E-BAE6-8B2DB76EB264}" type="presParOf" srcId="{2F8DED0F-ACDB-4A77-BB66-F5F1A9408720}" destId="{A1241139-836D-49C7-A0DA-7D0B41270342}" srcOrd="0" destOrd="0" presId="urn:microsoft.com/office/officeart/2005/8/layout/cycle4"/>
    <dgm:cxn modelId="{8BA4332A-E2FD-40E0-8E47-E4EDFE931B80}" type="presParOf" srcId="{A1241139-836D-49C7-A0DA-7D0B41270342}" destId="{757EBA8A-8ABA-4CC8-99A2-B3B6EFB14B98}" srcOrd="0" destOrd="0" presId="urn:microsoft.com/office/officeart/2005/8/layout/cycle4"/>
    <dgm:cxn modelId="{BE681473-0D1F-4851-9E1E-AFC97E7EF9CC}" type="presParOf" srcId="{2F8DED0F-ACDB-4A77-BB66-F5F1A9408720}" destId="{283725C8-8028-4E02-BC75-FBADD97A48A5}" srcOrd="1" destOrd="0" presId="urn:microsoft.com/office/officeart/2005/8/layout/cycle4"/>
    <dgm:cxn modelId="{BF2BF9C7-897B-4062-B968-07F201F6DA4E}" type="presParOf" srcId="{283725C8-8028-4E02-BC75-FBADD97A48A5}" destId="{D86B384F-31BA-40E0-9119-6D2925737AE3}" srcOrd="0" destOrd="0" presId="urn:microsoft.com/office/officeart/2005/8/layout/cycle4"/>
    <dgm:cxn modelId="{B89D78CC-8810-4E26-A18E-10D91D43754D}" type="presParOf" srcId="{283725C8-8028-4E02-BC75-FBADD97A48A5}" destId="{2AC3F609-8ECA-4989-BC89-17B0A60F7DEE}" srcOrd="1" destOrd="0" presId="urn:microsoft.com/office/officeart/2005/8/layout/cycle4"/>
    <dgm:cxn modelId="{1F46EAE8-BA5E-4252-8D84-13BAA50E2D6B}" type="presParOf" srcId="{283725C8-8028-4E02-BC75-FBADD97A48A5}" destId="{16322D41-0FFB-46FA-9662-E576E1603AF3}" srcOrd="2" destOrd="0" presId="urn:microsoft.com/office/officeart/2005/8/layout/cycle4"/>
    <dgm:cxn modelId="{85427A42-DDDD-4A3D-BDA0-C6DC41EA0123}" type="presParOf" srcId="{283725C8-8028-4E02-BC75-FBADD97A48A5}" destId="{0EC1183B-02FB-474A-98E5-039D46DF7500}" srcOrd="3" destOrd="0" presId="urn:microsoft.com/office/officeart/2005/8/layout/cycle4"/>
    <dgm:cxn modelId="{4C3C5BA2-CA7E-49FC-BB33-F910A7883063}" type="presParOf" srcId="{283725C8-8028-4E02-BC75-FBADD97A48A5}" destId="{91A69778-C400-486A-B6D5-1D7C08AD658A}" srcOrd="4" destOrd="0" presId="urn:microsoft.com/office/officeart/2005/8/layout/cycle4"/>
    <dgm:cxn modelId="{D62F53D9-2892-4B16-BA5E-932D8486BEB8}" type="presParOf" srcId="{2F8DED0F-ACDB-4A77-BB66-F5F1A9408720}" destId="{E907B7B7-609A-4E5C-8525-C1A37E753604}" srcOrd="2" destOrd="0" presId="urn:microsoft.com/office/officeart/2005/8/layout/cycle4"/>
    <dgm:cxn modelId="{B25AE700-C74A-4EE9-9BBB-D23063172655}" type="presParOf" srcId="{2F8DED0F-ACDB-4A77-BB66-F5F1A9408720}" destId="{27E4DD71-990E-450A-B583-7DA54EA799B0}"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B384F-31BA-40E0-9119-6D2925737AE3}">
      <dsp:nvSpPr>
        <dsp:cNvPr id="0" name=""/>
        <dsp:cNvSpPr/>
      </dsp:nvSpPr>
      <dsp:spPr>
        <a:xfrm>
          <a:off x="1947563" y="390905"/>
          <a:ext cx="2969514" cy="2969514"/>
        </a:xfrm>
        <a:prstGeom prst="pieWedge">
          <a:avLst/>
        </a:prstGeom>
        <a:solidFill>
          <a:srgbClr val="00878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135128" rIns="108000" bIns="135128" numCol="1" spcCol="1270" anchor="ctr" anchorCtr="0">
          <a:noAutofit/>
        </a:bodyPr>
        <a:lstStyle/>
        <a:p>
          <a:pPr marL="0" lvl="0" indent="0" algn="r" defTabSz="844550">
            <a:lnSpc>
              <a:spcPct val="90000"/>
            </a:lnSpc>
            <a:spcBef>
              <a:spcPct val="0"/>
            </a:spcBef>
            <a:spcAft>
              <a:spcPct val="35000"/>
            </a:spcAft>
            <a:buNone/>
          </a:pPr>
          <a:r>
            <a:rPr lang="nl-NL" sz="1900" kern="1200" dirty="0"/>
            <a:t>Zelfbeeld </a:t>
          </a:r>
          <a:br>
            <a:rPr lang="nl-NL" sz="1900" kern="1200" dirty="0"/>
          </a:br>
          <a:r>
            <a:rPr lang="nl-NL" sz="1900" kern="1200" dirty="0"/>
            <a:t>Spiritueel (</a:t>
          </a:r>
          <a:r>
            <a:rPr lang="nl-NL" sz="1900" kern="1200" dirty="0" err="1"/>
            <a:t>ziels</a:t>
          </a:r>
          <a:r>
            <a:rPr lang="nl-NL" sz="1900" kern="1200" dirty="0"/>
            <a:t>)  bewustzijn</a:t>
          </a:r>
        </a:p>
      </dsp:txBody>
      <dsp:txXfrm>
        <a:off x="2817314" y="1260656"/>
        <a:ext cx="2099763" cy="2099763"/>
      </dsp:txXfrm>
    </dsp:sp>
    <dsp:sp modelId="{2AC3F609-8ECA-4989-BC89-17B0A60F7DEE}">
      <dsp:nvSpPr>
        <dsp:cNvPr id="0" name=""/>
        <dsp:cNvSpPr/>
      </dsp:nvSpPr>
      <dsp:spPr>
        <a:xfrm rot="5400000">
          <a:off x="5054237" y="390905"/>
          <a:ext cx="2969514" cy="2969514"/>
        </a:xfrm>
        <a:prstGeom prst="pieWedge">
          <a:avLst/>
        </a:prstGeom>
        <a:solidFill>
          <a:srgbClr val="00B8AF"/>
        </a:solidFill>
        <a:ln w="762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ct val="35000"/>
            </a:spcAft>
            <a:buNone/>
          </a:pPr>
          <a:r>
            <a:rPr lang="nl-NL" sz="1900" b="0" kern="1200" dirty="0"/>
            <a:t>Fysieke vitaliteit  Lichaamsbewustzijn</a:t>
          </a:r>
        </a:p>
      </dsp:txBody>
      <dsp:txXfrm rot="-5400000">
        <a:off x="5054237" y="1260656"/>
        <a:ext cx="2099763" cy="2099763"/>
      </dsp:txXfrm>
    </dsp:sp>
    <dsp:sp modelId="{16322D41-0FFB-46FA-9662-E576E1603AF3}">
      <dsp:nvSpPr>
        <dsp:cNvPr id="0" name=""/>
        <dsp:cNvSpPr/>
      </dsp:nvSpPr>
      <dsp:spPr>
        <a:xfrm rot="10800000">
          <a:off x="5071520" y="3497580"/>
          <a:ext cx="2969514" cy="2969514"/>
        </a:xfrm>
        <a:prstGeom prst="pieWedge">
          <a:avLst/>
        </a:prstGeom>
        <a:solidFill>
          <a:srgbClr val="00E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ts val="0"/>
            </a:spcAft>
            <a:buNone/>
          </a:pPr>
          <a:r>
            <a:rPr lang="nl-NL" sz="1900" b="0" kern="1200" dirty="0">
              <a:solidFill>
                <a:srgbClr val="008780"/>
              </a:solidFill>
            </a:rPr>
            <a:t>Gevoelsbeleving Emotionele balans</a:t>
          </a:r>
        </a:p>
      </dsp:txBody>
      <dsp:txXfrm rot="10800000">
        <a:off x="5071520" y="3497580"/>
        <a:ext cx="2099763" cy="2099763"/>
      </dsp:txXfrm>
    </dsp:sp>
    <dsp:sp modelId="{0EC1183B-02FB-474A-98E5-039D46DF7500}">
      <dsp:nvSpPr>
        <dsp:cNvPr id="0" name=""/>
        <dsp:cNvSpPr/>
      </dsp:nvSpPr>
      <dsp:spPr>
        <a:xfrm rot="16200000">
          <a:off x="1947563" y="3497580"/>
          <a:ext cx="2969514" cy="2969514"/>
        </a:xfrm>
        <a:prstGeom prst="pieWedge">
          <a:avLst/>
        </a:prstGeom>
        <a:solidFill>
          <a:srgbClr val="B9FFFC">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136800" bIns="135128" numCol="1" spcCol="1270" anchor="ctr" anchorCtr="0">
          <a:noAutofit/>
        </a:bodyPr>
        <a:lstStyle/>
        <a:p>
          <a:pPr marL="0" lvl="0" indent="0" algn="r" defTabSz="844550">
            <a:lnSpc>
              <a:spcPct val="90000"/>
            </a:lnSpc>
            <a:spcBef>
              <a:spcPct val="0"/>
            </a:spcBef>
            <a:spcAft>
              <a:spcPct val="35000"/>
            </a:spcAft>
            <a:buNone/>
          </a:pPr>
          <a:r>
            <a:rPr lang="nl-NL" sz="1900" kern="1200" dirty="0">
              <a:solidFill>
                <a:srgbClr val="008780"/>
              </a:solidFill>
            </a:rPr>
            <a:t>Gedachtenkracht Mentale helderheid</a:t>
          </a:r>
        </a:p>
      </dsp:txBody>
      <dsp:txXfrm rot="5400000">
        <a:off x="2817314" y="3497580"/>
        <a:ext cx="2099763" cy="2099763"/>
      </dsp:txXfrm>
    </dsp:sp>
    <dsp:sp modelId="{E907B7B7-609A-4E5C-8525-C1A37E753604}">
      <dsp:nvSpPr>
        <dsp:cNvPr id="0" name=""/>
        <dsp:cNvSpPr/>
      </dsp:nvSpPr>
      <dsp:spPr>
        <a:xfrm>
          <a:off x="4473022" y="28117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E4DD71-990E-450A-B583-7DA54EA799B0}">
      <dsp:nvSpPr>
        <dsp:cNvPr id="0" name=""/>
        <dsp:cNvSpPr/>
      </dsp:nvSpPr>
      <dsp:spPr>
        <a:xfrm rot="10800000">
          <a:off x="4473022" y="31546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B384F-31BA-40E0-9119-6D2925737AE3}">
      <dsp:nvSpPr>
        <dsp:cNvPr id="0" name=""/>
        <dsp:cNvSpPr/>
      </dsp:nvSpPr>
      <dsp:spPr>
        <a:xfrm>
          <a:off x="1947563" y="390905"/>
          <a:ext cx="2969514" cy="2969514"/>
        </a:xfrm>
        <a:prstGeom prst="pieWedge">
          <a:avLst/>
        </a:prstGeom>
        <a:solidFill>
          <a:srgbClr val="008780">
            <a:alpha val="72000"/>
          </a:srgbClr>
        </a:solidFill>
        <a:ln w="57150" cap="flat" cmpd="sng" algn="ctr">
          <a:no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t>Zelfbeeld Spiritueel (</a:t>
          </a:r>
          <a:r>
            <a:rPr lang="nl-NL" sz="1900" kern="1200" dirty="0" err="1"/>
            <a:t>ziels</a:t>
          </a:r>
          <a:r>
            <a:rPr lang="nl-NL" sz="1900" kern="1200" dirty="0"/>
            <a:t>)  bewustzijn</a:t>
          </a:r>
        </a:p>
      </dsp:txBody>
      <dsp:txXfrm>
        <a:off x="2817314" y="1260656"/>
        <a:ext cx="2099763" cy="2099763"/>
      </dsp:txXfrm>
    </dsp:sp>
    <dsp:sp modelId="{2AC3F609-8ECA-4989-BC89-17B0A60F7DEE}">
      <dsp:nvSpPr>
        <dsp:cNvPr id="0" name=""/>
        <dsp:cNvSpPr/>
      </dsp:nvSpPr>
      <dsp:spPr>
        <a:xfrm rot="5400000">
          <a:off x="5054237" y="390905"/>
          <a:ext cx="2969514" cy="2969514"/>
        </a:xfrm>
        <a:prstGeom prst="pieWedge">
          <a:avLst/>
        </a:prstGeom>
        <a:solidFill>
          <a:srgbClr val="00D0C6">
            <a:alpha val="72000"/>
          </a:srgbClr>
        </a:solidFill>
        <a:ln w="57150" cap="flat" cmpd="sng" algn="ctr">
          <a:no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ct val="35000"/>
            </a:spcAft>
            <a:buNone/>
          </a:pPr>
          <a:r>
            <a:rPr lang="nl-NL" sz="1900" b="0" kern="1200" dirty="0"/>
            <a:t>Fysieke vitaliteit Lichaamsbewustzijn</a:t>
          </a:r>
        </a:p>
      </dsp:txBody>
      <dsp:txXfrm rot="-5400000">
        <a:off x="5054237" y="1260656"/>
        <a:ext cx="2099763" cy="2099763"/>
      </dsp:txXfrm>
    </dsp:sp>
    <dsp:sp modelId="{16322D41-0FFB-46FA-9662-E576E1603AF3}">
      <dsp:nvSpPr>
        <dsp:cNvPr id="0" name=""/>
        <dsp:cNvSpPr/>
      </dsp:nvSpPr>
      <dsp:spPr>
        <a:xfrm rot="10800000">
          <a:off x="5071520" y="3497580"/>
          <a:ext cx="2969514" cy="2969514"/>
        </a:xfrm>
        <a:prstGeom prst="pieWedge">
          <a:avLst/>
        </a:prstGeom>
        <a:solidFill>
          <a:srgbClr val="00EADF">
            <a:alpha val="70000"/>
          </a:srgbClr>
        </a:solidFill>
        <a:ln w="57150" cap="flat" cmpd="sng" algn="ctr">
          <a:no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ts val="0"/>
            </a:spcAft>
            <a:buNone/>
          </a:pPr>
          <a:r>
            <a:rPr lang="nl-NL" sz="1900" b="0" kern="1200" dirty="0">
              <a:solidFill>
                <a:srgbClr val="008780"/>
              </a:solidFill>
            </a:rPr>
            <a:t>Gevoelsbeleving Emotionele balans</a:t>
          </a:r>
        </a:p>
      </dsp:txBody>
      <dsp:txXfrm rot="10800000">
        <a:off x="5071520" y="3497580"/>
        <a:ext cx="2099763" cy="2099763"/>
      </dsp:txXfrm>
    </dsp:sp>
    <dsp:sp modelId="{0EC1183B-02FB-474A-98E5-039D46DF7500}">
      <dsp:nvSpPr>
        <dsp:cNvPr id="0" name=""/>
        <dsp:cNvSpPr/>
      </dsp:nvSpPr>
      <dsp:spPr>
        <a:xfrm rot="16200000">
          <a:off x="1947563" y="3497580"/>
          <a:ext cx="2969514" cy="2969514"/>
        </a:xfrm>
        <a:prstGeom prst="pieWedge">
          <a:avLst/>
        </a:prstGeom>
        <a:solidFill>
          <a:srgbClr val="B9FFFC">
            <a:alpha val="50196"/>
          </a:srgbClr>
        </a:solidFill>
        <a:ln w="57150" cap="flat" cmpd="sng" algn="ctr">
          <a:no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solidFill>
                <a:srgbClr val="008780"/>
              </a:solidFill>
            </a:rPr>
            <a:t>Gedachtenkracht Mentale helderheid</a:t>
          </a:r>
        </a:p>
      </dsp:txBody>
      <dsp:txXfrm rot="5400000">
        <a:off x="2817314" y="3497580"/>
        <a:ext cx="2099763" cy="2099763"/>
      </dsp:txXfrm>
    </dsp:sp>
    <dsp:sp modelId="{E907B7B7-609A-4E5C-8525-C1A37E753604}">
      <dsp:nvSpPr>
        <dsp:cNvPr id="0" name=""/>
        <dsp:cNvSpPr/>
      </dsp:nvSpPr>
      <dsp:spPr>
        <a:xfrm>
          <a:off x="4473022" y="28117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E4DD71-990E-450A-B583-7DA54EA799B0}">
      <dsp:nvSpPr>
        <dsp:cNvPr id="0" name=""/>
        <dsp:cNvSpPr/>
      </dsp:nvSpPr>
      <dsp:spPr>
        <a:xfrm rot="10800000">
          <a:off x="4473022" y="31546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B384F-31BA-40E0-9119-6D2925737AE3}">
      <dsp:nvSpPr>
        <dsp:cNvPr id="0" name=""/>
        <dsp:cNvSpPr/>
      </dsp:nvSpPr>
      <dsp:spPr>
        <a:xfrm>
          <a:off x="1947563" y="390905"/>
          <a:ext cx="2969514" cy="2969514"/>
        </a:xfrm>
        <a:prstGeom prst="pieWedge">
          <a:avLst/>
        </a:prstGeom>
        <a:solidFill>
          <a:srgbClr val="008780"/>
        </a:solidFill>
        <a:ln w="57150" cap="flat" cmpd="sng" algn="ctr">
          <a:solidFill>
            <a:schemeClr val="bg2">
              <a:lumMod val="10000"/>
            </a:schemeClr>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t>Zelfbeeld Spiritueel (</a:t>
          </a:r>
          <a:r>
            <a:rPr lang="nl-NL" sz="1900" kern="1200" dirty="0" err="1"/>
            <a:t>ziels</a:t>
          </a:r>
          <a:r>
            <a:rPr lang="nl-NL" sz="1900" kern="1200" dirty="0"/>
            <a:t>)  bewustzijn</a:t>
          </a:r>
        </a:p>
      </dsp:txBody>
      <dsp:txXfrm>
        <a:off x="2817314" y="1260656"/>
        <a:ext cx="2099763" cy="2099763"/>
      </dsp:txXfrm>
    </dsp:sp>
    <dsp:sp modelId="{2AC3F609-8ECA-4989-BC89-17B0A60F7DEE}">
      <dsp:nvSpPr>
        <dsp:cNvPr id="0" name=""/>
        <dsp:cNvSpPr/>
      </dsp:nvSpPr>
      <dsp:spPr>
        <a:xfrm rot="5400000">
          <a:off x="5054237" y="390905"/>
          <a:ext cx="2969514" cy="2969514"/>
        </a:xfrm>
        <a:prstGeom prst="pieWedge">
          <a:avLst/>
        </a:prstGeom>
        <a:solidFill>
          <a:srgbClr val="00D0C6"/>
        </a:solidFill>
        <a:ln w="762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ct val="35000"/>
            </a:spcAft>
            <a:buNone/>
          </a:pPr>
          <a:r>
            <a:rPr lang="nl-NL" sz="1900" b="0" kern="1200" dirty="0"/>
            <a:t>Fysieke vitaliteit Lichaamsbewustzijn</a:t>
          </a:r>
        </a:p>
      </dsp:txBody>
      <dsp:txXfrm rot="-5400000">
        <a:off x="5054237" y="1260656"/>
        <a:ext cx="2099763" cy="2099763"/>
      </dsp:txXfrm>
    </dsp:sp>
    <dsp:sp modelId="{16322D41-0FFB-46FA-9662-E576E1603AF3}">
      <dsp:nvSpPr>
        <dsp:cNvPr id="0" name=""/>
        <dsp:cNvSpPr/>
      </dsp:nvSpPr>
      <dsp:spPr>
        <a:xfrm rot="10800000">
          <a:off x="5071520" y="3497580"/>
          <a:ext cx="2969514" cy="2969514"/>
        </a:xfrm>
        <a:prstGeom prst="pieWedge">
          <a:avLst/>
        </a:prstGeom>
        <a:solidFill>
          <a:srgbClr val="00E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ts val="0"/>
            </a:spcAft>
            <a:buNone/>
          </a:pPr>
          <a:r>
            <a:rPr lang="nl-NL" sz="1900" b="0" kern="1200" dirty="0">
              <a:solidFill>
                <a:srgbClr val="008780"/>
              </a:solidFill>
            </a:rPr>
            <a:t>Gevoelsbeleving Emotionele balans</a:t>
          </a:r>
        </a:p>
      </dsp:txBody>
      <dsp:txXfrm rot="10800000">
        <a:off x="5071520" y="3497580"/>
        <a:ext cx="2099763" cy="2099763"/>
      </dsp:txXfrm>
    </dsp:sp>
    <dsp:sp modelId="{0EC1183B-02FB-474A-98E5-039D46DF7500}">
      <dsp:nvSpPr>
        <dsp:cNvPr id="0" name=""/>
        <dsp:cNvSpPr/>
      </dsp:nvSpPr>
      <dsp:spPr>
        <a:xfrm rot="16200000">
          <a:off x="1947563" y="3497580"/>
          <a:ext cx="2969514" cy="2969514"/>
        </a:xfrm>
        <a:prstGeom prst="pieWedge">
          <a:avLst/>
        </a:prstGeom>
        <a:solidFill>
          <a:srgbClr val="B9FFF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solidFill>
                <a:srgbClr val="008780"/>
              </a:solidFill>
            </a:rPr>
            <a:t>Gedachtenkracht Mentale helderheid</a:t>
          </a:r>
        </a:p>
      </dsp:txBody>
      <dsp:txXfrm rot="5400000">
        <a:off x="2817314" y="3497580"/>
        <a:ext cx="2099763" cy="2099763"/>
      </dsp:txXfrm>
    </dsp:sp>
    <dsp:sp modelId="{E907B7B7-609A-4E5C-8525-C1A37E753604}">
      <dsp:nvSpPr>
        <dsp:cNvPr id="0" name=""/>
        <dsp:cNvSpPr/>
      </dsp:nvSpPr>
      <dsp:spPr>
        <a:xfrm>
          <a:off x="4473022" y="28117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E4DD71-990E-450A-B583-7DA54EA799B0}">
      <dsp:nvSpPr>
        <dsp:cNvPr id="0" name=""/>
        <dsp:cNvSpPr/>
      </dsp:nvSpPr>
      <dsp:spPr>
        <a:xfrm rot="10800000">
          <a:off x="4473022" y="31546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B384F-31BA-40E0-9119-6D2925737AE3}">
      <dsp:nvSpPr>
        <dsp:cNvPr id="0" name=""/>
        <dsp:cNvSpPr/>
      </dsp:nvSpPr>
      <dsp:spPr>
        <a:xfrm>
          <a:off x="1947563" y="390905"/>
          <a:ext cx="2969514" cy="2969514"/>
        </a:xfrm>
        <a:prstGeom prst="pieWedge">
          <a:avLst/>
        </a:prstGeom>
        <a:solidFill>
          <a:srgbClr val="008780"/>
        </a:solidFill>
        <a:ln w="57150" cap="flat" cmpd="sng" algn="ctr">
          <a:solidFill>
            <a:schemeClr val="bg2">
              <a:lumMod val="10000"/>
            </a:schemeClr>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t>Zelfbeeld Spiritueel (</a:t>
          </a:r>
          <a:r>
            <a:rPr lang="nl-NL" sz="1900" kern="1200" dirty="0" err="1"/>
            <a:t>ziels</a:t>
          </a:r>
          <a:r>
            <a:rPr lang="nl-NL" sz="1900" kern="1200" dirty="0"/>
            <a:t>) bewustzijn</a:t>
          </a:r>
        </a:p>
      </dsp:txBody>
      <dsp:txXfrm>
        <a:off x="2817314" y="1260656"/>
        <a:ext cx="2099763" cy="2099763"/>
      </dsp:txXfrm>
    </dsp:sp>
    <dsp:sp modelId="{2AC3F609-8ECA-4989-BC89-17B0A60F7DEE}">
      <dsp:nvSpPr>
        <dsp:cNvPr id="0" name=""/>
        <dsp:cNvSpPr/>
      </dsp:nvSpPr>
      <dsp:spPr>
        <a:xfrm rot="5400000">
          <a:off x="5054237" y="390905"/>
          <a:ext cx="2969514" cy="2969514"/>
        </a:xfrm>
        <a:prstGeom prst="pieWedge">
          <a:avLst/>
        </a:prstGeom>
        <a:solidFill>
          <a:srgbClr val="00D0C6"/>
        </a:solidFill>
        <a:ln w="762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ct val="35000"/>
            </a:spcAft>
            <a:buNone/>
          </a:pPr>
          <a:r>
            <a:rPr lang="nl-NL" sz="1900" b="0" kern="1200" dirty="0"/>
            <a:t>Fysiek Lichaamsbewustzijn</a:t>
          </a:r>
        </a:p>
      </dsp:txBody>
      <dsp:txXfrm rot="-5400000">
        <a:off x="5054237" y="1260656"/>
        <a:ext cx="2099763" cy="2099763"/>
      </dsp:txXfrm>
    </dsp:sp>
    <dsp:sp modelId="{16322D41-0FFB-46FA-9662-E576E1603AF3}">
      <dsp:nvSpPr>
        <dsp:cNvPr id="0" name=""/>
        <dsp:cNvSpPr/>
      </dsp:nvSpPr>
      <dsp:spPr>
        <a:xfrm rot="10800000">
          <a:off x="5071520" y="3497580"/>
          <a:ext cx="2969514" cy="2969514"/>
        </a:xfrm>
        <a:prstGeom prst="pieWedge">
          <a:avLst/>
        </a:prstGeom>
        <a:solidFill>
          <a:srgbClr val="00E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ts val="0"/>
            </a:spcAft>
            <a:buNone/>
          </a:pPr>
          <a:r>
            <a:rPr lang="nl-NL" sz="1900" b="0" kern="1200" dirty="0">
              <a:solidFill>
                <a:srgbClr val="008780"/>
              </a:solidFill>
            </a:rPr>
            <a:t>Gevoelsbeleving Emotionele balans</a:t>
          </a:r>
        </a:p>
      </dsp:txBody>
      <dsp:txXfrm rot="10800000">
        <a:off x="5071520" y="3497580"/>
        <a:ext cx="2099763" cy="2099763"/>
      </dsp:txXfrm>
    </dsp:sp>
    <dsp:sp modelId="{0EC1183B-02FB-474A-98E5-039D46DF7500}">
      <dsp:nvSpPr>
        <dsp:cNvPr id="0" name=""/>
        <dsp:cNvSpPr/>
      </dsp:nvSpPr>
      <dsp:spPr>
        <a:xfrm rot="16200000">
          <a:off x="1947563" y="3497580"/>
          <a:ext cx="2969514" cy="2969514"/>
        </a:xfrm>
        <a:prstGeom prst="pieWedge">
          <a:avLst/>
        </a:prstGeom>
        <a:solidFill>
          <a:srgbClr val="B9FFF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136800" bIns="135128" numCol="1" spcCol="1270" anchor="ctr" anchorCtr="0">
          <a:noAutofit/>
        </a:bodyPr>
        <a:lstStyle/>
        <a:p>
          <a:pPr marL="0" lvl="0" indent="0" algn="r" defTabSz="844550">
            <a:lnSpc>
              <a:spcPct val="90000"/>
            </a:lnSpc>
            <a:spcBef>
              <a:spcPct val="0"/>
            </a:spcBef>
            <a:spcAft>
              <a:spcPct val="35000"/>
            </a:spcAft>
            <a:buNone/>
          </a:pPr>
          <a:r>
            <a:rPr lang="nl-NL" sz="1900" kern="1200" dirty="0">
              <a:solidFill>
                <a:srgbClr val="008780"/>
              </a:solidFill>
            </a:rPr>
            <a:t>Gedachtenkracht Mentale helderheid</a:t>
          </a:r>
        </a:p>
      </dsp:txBody>
      <dsp:txXfrm rot="5400000">
        <a:off x="2817314" y="3497580"/>
        <a:ext cx="2099763" cy="2099763"/>
      </dsp:txXfrm>
    </dsp:sp>
    <dsp:sp modelId="{E907B7B7-609A-4E5C-8525-C1A37E753604}">
      <dsp:nvSpPr>
        <dsp:cNvPr id="0" name=""/>
        <dsp:cNvSpPr/>
      </dsp:nvSpPr>
      <dsp:spPr>
        <a:xfrm>
          <a:off x="4473022" y="28117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E4DD71-990E-450A-B583-7DA54EA799B0}">
      <dsp:nvSpPr>
        <dsp:cNvPr id="0" name=""/>
        <dsp:cNvSpPr/>
      </dsp:nvSpPr>
      <dsp:spPr>
        <a:xfrm rot="10800000">
          <a:off x="4473022" y="31546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B384F-31BA-40E0-9119-6D2925737AE3}">
      <dsp:nvSpPr>
        <dsp:cNvPr id="0" name=""/>
        <dsp:cNvSpPr/>
      </dsp:nvSpPr>
      <dsp:spPr>
        <a:xfrm>
          <a:off x="1947563" y="390905"/>
          <a:ext cx="2969514" cy="2969514"/>
        </a:xfrm>
        <a:prstGeom prst="pieWedge">
          <a:avLst/>
        </a:prstGeom>
        <a:solidFill>
          <a:srgbClr val="008780"/>
        </a:solidFill>
        <a:ln w="57150" cap="flat" cmpd="sng" algn="ctr">
          <a:no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t>Zelfbeeld Spiritueel (</a:t>
          </a:r>
          <a:r>
            <a:rPr lang="nl-NL" sz="1900" kern="1200" dirty="0" err="1"/>
            <a:t>ziels</a:t>
          </a:r>
          <a:r>
            <a:rPr lang="nl-NL" sz="1900" kern="1200" dirty="0"/>
            <a:t>)  bewustzijn</a:t>
          </a:r>
        </a:p>
      </dsp:txBody>
      <dsp:txXfrm>
        <a:off x="2817314" y="1260656"/>
        <a:ext cx="2099763" cy="2099763"/>
      </dsp:txXfrm>
    </dsp:sp>
    <dsp:sp modelId="{2AC3F609-8ECA-4989-BC89-17B0A60F7DEE}">
      <dsp:nvSpPr>
        <dsp:cNvPr id="0" name=""/>
        <dsp:cNvSpPr/>
      </dsp:nvSpPr>
      <dsp:spPr>
        <a:xfrm rot="5400000">
          <a:off x="5054237" y="390905"/>
          <a:ext cx="2969514" cy="2969514"/>
        </a:xfrm>
        <a:prstGeom prst="pieWedge">
          <a:avLst/>
        </a:prstGeom>
        <a:solidFill>
          <a:srgbClr val="00D0C6"/>
        </a:solidFill>
        <a:ln w="57150" cap="flat" cmpd="sng" algn="ctr">
          <a:solidFill>
            <a:schemeClr val="bg2">
              <a:lumMod val="10000"/>
            </a:schemeClr>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ct val="35000"/>
            </a:spcAft>
            <a:buNone/>
          </a:pPr>
          <a:r>
            <a:rPr lang="nl-NL" sz="1900" b="0" kern="1200" dirty="0"/>
            <a:t>Fysieke vitaliteit Lichaamsbewustzijn</a:t>
          </a:r>
        </a:p>
      </dsp:txBody>
      <dsp:txXfrm rot="-5400000">
        <a:off x="5054237" y="1260656"/>
        <a:ext cx="2099763" cy="2099763"/>
      </dsp:txXfrm>
    </dsp:sp>
    <dsp:sp modelId="{16322D41-0FFB-46FA-9662-E576E1603AF3}">
      <dsp:nvSpPr>
        <dsp:cNvPr id="0" name=""/>
        <dsp:cNvSpPr/>
      </dsp:nvSpPr>
      <dsp:spPr>
        <a:xfrm rot="10800000">
          <a:off x="5071520" y="3497580"/>
          <a:ext cx="2969514" cy="2969514"/>
        </a:xfrm>
        <a:prstGeom prst="pieWedge">
          <a:avLst/>
        </a:prstGeom>
        <a:solidFill>
          <a:srgbClr val="00E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ts val="0"/>
            </a:spcAft>
            <a:buNone/>
          </a:pPr>
          <a:r>
            <a:rPr lang="nl-NL" sz="1900" b="0" kern="1200" dirty="0">
              <a:solidFill>
                <a:srgbClr val="008780"/>
              </a:solidFill>
            </a:rPr>
            <a:t>Gevoelsbeleving Emotionele balans</a:t>
          </a:r>
        </a:p>
      </dsp:txBody>
      <dsp:txXfrm rot="10800000">
        <a:off x="5071520" y="3497580"/>
        <a:ext cx="2099763" cy="2099763"/>
      </dsp:txXfrm>
    </dsp:sp>
    <dsp:sp modelId="{0EC1183B-02FB-474A-98E5-039D46DF7500}">
      <dsp:nvSpPr>
        <dsp:cNvPr id="0" name=""/>
        <dsp:cNvSpPr/>
      </dsp:nvSpPr>
      <dsp:spPr>
        <a:xfrm rot="16200000">
          <a:off x="1947563" y="3497580"/>
          <a:ext cx="2969514" cy="2969514"/>
        </a:xfrm>
        <a:prstGeom prst="pieWedge">
          <a:avLst/>
        </a:prstGeom>
        <a:solidFill>
          <a:srgbClr val="B9FFF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solidFill>
                <a:srgbClr val="008780"/>
              </a:solidFill>
            </a:rPr>
            <a:t>Gedachtenkracht Mentale helderheid</a:t>
          </a:r>
        </a:p>
      </dsp:txBody>
      <dsp:txXfrm rot="5400000">
        <a:off x="2817314" y="3497580"/>
        <a:ext cx="2099763" cy="2099763"/>
      </dsp:txXfrm>
    </dsp:sp>
    <dsp:sp modelId="{E907B7B7-609A-4E5C-8525-C1A37E753604}">
      <dsp:nvSpPr>
        <dsp:cNvPr id="0" name=""/>
        <dsp:cNvSpPr/>
      </dsp:nvSpPr>
      <dsp:spPr>
        <a:xfrm>
          <a:off x="4473022" y="28117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E4DD71-990E-450A-B583-7DA54EA799B0}">
      <dsp:nvSpPr>
        <dsp:cNvPr id="0" name=""/>
        <dsp:cNvSpPr/>
      </dsp:nvSpPr>
      <dsp:spPr>
        <a:xfrm rot="10800000">
          <a:off x="4473022" y="31546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B384F-31BA-40E0-9119-6D2925737AE3}">
      <dsp:nvSpPr>
        <dsp:cNvPr id="0" name=""/>
        <dsp:cNvSpPr/>
      </dsp:nvSpPr>
      <dsp:spPr>
        <a:xfrm>
          <a:off x="1947563" y="390905"/>
          <a:ext cx="2969514" cy="2969514"/>
        </a:xfrm>
        <a:prstGeom prst="pieWedge">
          <a:avLst/>
        </a:prstGeom>
        <a:solidFill>
          <a:srgbClr val="008780"/>
        </a:solidFill>
        <a:ln w="57150" cap="flat" cmpd="sng" algn="ctr">
          <a:no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t>Zelfbeeld Spiritueel (</a:t>
          </a:r>
          <a:r>
            <a:rPr lang="nl-NL" sz="1900" kern="1200" dirty="0" err="1"/>
            <a:t>ziels</a:t>
          </a:r>
          <a:r>
            <a:rPr lang="nl-NL" sz="1900" kern="1200" dirty="0"/>
            <a:t>)  bewustzijn</a:t>
          </a:r>
        </a:p>
      </dsp:txBody>
      <dsp:txXfrm>
        <a:off x="2817314" y="1260656"/>
        <a:ext cx="2099763" cy="2099763"/>
      </dsp:txXfrm>
    </dsp:sp>
    <dsp:sp modelId="{2AC3F609-8ECA-4989-BC89-17B0A60F7DEE}">
      <dsp:nvSpPr>
        <dsp:cNvPr id="0" name=""/>
        <dsp:cNvSpPr/>
      </dsp:nvSpPr>
      <dsp:spPr>
        <a:xfrm rot="5400000">
          <a:off x="5054237" y="390905"/>
          <a:ext cx="2969514" cy="2969514"/>
        </a:xfrm>
        <a:prstGeom prst="pieWedge">
          <a:avLst/>
        </a:prstGeom>
        <a:solidFill>
          <a:srgbClr val="00D0C6"/>
        </a:solidFill>
        <a:ln w="57150" cap="flat" cmpd="sng" algn="ctr">
          <a:solidFill>
            <a:schemeClr val="bg2">
              <a:lumMod val="10000"/>
            </a:schemeClr>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ct val="35000"/>
            </a:spcAft>
            <a:buNone/>
          </a:pPr>
          <a:r>
            <a:rPr lang="nl-NL" sz="1900" b="0" kern="1200" dirty="0"/>
            <a:t>Fysieke vitaliteit Lichaamsbewustzijn</a:t>
          </a:r>
        </a:p>
      </dsp:txBody>
      <dsp:txXfrm rot="-5400000">
        <a:off x="5054237" y="1260656"/>
        <a:ext cx="2099763" cy="2099763"/>
      </dsp:txXfrm>
    </dsp:sp>
    <dsp:sp modelId="{16322D41-0FFB-46FA-9662-E576E1603AF3}">
      <dsp:nvSpPr>
        <dsp:cNvPr id="0" name=""/>
        <dsp:cNvSpPr/>
      </dsp:nvSpPr>
      <dsp:spPr>
        <a:xfrm rot="10800000">
          <a:off x="5071520" y="3497580"/>
          <a:ext cx="2969514" cy="2969514"/>
        </a:xfrm>
        <a:prstGeom prst="pieWedge">
          <a:avLst/>
        </a:prstGeom>
        <a:solidFill>
          <a:srgbClr val="00EAD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ts val="0"/>
            </a:spcAft>
            <a:buNone/>
          </a:pPr>
          <a:r>
            <a:rPr lang="nl-NL" sz="1900" b="0" kern="1200" dirty="0">
              <a:solidFill>
                <a:srgbClr val="008780"/>
              </a:solidFill>
            </a:rPr>
            <a:t>Gevoelsbeleving Emotionele balans</a:t>
          </a:r>
        </a:p>
      </dsp:txBody>
      <dsp:txXfrm rot="10800000">
        <a:off x="5071520" y="3497580"/>
        <a:ext cx="2099763" cy="2099763"/>
      </dsp:txXfrm>
    </dsp:sp>
    <dsp:sp modelId="{0EC1183B-02FB-474A-98E5-039D46DF7500}">
      <dsp:nvSpPr>
        <dsp:cNvPr id="0" name=""/>
        <dsp:cNvSpPr/>
      </dsp:nvSpPr>
      <dsp:spPr>
        <a:xfrm rot="16200000">
          <a:off x="1947563" y="3497580"/>
          <a:ext cx="2969514" cy="2969514"/>
        </a:xfrm>
        <a:prstGeom prst="pieWedge">
          <a:avLst/>
        </a:prstGeom>
        <a:solidFill>
          <a:srgbClr val="B9FFF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solidFill>
                <a:srgbClr val="008780"/>
              </a:solidFill>
            </a:rPr>
            <a:t>Gedachtenkracht Mentale helderheid</a:t>
          </a:r>
        </a:p>
      </dsp:txBody>
      <dsp:txXfrm rot="5400000">
        <a:off x="2817314" y="3497580"/>
        <a:ext cx="2099763" cy="2099763"/>
      </dsp:txXfrm>
    </dsp:sp>
    <dsp:sp modelId="{E907B7B7-609A-4E5C-8525-C1A37E753604}">
      <dsp:nvSpPr>
        <dsp:cNvPr id="0" name=""/>
        <dsp:cNvSpPr/>
      </dsp:nvSpPr>
      <dsp:spPr>
        <a:xfrm>
          <a:off x="4473022" y="28117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E4DD71-990E-450A-B583-7DA54EA799B0}">
      <dsp:nvSpPr>
        <dsp:cNvPr id="0" name=""/>
        <dsp:cNvSpPr/>
      </dsp:nvSpPr>
      <dsp:spPr>
        <a:xfrm rot="10800000">
          <a:off x="4473022" y="31546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B384F-31BA-40E0-9119-6D2925737AE3}">
      <dsp:nvSpPr>
        <dsp:cNvPr id="0" name=""/>
        <dsp:cNvSpPr/>
      </dsp:nvSpPr>
      <dsp:spPr>
        <a:xfrm>
          <a:off x="1947563" y="390905"/>
          <a:ext cx="2969514" cy="2969514"/>
        </a:xfrm>
        <a:prstGeom prst="pieWedge">
          <a:avLst/>
        </a:prstGeom>
        <a:solidFill>
          <a:srgbClr val="008780"/>
        </a:solidFill>
        <a:ln w="57150" cap="flat" cmpd="sng" algn="ctr">
          <a:no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t>Zelfbeeld Spiritueel (</a:t>
          </a:r>
          <a:r>
            <a:rPr lang="nl-NL" sz="1900" kern="1200" dirty="0" err="1"/>
            <a:t>ziels</a:t>
          </a:r>
          <a:r>
            <a:rPr lang="nl-NL" sz="1900" kern="1200" dirty="0"/>
            <a:t>)  bewustzijn</a:t>
          </a:r>
        </a:p>
      </dsp:txBody>
      <dsp:txXfrm>
        <a:off x="2817314" y="1260656"/>
        <a:ext cx="2099763" cy="2099763"/>
      </dsp:txXfrm>
    </dsp:sp>
    <dsp:sp modelId="{2AC3F609-8ECA-4989-BC89-17B0A60F7DEE}">
      <dsp:nvSpPr>
        <dsp:cNvPr id="0" name=""/>
        <dsp:cNvSpPr/>
      </dsp:nvSpPr>
      <dsp:spPr>
        <a:xfrm rot="5400000">
          <a:off x="5054237" y="390905"/>
          <a:ext cx="2969514" cy="2969514"/>
        </a:xfrm>
        <a:prstGeom prst="pieWedge">
          <a:avLst/>
        </a:prstGeom>
        <a:solidFill>
          <a:srgbClr val="00D0C6"/>
        </a:solidFill>
        <a:ln w="57150" cap="flat" cmpd="sng" algn="ctr">
          <a:no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ct val="35000"/>
            </a:spcAft>
            <a:buNone/>
          </a:pPr>
          <a:r>
            <a:rPr lang="nl-NL" sz="1900" b="0" kern="1200" dirty="0"/>
            <a:t>Fysieke vitaliteit Lichaamsbewustzijn</a:t>
          </a:r>
        </a:p>
      </dsp:txBody>
      <dsp:txXfrm rot="-5400000">
        <a:off x="5054237" y="1260656"/>
        <a:ext cx="2099763" cy="2099763"/>
      </dsp:txXfrm>
    </dsp:sp>
    <dsp:sp modelId="{16322D41-0FFB-46FA-9662-E576E1603AF3}">
      <dsp:nvSpPr>
        <dsp:cNvPr id="0" name=""/>
        <dsp:cNvSpPr/>
      </dsp:nvSpPr>
      <dsp:spPr>
        <a:xfrm rot="10800000">
          <a:off x="5084496" y="3489799"/>
          <a:ext cx="2969514" cy="2969514"/>
        </a:xfrm>
        <a:prstGeom prst="pieWedge">
          <a:avLst/>
        </a:prstGeom>
        <a:solidFill>
          <a:srgbClr val="00EADF"/>
        </a:solidFill>
        <a:ln w="57150" cap="flat" cmpd="sng" algn="ctr">
          <a:solidFill>
            <a:schemeClr val="tx1">
              <a:lumMod val="95000"/>
              <a:lumOff val="5000"/>
            </a:schemeClr>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ts val="0"/>
            </a:spcAft>
            <a:buNone/>
          </a:pPr>
          <a:r>
            <a:rPr lang="nl-NL" sz="1900" b="0" kern="1200" dirty="0">
              <a:solidFill>
                <a:srgbClr val="008780"/>
              </a:solidFill>
            </a:rPr>
            <a:t>Gevoelsbeleving Emotionele balans</a:t>
          </a:r>
        </a:p>
      </dsp:txBody>
      <dsp:txXfrm rot="10800000">
        <a:off x="5084496" y="3489799"/>
        <a:ext cx="2099763" cy="2099763"/>
      </dsp:txXfrm>
    </dsp:sp>
    <dsp:sp modelId="{0EC1183B-02FB-474A-98E5-039D46DF7500}">
      <dsp:nvSpPr>
        <dsp:cNvPr id="0" name=""/>
        <dsp:cNvSpPr/>
      </dsp:nvSpPr>
      <dsp:spPr>
        <a:xfrm rot="16200000">
          <a:off x="1947563" y="3497580"/>
          <a:ext cx="2969514" cy="2969514"/>
        </a:xfrm>
        <a:prstGeom prst="pieWedge">
          <a:avLst/>
        </a:prstGeom>
        <a:solidFill>
          <a:srgbClr val="B9FFF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solidFill>
                <a:srgbClr val="008780"/>
              </a:solidFill>
            </a:rPr>
            <a:t>Gedachtenkracht Mentale helderheid</a:t>
          </a:r>
        </a:p>
      </dsp:txBody>
      <dsp:txXfrm rot="5400000">
        <a:off x="2817314" y="3497580"/>
        <a:ext cx="2099763" cy="2099763"/>
      </dsp:txXfrm>
    </dsp:sp>
    <dsp:sp modelId="{E907B7B7-609A-4E5C-8525-C1A37E753604}">
      <dsp:nvSpPr>
        <dsp:cNvPr id="0" name=""/>
        <dsp:cNvSpPr/>
      </dsp:nvSpPr>
      <dsp:spPr>
        <a:xfrm>
          <a:off x="4473022" y="28117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E4DD71-990E-450A-B583-7DA54EA799B0}">
      <dsp:nvSpPr>
        <dsp:cNvPr id="0" name=""/>
        <dsp:cNvSpPr/>
      </dsp:nvSpPr>
      <dsp:spPr>
        <a:xfrm rot="10800000">
          <a:off x="4473022" y="31546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B384F-31BA-40E0-9119-6D2925737AE3}">
      <dsp:nvSpPr>
        <dsp:cNvPr id="0" name=""/>
        <dsp:cNvSpPr/>
      </dsp:nvSpPr>
      <dsp:spPr>
        <a:xfrm>
          <a:off x="1947563" y="390905"/>
          <a:ext cx="2969514" cy="2969514"/>
        </a:xfrm>
        <a:prstGeom prst="pieWedge">
          <a:avLst/>
        </a:prstGeom>
        <a:solidFill>
          <a:srgbClr val="008780"/>
        </a:solidFill>
        <a:ln w="57150" cap="flat" cmpd="sng" algn="ctr">
          <a:no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t>Zelfbeeld Spiritueel (</a:t>
          </a:r>
          <a:r>
            <a:rPr lang="nl-NL" sz="1900" kern="1200" dirty="0" err="1"/>
            <a:t>ziels</a:t>
          </a:r>
          <a:r>
            <a:rPr lang="nl-NL" sz="1900" kern="1200" dirty="0"/>
            <a:t>)  bewustzijn</a:t>
          </a:r>
        </a:p>
      </dsp:txBody>
      <dsp:txXfrm>
        <a:off x="2817314" y="1260656"/>
        <a:ext cx="2099763" cy="2099763"/>
      </dsp:txXfrm>
    </dsp:sp>
    <dsp:sp modelId="{2AC3F609-8ECA-4989-BC89-17B0A60F7DEE}">
      <dsp:nvSpPr>
        <dsp:cNvPr id="0" name=""/>
        <dsp:cNvSpPr/>
      </dsp:nvSpPr>
      <dsp:spPr>
        <a:xfrm rot="5400000">
          <a:off x="5054237" y="390905"/>
          <a:ext cx="2969514" cy="2969514"/>
        </a:xfrm>
        <a:prstGeom prst="pieWedge">
          <a:avLst/>
        </a:prstGeom>
        <a:solidFill>
          <a:srgbClr val="00D0C6"/>
        </a:solidFill>
        <a:ln w="57150" cap="flat" cmpd="sng" algn="ctr">
          <a:no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ct val="35000"/>
            </a:spcAft>
            <a:buNone/>
          </a:pPr>
          <a:r>
            <a:rPr lang="nl-NL" sz="1900" b="0" kern="1200" dirty="0"/>
            <a:t>Fysieke vitaliteit Lichaamsbewustzijn</a:t>
          </a:r>
        </a:p>
      </dsp:txBody>
      <dsp:txXfrm rot="-5400000">
        <a:off x="5054237" y="1260656"/>
        <a:ext cx="2099763" cy="2099763"/>
      </dsp:txXfrm>
    </dsp:sp>
    <dsp:sp modelId="{16322D41-0FFB-46FA-9662-E576E1603AF3}">
      <dsp:nvSpPr>
        <dsp:cNvPr id="0" name=""/>
        <dsp:cNvSpPr/>
      </dsp:nvSpPr>
      <dsp:spPr>
        <a:xfrm rot="10800000">
          <a:off x="5071520" y="3497580"/>
          <a:ext cx="2969514" cy="2969514"/>
        </a:xfrm>
        <a:prstGeom prst="pieWedge">
          <a:avLst/>
        </a:prstGeom>
        <a:solidFill>
          <a:srgbClr val="00EADF"/>
        </a:solidFill>
        <a:ln w="57150" cap="flat" cmpd="sng" algn="ctr">
          <a:solidFill>
            <a:schemeClr val="tx1">
              <a:lumMod val="95000"/>
              <a:lumOff val="5000"/>
            </a:schemeClr>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ts val="0"/>
            </a:spcAft>
            <a:buNone/>
          </a:pPr>
          <a:r>
            <a:rPr lang="nl-NL" sz="1900" b="0" kern="1200" dirty="0">
              <a:solidFill>
                <a:srgbClr val="008780"/>
              </a:solidFill>
            </a:rPr>
            <a:t>Gevoelsbeleving Emotionele balans</a:t>
          </a:r>
        </a:p>
      </dsp:txBody>
      <dsp:txXfrm rot="10800000">
        <a:off x="5071520" y="3497580"/>
        <a:ext cx="2099763" cy="2099763"/>
      </dsp:txXfrm>
    </dsp:sp>
    <dsp:sp modelId="{0EC1183B-02FB-474A-98E5-039D46DF7500}">
      <dsp:nvSpPr>
        <dsp:cNvPr id="0" name=""/>
        <dsp:cNvSpPr/>
      </dsp:nvSpPr>
      <dsp:spPr>
        <a:xfrm rot="16200000">
          <a:off x="1947563" y="3497580"/>
          <a:ext cx="2969514" cy="2969514"/>
        </a:xfrm>
        <a:prstGeom prst="pieWedge">
          <a:avLst/>
        </a:prstGeom>
        <a:solidFill>
          <a:srgbClr val="B9FFFC">
            <a:alpha val="50196"/>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solidFill>
                <a:srgbClr val="008780"/>
              </a:solidFill>
            </a:rPr>
            <a:t>Gedachtenkracht Mentale helderheid</a:t>
          </a:r>
        </a:p>
      </dsp:txBody>
      <dsp:txXfrm rot="5400000">
        <a:off x="2817314" y="3497580"/>
        <a:ext cx="2099763" cy="2099763"/>
      </dsp:txXfrm>
    </dsp:sp>
    <dsp:sp modelId="{E907B7B7-609A-4E5C-8525-C1A37E753604}">
      <dsp:nvSpPr>
        <dsp:cNvPr id="0" name=""/>
        <dsp:cNvSpPr/>
      </dsp:nvSpPr>
      <dsp:spPr>
        <a:xfrm>
          <a:off x="4473022" y="28117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E4DD71-990E-450A-B583-7DA54EA799B0}">
      <dsp:nvSpPr>
        <dsp:cNvPr id="0" name=""/>
        <dsp:cNvSpPr/>
      </dsp:nvSpPr>
      <dsp:spPr>
        <a:xfrm rot="10800000">
          <a:off x="4473022" y="31546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B384F-31BA-40E0-9119-6D2925737AE3}">
      <dsp:nvSpPr>
        <dsp:cNvPr id="0" name=""/>
        <dsp:cNvSpPr/>
      </dsp:nvSpPr>
      <dsp:spPr>
        <a:xfrm>
          <a:off x="1961698" y="390905"/>
          <a:ext cx="2969514" cy="2969514"/>
        </a:xfrm>
        <a:prstGeom prst="pieWedge">
          <a:avLst/>
        </a:prstGeom>
        <a:solidFill>
          <a:srgbClr val="008780"/>
        </a:solidFill>
        <a:ln w="57150" cap="flat" cmpd="sng" algn="ctr">
          <a:no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t>Zelfbeeld Spiritueel (</a:t>
          </a:r>
          <a:r>
            <a:rPr lang="nl-NL" sz="1900" kern="1200" dirty="0" err="1"/>
            <a:t>ziels</a:t>
          </a:r>
          <a:r>
            <a:rPr lang="nl-NL" sz="1900" kern="1200" dirty="0"/>
            <a:t>)  bewustzijn</a:t>
          </a:r>
        </a:p>
      </dsp:txBody>
      <dsp:txXfrm>
        <a:off x="2831449" y="1260656"/>
        <a:ext cx="2099763" cy="2099763"/>
      </dsp:txXfrm>
    </dsp:sp>
    <dsp:sp modelId="{2AC3F609-8ECA-4989-BC89-17B0A60F7DEE}">
      <dsp:nvSpPr>
        <dsp:cNvPr id="0" name=""/>
        <dsp:cNvSpPr/>
      </dsp:nvSpPr>
      <dsp:spPr>
        <a:xfrm rot="5400000">
          <a:off x="5054237" y="390905"/>
          <a:ext cx="2969514" cy="2969514"/>
        </a:xfrm>
        <a:prstGeom prst="pieWedge">
          <a:avLst/>
        </a:prstGeom>
        <a:solidFill>
          <a:srgbClr val="00D0C6"/>
        </a:solidFill>
        <a:ln w="57150" cap="flat" cmpd="sng" algn="ctr">
          <a:no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ct val="35000"/>
            </a:spcAft>
            <a:buNone/>
          </a:pPr>
          <a:r>
            <a:rPr lang="nl-NL" sz="1900" b="0" kern="1200" dirty="0"/>
            <a:t>Fysieke vitaliteit Lichaamsbewustzijn</a:t>
          </a:r>
        </a:p>
      </dsp:txBody>
      <dsp:txXfrm rot="-5400000">
        <a:off x="5054237" y="1260656"/>
        <a:ext cx="2099763" cy="2099763"/>
      </dsp:txXfrm>
    </dsp:sp>
    <dsp:sp modelId="{16322D41-0FFB-46FA-9662-E576E1603AF3}">
      <dsp:nvSpPr>
        <dsp:cNvPr id="0" name=""/>
        <dsp:cNvSpPr/>
      </dsp:nvSpPr>
      <dsp:spPr>
        <a:xfrm rot="10800000">
          <a:off x="5071520" y="3497580"/>
          <a:ext cx="2969514" cy="2969514"/>
        </a:xfrm>
        <a:prstGeom prst="pieWedge">
          <a:avLst/>
        </a:prstGeom>
        <a:solidFill>
          <a:srgbClr val="00EADF"/>
        </a:solidFill>
        <a:ln w="57150" cap="flat" cmpd="sng" algn="ctr">
          <a:no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ts val="0"/>
            </a:spcAft>
            <a:buNone/>
          </a:pPr>
          <a:r>
            <a:rPr lang="nl-NL" sz="1900" b="0" kern="1200" dirty="0">
              <a:solidFill>
                <a:srgbClr val="008780"/>
              </a:solidFill>
            </a:rPr>
            <a:t>Gevoelsbeleving Emotionele balans</a:t>
          </a:r>
        </a:p>
      </dsp:txBody>
      <dsp:txXfrm rot="10800000">
        <a:off x="5071520" y="3497580"/>
        <a:ext cx="2099763" cy="2099763"/>
      </dsp:txXfrm>
    </dsp:sp>
    <dsp:sp modelId="{0EC1183B-02FB-474A-98E5-039D46DF7500}">
      <dsp:nvSpPr>
        <dsp:cNvPr id="0" name=""/>
        <dsp:cNvSpPr/>
      </dsp:nvSpPr>
      <dsp:spPr>
        <a:xfrm rot="16200000">
          <a:off x="1947563" y="3497580"/>
          <a:ext cx="2969514" cy="2969514"/>
        </a:xfrm>
        <a:prstGeom prst="pieWedge">
          <a:avLst/>
        </a:prstGeom>
        <a:solidFill>
          <a:srgbClr val="B9FFFC">
            <a:alpha val="50196"/>
          </a:srgbClr>
        </a:solidFill>
        <a:ln w="57150" cap="flat" cmpd="sng" algn="ctr">
          <a:solidFill>
            <a:schemeClr val="tx1">
              <a:lumMod val="95000"/>
              <a:lumOff val="5000"/>
            </a:schemeClr>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solidFill>
                <a:srgbClr val="008780"/>
              </a:solidFill>
            </a:rPr>
            <a:t>Gedachtenkracht Mentale helderheid</a:t>
          </a:r>
        </a:p>
      </dsp:txBody>
      <dsp:txXfrm rot="5400000">
        <a:off x="2817314" y="3497580"/>
        <a:ext cx="2099763" cy="2099763"/>
      </dsp:txXfrm>
    </dsp:sp>
    <dsp:sp modelId="{E907B7B7-609A-4E5C-8525-C1A37E753604}">
      <dsp:nvSpPr>
        <dsp:cNvPr id="0" name=""/>
        <dsp:cNvSpPr/>
      </dsp:nvSpPr>
      <dsp:spPr>
        <a:xfrm>
          <a:off x="4473022" y="28117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E4DD71-990E-450A-B583-7DA54EA799B0}">
      <dsp:nvSpPr>
        <dsp:cNvPr id="0" name=""/>
        <dsp:cNvSpPr/>
      </dsp:nvSpPr>
      <dsp:spPr>
        <a:xfrm rot="10800000">
          <a:off x="4473022" y="31546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6B384F-31BA-40E0-9119-6D2925737AE3}">
      <dsp:nvSpPr>
        <dsp:cNvPr id="0" name=""/>
        <dsp:cNvSpPr/>
      </dsp:nvSpPr>
      <dsp:spPr>
        <a:xfrm>
          <a:off x="1947563" y="390905"/>
          <a:ext cx="2969514" cy="2969514"/>
        </a:xfrm>
        <a:prstGeom prst="pieWedge">
          <a:avLst/>
        </a:prstGeom>
        <a:solidFill>
          <a:srgbClr val="008780"/>
        </a:solidFill>
        <a:ln w="57150" cap="flat" cmpd="sng" algn="ctr">
          <a:no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t>Zelfbeeld Spiritueel (</a:t>
          </a:r>
          <a:r>
            <a:rPr lang="nl-NL" sz="1900" kern="1200" dirty="0" err="1"/>
            <a:t>ziels</a:t>
          </a:r>
          <a:r>
            <a:rPr lang="nl-NL" sz="1900" kern="1200" dirty="0"/>
            <a:t>)  bewustzijn</a:t>
          </a:r>
        </a:p>
      </dsp:txBody>
      <dsp:txXfrm>
        <a:off x="2817314" y="1260656"/>
        <a:ext cx="2099763" cy="2099763"/>
      </dsp:txXfrm>
    </dsp:sp>
    <dsp:sp modelId="{2AC3F609-8ECA-4989-BC89-17B0A60F7DEE}">
      <dsp:nvSpPr>
        <dsp:cNvPr id="0" name=""/>
        <dsp:cNvSpPr/>
      </dsp:nvSpPr>
      <dsp:spPr>
        <a:xfrm rot="5400000">
          <a:off x="5054237" y="390905"/>
          <a:ext cx="2969514" cy="2969514"/>
        </a:xfrm>
        <a:prstGeom prst="pieWedge">
          <a:avLst/>
        </a:prstGeom>
        <a:solidFill>
          <a:srgbClr val="00D0C6"/>
        </a:solidFill>
        <a:ln w="57150" cap="flat" cmpd="sng" algn="ctr">
          <a:no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ct val="35000"/>
            </a:spcAft>
            <a:buNone/>
          </a:pPr>
          <a:r>
            <a:rPr lang="nl-NL" sz="1900" b="0" kern="1200" dirty="0"/>
            <a:t>Fysieke vitaliteit Lichaamsbewustzijn</a:t>
          </a:r>
        </a:p>
      </dsp:txBody>
      <dsp:txXfrm rot="-5400000">
        <a:off x="5054237" y="1260656"/>
        <a:ext cx="2099763" cy="2099763"/>
      </dsp:txXfrm>
    </dsp:sp>
    <dsp:sp modelId="{16322D41-0FFB-46FA-9662-E576E1603AF3}">
      <dsp:nvSpPr>
        <dsp:cNvPr id="0" name=""/>
        <dsp:cNvSpPr/>
      </dsp:nvSpPr>
      <dsp:spPr>
        <a:xfrm rot="10800000">
          <a:off x="5071520" y="3497580"/>
          <a:ext cx="2969514" cy="2969514"/>
        </a:xfrm>
        <a:prstGeom prst="pieWedge">
          <a:avLst/>
        </a:prstGeom>
        <a:solidFill>
          <a:srgbClr val="00EADF"/>
        </a:solidFill>
        <a:ln w="57150" cap="flat" cmpd="sng" algn="ctr">
          <a:no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0" bIns="135128" numCol="1" spcCol="1270" anchor="ctr" anchorCtr="0">
          <a:noAutofit/>
        </a:bodyPr>
        <a:lstStyle/>
        <a:p>
          <a:pPr marL="87313" lvl="0" indent="0" algn="l" defTabSz="844550">
            <a:lnSpc>
              <a:spcPct val="90000"/>
            </a:lnSpc>
            <a:spcBef>
              <a:spcPct val="0"/>
            </a:spcBef>
            <a:spcAft>
              <a:spcPts val="0"/>
            </a:spcAft>
            <a:buNone/>
          </a:pPr>
          <a:r>
            <a:rPr lang="nl-NL" sz="1900" b="0" kern="1200" dirty="0">
              <a:solidFill>
                <a:srgbClr val="008780"/>
              </a:solidFill>
            </a:rPr>
            <a:t>Gevoelsbeleving Emotionele balans</a:t>
          </a:r>
        </a:p>
      </dsp:txBody>
      <dsp:txXfrm rot="10800000">
        <a:off x="5071520" y="3497580"/>
        <a:ext cx="2099763" cy="2099763"/>
      </dsp:txXfrm>
    </dsp:sp>
    <dsp:sp modelId="{0EC1183B-02FB-474A-98E5-039D46DF7500}">
      <dsp:nvSpPr>
        <dsp:cNvPr id="0" name=""/>
        <dsp:cNvSpPr/>
      </dsp:nvSpPr>
      <dsp:spPr>
        <a:xfrm rot="16200000">
          <a:off x="1947563" y="3497580"/>
          <a:ext cx="2969514" cy="2969514"/>
        </a:xfrm>
        <a:prstGeom prst="pieWedge">
          <a:avLst/>
        </a:prstGeom>
        <a:solidFill>
          <a:srgbClr val="B9FFFC">
            <a:alpha val="50196"/>
          </a:srgbClr>
        </a:solidFill>
        <a:ln w="57150" cap="flat" cmpd="sng" algn="ctr">
          <a:solidFill>
            <a:schemeClr val="tx1">
              <a:lumMod val="95000"/>
              <a:lumOff val="5000"/>
            </a:schemeClr>
          </a:solidFill>
          <a:prstDash val="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5128" rIns="135128" bIns="135128" numCol="1" spcCol="1270" anchor="ctr" anchorCtr="0">
          <a:noAutofit/>
        </a:bodyPr>
        <a:lstStyle/>
        <a:p>
          <a:pPr marL="0" lvl="0" indent="0" algn="r" defTabSz="844550">
            <a:lnSpc>
              <a:spcPct val="90000"/>
            </a:lnSpc>
            <a:spcBef>
              <a:spcPct val="0"/>
            </a:spcBef>
            <a:spcAft>
              <a:spcPct val="35000"/>
            </a:spcAft>
            <a:buNone/>
          </a:pPr>
          <a:r>
            <a:rPr lang="nl-NL" sz="1900" kern="1200" dirty="0">
              <a:solidFill>
                <a:srgbClr val="008780"/>
              </a:solidFill>
            </a:rPr>
            <a:t>Gedachtenkracht Mentale helderheid</a:t>
          </a:r>
        </a:p>
      </dsp:txBody>
      <dsp:txXfrm rot="5400000">
        <a:off x="2817314" y="3497580"/>
        <a:ext cx="2099763" cy="2099763"/>
      </dsp:txXfrm>
    </dsp:sp>
    <dsp:sp modelId="{E907B7B7-609A-4E5C-8525-C1A37E753604}">
      <dsp:nvSpPr>
        <dsp:cNvPr id="0" name=""/>
        <dsp:cNvSpPr/>
      </dsp:nvSpPr>
      <dsp:spPr>
        <a:xfrm>
          <a:off x="4473022" y="28117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E4DD71-990E-450A-B583-7DA54EA799B0}">
      <dsp:nvSpPr>
        <dsp:cNvPr id="0" name=""/>
        <dsp:cNvSpPr/>
      </dsp:nvSpPr>
      <dsp:spPr>
        <a:xfrm rot="10800000">
          <a:off x="4473022" y="3154680"/>
          <a:ext cx="1025271" cy="891540"/>
        </a:xfrm>
        <a:prstGeom prst="circular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10.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7.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8.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9.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0.40059</cdr:x>
      <cdr:y>0.51607</cdr:y>
    </cdr:from>
    <cdr:to>
      <cdr:x>0.49021</cdr:x>
      <cdr:y>0.78429</cdr:y>
    </cdr:to>
    <cdr:sp macro="" textlink="">
      <cdr:nvSpPr>
        <cdr:cNvPr id="2" name="Rechthoek 1">
          <a:extLst xmlns:a="http://schemas.openxmlformats.org/drawingml/2006/main">
            <a:ext uri="{FF2B5EF4-FFF2-40B4-BE49-F238E27FC236}">
              <a16:creationId xmlns:a16="http://schemas.microsoft.com/office/drawing/2014/main" id="{15AE5E10-F866-2B75-5A05-E2E3B19FFA68}"/>
            </a:ext>
          </a:extLst>
        </cdr:cNvPr>
        <cdr:cNvSpPr/>
      </cdr:nvSpPr>
      <cdr:spPr>
        <a:xfrm xmlns:a="http://schemas.openxmlformats.org/drawingml/2006/main">
          <a:off x="2742346" y="2246958"/>
          <a:ext cx="613474" cy="1167787"/>
        </a:xfrm>
        <a:prstGeom xmlns:a="http://schemas.openxmlformats.org/drawingml/2006/main" prst="rect">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nl-NL"/>
        </a:p>
      </cdr:txBody>
    </cdr:sp>
  </cdr:relSizeAnchor>
</c:userShapes>
</file>

<file path=ppt/drawings/drawing2.xml><?xml version="1.0" encoding="utf-8"?>
<c:userShapes xmlns:c="http://schemas.openxmlformats.org/drawingml/2006/chart">
  <cdr:relSizeAnchor xmlns:cdr="http://schemas.openxmlformats.org/drawingml/2006/chartDrawing">
    <cdr:from>
      <cdr:x>0.40059</cdr:x>
      <cdr:y>0.51607</cdr:y>
    </cdr:from>
    <cdr:to>
      <cdr:x>0.49021</cdr:x>
      <cdr:y>0.78429</cdr:y>
    </cdr:to>
    <cdr:sp macro="" textlink="">
      <cdr:nvSpPr>
        <cdr:cNvPr id="2" name="Rechthoek 1">
          <a:extLst xmlns:a="http://schemas.openxmlformats.org/drawingml/2006/main">
            <a:ext uri="{FF2B5EF4-FFF2-40B4-BE49-F238E27FC236}">
              <a16:creationId xmlns:a16="http://schemas.microsoft.com/office/drawing/2014/main" id="{15AE5E10-F866-2B75-5A05-E2E3B19FFA68}"/>
            </a:ext>
          </a:extLst>
        </cdr:cNvPr>
        <cdr:cNvSpPr/>
      </cdr:nvSpPr>
      <cdr:spPr>
        <a:xfrm xmlns:a="http://schemas.openxmlformats.org/drawingml/2006/main">
          <a:off x="2742346" y="2246958"/>
          <a:ext cx="613474" cy="1167787"/>
        </a:xfrm>
        <a:prstGeom xmlns:a="http://schemas.openxmlformats.org/drawingml/2006/main" prst="rect">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nl-NL"/>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FEA0A932-122C-487A-97AA-F2F881E70158}" type="datetimeFigureOut">
              <a:rPr lang="nl-NL" smtClean="0"/>
              <a:t>3-4-2023</a:t>
            </a:fld>
            <a:endParaRPr lang="nl-NL"/>
          </a:p>
        </p:txBody>
      </p:sp>
      <p:sp>
        <p:nvSpPr>
          <p:cNvPr id="4" name="Tijdelijke aanduiding voor dia-afbeelding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E22F881B-96B0-4A64-934C-16ED6C3083B5}" type="slidenum">
              <a:rPr lang="nl-NL" smtClean="0"/>
              <a:t>‹nr.›</a:t>
            </a:fld>
            <a:endParaRPr lang="nl-NL"/>
          </a:p>
        </p:txBody>
      </p:sp>
    </p:spTree>
    <p:extLst>
      <p:ext uri="{BB962C8B-B14F-4D97-AF65-F5344CB8AC3E}">
        <p14:creationId xmlns:p14="http://schemas.microsoft.com/office/powerpoint/2010/main" val="4200021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a:t>
            </a:fld>
            <a:endParaRPr lang="nl-NL"/>
          </a:p>
        </p:txBody>
      </p:sp>
    </p:spTree>
    <p:extLst>
      <p:ext uri="{BB962C8B-B14F-4D97-AF65-F5344CB8AC3E}">
        <p14:creationId xmlns:p14="http://schemas.microsoft.com/office/powerpoint/2010/main" val="4052465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10</a:t>
            </a:fld>
            <a:endParaRPr lang="nl-NL"/>
          </a:p>
        </p:txBody>
      </p:sp>
    </p:spTree>
    <p:extLst>
      <p:ext uri="{BB962C8B-B14F-4D97-AF65-F5344CB8AC3E}">
        <p14:creationId xmlns:p14="http://schemas.microsoft.com/office/powerpoint/2010/main" val="2946340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11</a:t>
            </a:fld>
            <a:endParaRPr lang="nl-NL"/>
          </a:p>
        </p:txBody>
      </p:sp>
    </p:spTree>
    <p:extLst>
      <p:ext uri="{BB962C8B-B14F-4D97-AF65-F5344CB8AC3E}">
        <p14:creationId xmlns:p14="http://schemas.microsoft.com/office/powerpoint/2010/main" val="3747720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12</a:t>
            </a:fld>
            <a:endParaRPr lang="nl-NL"/>
          </a:p>
        </p:txBody>
      </p:sp>
    </p:spTree>
    <p:extLst>
      <p:ext uri="{BB962C8B-B14F-4D97-AF65-F5344CB8AC3E}">
        <p14:creationId xmlns:p14="http://schemas.microsoft.com/office/powerpoint/2010/main" val="700509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13</a:t>
            </a:fld>
            <a:endParaRPr lang="nl-NL"/>
          </a:p>
        </p:txBody>
      </p:sp>
    </p:spTree>
    <p:extLst>
      <p:ext uri="{BB962C8B-B14F-4D97-AF65-F5344CB8AC3E}">
        <p14:creationId xmlns:p14="http://schemas.microsoft.com/office/powerpoint/2010/main" val="33688989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14</a:t>
            </a:fld>
            <a:endParaRPr lang="nl-NL"/>
          </a:p>
        </p:txBody>
      </p:sp>
    </p:spTree>
    <p:extLst>
      <p:ext uri="{BB962C8B-B14F-4D97-AF65-F5344CB8AC3E}">
        <p14:creationId xmlns:p14="http://schemas.microsoft.com/office/powerpoint/2010/main" val="3858274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15</a:t>
            </a:fld>
            <a:endParaRPr lang="nl-NL"/>
          </a:p>
        </p:txBody>
      </p:sp>
    </p:spTree>
    <p:extLst>
      <p:ext uri="{BB962C8B-B14F-4D97-AF65-F5344CB8AC3E}">
        <p14:creationId xmlns:p14="http://schemas.microsoft.com/office/powerpoint/2010/main" val="706801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16</a:t>
            </a:fld>
            <a:endParaRPr lang="nl-NL"/>
          </a:p>
        </p:txBody>
      </p:sp>
    </p:spTree>
    <p:extLst>
      <p:ext uri="{BB962C8B-B14F-4D97-AF65-F5344CB8AC3E}">
        <p14:creationId xmlns:p14="http://schemas.microsoft.com/office/powerpoint/2010/main" val="4017450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17</a:t>
            </a:fld>
            <a:endParaRPr lang="nl-NL"/>
          </a:p>
        </p:txBody>
      </p:sp>
    </p:spTree>
    <p:extLst>
      <p:ext uri="{BB962C8B-B14F-4D97-AF65-F5344CB8AC3E}">
        <p14:creationId xmlns:p14="http://schemas.microsoft.com/office/powerpoint/2010/main" val="2087184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18</a:t>
            </a:fld>
            <a:endParaRPr lang="nl-NL"/>
          </a:p>
        </p:txBody>
      </p:sp>
    </p:spTree>
    <p:extLst>
      <p:ext uri="{BB962C8B-B14F-4D97-AF65-F5344CB8AC3E}">
        <p14:creationId xmlns:p14="http://schemas.microsoft.com/office/powerpoint/2010/main" val="1269650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100" dirty="0"/>
          </a:p>
        </p:txBody>
      </p:sp>
      <p:sp>
        <p:nvSpPr>
          <p:cNvPr id="4" name="Tijdelijke aanduiding voor dianummer 3"/>
          <p:cNvSpPr>
            <a:spLocks noGrp="1"/>
          </p:cNvSpPr>
          <p:nvPr>
            <p:ph type="sldNum" sz="quarter" idx="10"/>
          </p:nvPr>
        </p:nvSpPr>
        <p:spPr/>
        <p:txBody>
          <a:bodyPr/>
          <a:lstStyle/>
          <a:p>
            <a:fld id="{B8E29E50-41AD-4406-A911-F6EF526A8BBD}" type="slidenum">
              <a:rPr lang="nl-NL" smtClean="0"/>
              <a:t>19</a:t>
            </a:fld>
            <a:endParaRPr lang="nl-NL" dirty="0"/>
          </a:p>
        </p:txBody>
      </p:sp>
    </p:spTree>
    <p:extLst>
      <p:ext uri="{BB962C8B-B14F-4D97-AF65-F5344CB8AC3E}">
        <p14:creationId xmlns:p14="http://schemas.microsoft.com/office/powerpoint/2010/main" val="2807201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2</a:t>
            </a:fld>
            <a:endParaRPr lang="nl-NL"/>
          </a:p>
        </p:txBody>
      </p:sp>
    </p:spTree>
    <p:extLst>
      <p:ext uri="{BB962C8B-B14F-4D97-AF65-F5344CB8AC3E}">
        <p14:creationId xmlns:p14="http://schemas.microsoft.com/office/powerpoint/2010/main" val="3335105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100" dirty="0"/>
          </a:p>
        </p:txBody>
      </p:sp>
      <p:sp>
        <p:nvSpPr>
          <p:cNvPr id="4" name="Tijdelijke aanduiding voor dianummer 3"/>
          <p:cNvSpPr>
            <a:spLocks noGrp="1"/>
          </p:cNvSpPr>
          <p:nvPr>
            <p:ph type="sldNum" sz="quarter" idx="10"/>
          </p:nvPr>
        </p:nvSpPr>
        <p:spPr/>
        <p:txBody>
          <a:bodyPr/>
          <a:lstStyle/>
          <a:p>
            <a:fld id="{B8E29E50-41AD-4406-A911-F6EF526A8BBD}" type="slidenum">
              <a:rPr lang="nl-NL" smtClean="0"/>
              <a:t>20</a:t>
            </a:fld>
            <a:endParaRPr lang="nl-NL" dirty="0"/>
          </a:p>
        </p:txBody>
      </p:sp>
    </p:spTree>
    <p:extLst>
      <p:ext uri="{BB962C8B-B14F-4D97-AF65-F5344CB8AC3E}">
        <p14:creationId xmlns:p14="http://schemas.microsoft.com/office/powerpoint/2010/main" val="1717210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100" dirty="0"/>
          </a:p>
        </p:txBody>
      </p:sp>
      <p:sp>
        <p:nvSpPr>
          <p:cNvPr id="4" name="Tijdelijke aanduiding voor dianummer 3"/>
          <p:cNvSpPr>
            <a:spLocks noGrp="1"/>
          </p:cNvSpPr>
          <p:nvPr>
            <p:ph type="sldNum" sz="quarter" idx="10"/>
          </p:nvPr>
        </p:nvSpPr>
        <p:spPr/>
        <p:txBody>
          <a:bodyPr/>
          <a:lstStyle/>
          <a:p>
            <a:fld id="{B8E29E50-41AD-4406-A911-F6EF526A8BBD}" type="slidenum">
              <a:rPr lang="nl-NL" smtClean="0"/>
              <a:t>21</a:t>
            </a:fld>
            <a:endParaRPr lang="nl-NL" dirty="0"/>
          </a:p>
        </p:txBody>
      </p:sp>
    </p:spTree>
    <p:extLst>
      <p:ext uri="{BB962C8B-B14F-4D97-AF65-F5344CB8AC3E}">
        <p14:creationId xmlns:p14="http://schemas.microsoft.com/office/powerpoint/2010/main" val="1812990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100" dirty="0"/>
          </a:p>
        </p:txBody>
      </p:sp>
      <p:sp>
        <p:nvSpPr>
          <p:cNvPr id="4" name="Tijdelijke aanduiding voor dianummer 3"/>
          <p:cNvSpPr>
            <a:spLocks noGrp="1"/>
          </p:cNvSpPr>
          <p:nvPr>
            <p:ph type="sldNum" sz="quarter" idx="10"/>
          </p:nvPr>
        </p:nvSpPr>
        <p:spPr/>
        <p:txBody>
          <a:bodyPr/>
          <a:lstStyle/>
          <a:p>
            <a:fld id="{B8E29E50-41AD-4406-A911-F6EF526A8BBD}" type="slidenum">
              <a:rPr lang="nl-NL" smtClean="0"/>
              <a:t>22</a:t>
            </a:fld>
            <a:endParaRPr lang="nl-NL" dirty="0"/>
          </a:p>
        </p:txBody>
      </p:sp>
    </p:spTree>
    <p:extLst>
      <p:ext uri="{BB962C8B-B14F-4D97-AF65-F5344CB8AC3E}">
        <p14:creationId xmlns:p14="http://schemas.microsoft.com/office/powerpoint/2010/main" val="28295858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100" dirty="0"/>
          </a:p>
        </p:txBody>
      </p:sp>
      <p:sp>
        <p:nvSpPr>
          <p:cNvPr id="4" name="Tijdelijke aanduiding voor dianummer 3"/>
          <p:cNvSpPr>
            <a:spLocks noGrp="1"/>
          </p:cNvSpPr>
          <p:nvPr>
            <p:ph type="sldNum" sz="quarter" idx="10"/>
          </p:nvPr>
        </p:nvSpPr>
        <p:spPr/>
        <p:txBody>
          <a:bodyPr/>
          <a:lstStyle/>
          <a:p>
            <a:fld id="{B8E29E50-41AD-4406-A911-F6EF526A8BBD}" type="slidenum">
              <a:rPr lang="nl-NL" smtClean="0"/>
              <a:t>23</a:t>
            </a:fld>
            <a:endParaRPr lang="nl-NL" dirty="0"/>
          </a:p>
        </p:txBody>
      </p:sp>
    </p:spTree>
    <p:extLst>
      <p:ext uri="{BB962C8B-B14F-4D97-AF65-F5344CB8AC3E}">
        <p14:creationId xmlns:p14="http://schemas.microsoft.com/office/powerpoint/2010/main" val="36581755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100" dirty="0"/>
          </a:p>
        </p:txBody>
      </p:sp>
      <p:sp>
        <p:nvSpPr>
          <p:cNvPr id="4" name="Tijdelijke aanduiding voor dianummer 3"/>
          <p:cNvSpPr>
            <a:spLocks noGrp="1"/>
          </p:cNvSpPr>
          <p:nvPr>
            <p:ph type="sldNum" sz="quarter" idx="10"/>
          </p:nvPr>
        </p:nvSpPr>
        <p:spPr/>
        <p:txBody>
          <a:bodyPr/>
          <a:lstStyle/>
          <a:p>
            <a:fld id="{B8E29E50-41AD-4406-A911-F6EF526A8BBD}" type="slidenum">
              <a:rPr lang="nl-NL" smtClean="0"/>
              <a:t>24</a:t>
            </a:fld>
            <a:endParaRPr lang="nl-NL" dirty="0"/>
          </a:p>
        </p:txBody>
      </p:sp>
    </p:spTree>
    <p:extLst>
      <p:ext uri="{BB962C8B-B14F-4D97-AF65-F5344CB8AC3E}">
        <p14:creationId xmlns:p14="http://schemas.microsoft.com/office/powerpoint/2010/main" val="2077637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100" dirty="0"/>
          </a:p>
        </p:txBody>
      </p:sp>
      <p:sp>
        <p:nvSpPr>
          <p:cNvPr id="4" name="Tijdelijke aanduiding voor dianummer 3"/>
          <p:cNvSpPr>
            <a:spLocks noGrp="1"/>
          </p:cNvSpPr>
          <p:nvPr>
            <p:ph type="sldNum" sz="quarter" idx="10"/>
          </p:nvPr>
        </p:nvSpPr>
        <p:spPr/>
        <p:txBody>
          <a:bodyPr/>
          <a:lstStyle/>
          <a:p>
            <a:fld id="{B8E29E50-41AD-4406-A911-F6EF526A8BBD}" type="slidenum">
              <a:rPr lang="nl-NL" smtClean="0"/>
              <a:t>25</a:t>
            </a:fld>
            <a:endParaRPr lang="nl-NL" dirty="0"/>
          </a:p>
        </p:txBody>
      </p:sp>
    </p:spTree>
    <p:extLst>
      <p:ext uri="{BB962C8B-B14F-4D97-AF65-F5344CB8AC3E}">
        <p14:creationId xmlns:p14="http://schemas.microsoft.com/office/powerpoint/2010/main" val="2184087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28</a:t>
            </a:fld>
            <a:endParaRPr lang="nl-NL"/>
          </a:p>
        </p:txBody>
      </p:sp>
    </p:spTree>
    <p:extLst>
      <p:ext uri="{BB962C8B-B14F-4D97-AF65-F5344CB8AC3E}">
        <p14:creationId xmlns:p14="http://schemas.microsoft.com/office/powerpoint/2010/main" val="1875418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29</a:t>
            </a:fld>
            <a:endParaRPr lang="nl-NL"/>
          </a:p>
        </p:txBody>
      </p:sp>
    </p:spTree>
    <p:extLst>
      <p:ext uri="{BB962C8B-B14F-4D97-AF65-F5344CB8AC3E}">
        <p14:creationId xmlns:p14="http://schemas.microsoft.com/office/powerpoint/2010/main" val="1996054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30</a:t>
            </a:fld>
            <a:endParaRPr lang="nl-NL"/>
          </a:p>
        </p:txBody>
      </p:sp>
    </p:spTree>
    <p:extLst>
      <p:ext uri="{BB962C8B-B14F-4D97-AF65-F5344CB8AC3E}">
        <p14:creationId xmlns:p14="http://schemas.microsoft.com/office/powerpoint/2010/main" val="22889692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31</a:t>
            </a:fld>
            <a:endParaRPr lang="nl-NL"/>
          </a:p>
        </p:txBody>
      </p:sp>
    </p:spTree>
    <p:extLst>
      <p:ext uri="{BB962C8B-B14F-4D97-AF65-F5344CB8AC3E}">
        <p14:creationId xmlns:p14="http://schemas.microsoft.com/office/powerpoint/2010/main" val="876724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3</a:t>
            </a:fld>
            <a:endParaRPr lang="nl-NL"/>
          </a:p>
        </p:txBody>
      </p:sp>
    </p:spTree>
    <p:extLst>
      <p:ext uri="{BB962C8B-B14F-4D97-AF65-F5344CB8AC3E}">
        <p14:creationId xmlns:p14="http://schemas.microsoft.com/office/powerpoint/2010/main" val="31418110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32</a:t>
            </a:fld>
            <a:endParaRPr lang="nl-NL"/>
          </a:p>
        </p:txBody>
      </p:sp>
    </p:spTree>
    <p:extLst>
      <p:ext uri="{BB962C8B-B14F-4D97-AF65-F5344CB8AC3E}">
        <p14:creationId xmlns:p14="http://schemas.microsoft.com/office/powerpoint/2010/main" val="2245793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33</a:t>
            </a:fld>
            <a:endParaRPr lang="nl-NL"/>
          </a:p>
        </p:txBody>
      </p:sp>
    </p:spTree>
    <p:extLst>
      <p:ext uri="{BB962C8B-B14F-4D97-AF65-F5344CB8AC3E}">
        <p14:creationId xmlns:p14="http://schemas.microsoft.com/office/powerpoint/2010/main" val="1336588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34</a:t>
            </a:fld>
            <a:endParaRPr lang="nl-NL"/>
          </a:p>
        </p:txBody>
      </p:sp>
    </p:spTree>
    <p:extLst>
      <p:ext uri="{BB962C8B-B14F-4D97-AF65-F5344CB8AC3E}">
        <p14:creationId xmlns:p14="http://schemas.microsoft.com/office/powerpoint/2010/main" val="13501536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35</a:t>
            </a:fld>
            <a:endParaRPr lang="nl-NL"/>
          </a:p>
        </p:txBody>
      </p:sp>
    </p:spTree>
    <p:extLst>
      <p:ext uri="{BB962C8B-B14F-4D97-AF65-F5344CB8AC3E}">
        <p14:creationId xmlns:p14="http://schemas.microsoft.com/office/powerpoint/2010/main" val="4012737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36</a:t>
            </a:fld>
            <a:endParaRPr lang="nl-NL"/>
          </a:p>
        </p:txBody>
      </p:sp>
    </p:spTree>
    <p:extLst>
      <p:ext uri="{BB962C8B-B14F-4D97-AF65-F5344CB8AC3E}">
        <p14:creationId xmlns:p14="http://schemas.microsoft.com/office/powerpoint/2010/main" val="29832279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42</a:t>
            </a:fld>
            <a:endParaRPr lang="nl-NL"/>
          </a:p>
        </p:txBody>
      </p:sp>
    </p:spTree>
    <p:extLst>
      <p:ext uri="{BB962C8B-B14F-4D97-AF65-F5344CB8AC3E}">
        <p14:creationId xmlns:p14="http://schemas.microsoft.com/office/powerpoint/2010/main" val="4204737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43</a:t>
            </a:fld>
            <a:endParaRPr lang="nl-NL"/>
          </a:p>
        </p:txBody>
      </p:sp>
    </p:spTree>
    <p:extLst>
      <p:ext uri="{BB962C8B-B14F-4D97-AF65-F5344CB8AC3E}">
        <p14:creationId xmlns:p14="http://schemas.microsoft.com/office/powerpoint/2010/main" val="2810416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44</a:t>
            </a:fld>
            <a:endParaRPr lang="nl-NL"/>
          </a:p>
        </p:txBody>
      </p:sp>
    </p:spTree>
    <p:extLst>
      <p:ext uri="{BB962C8B-B14F-4D97-AF65-F5344CB8AC3E}">
        <p14:creationId xmlns:p14="http://schemas.microsoft.com/office/powerpoint/2010/main" val="3281982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47</a:t>
            </a:fld>
            <a:endParaRPr lang="nl-NL"/>
          </a:p>
        </p:txBody>
      </p:sp>
    </p:spTree>
    <p:extLst>
      <p:ext uri="{BB962C8B-B14F-4D97-AF65-F5344CB8AC3E}">
        <p14:creationId xmlns:p14="http://schemas.microsoft.com/office/powerpoint/2010/main" val="30284336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48</a:t>
            </a:fld>
            <a:endParaRPr lang="nl-NL"/>
          </a:p>
        </p:txBody>
      </p:sp>
    </p:spTree>
    <p:extLst>
      <p:ext uri="{BB962C8B-B14F-4D97-AF65-F5344CB8AC3E}">
        <p14:creationId xmlns:p14="http://schemas.microsoft.com/office/powerpoint/2010/main" val="1651608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4</a:t>
            </a:fld>
            <a:endParaRPr lang="nl-NL"/>
          </a:p>
        </p:txBody>
      </p:sp>
    </p:spTree>
    <p:extLst>
      <p:ext uri="{BB962C8B-B14F-4D97-AF65-F5344CB8AC3E}">
        <p14:creationId xmlns:p14="http://schemas.microsoft.com/office/powerpoint/2010/main" val="31418110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49</a:t>
            </a:fld>
            <a:endParaRPr lang="nl-NL"/>
          </a:p>
        </p:txBody>
      </p:sp>
    </p:spTree>
    <p:extLst>
      <p:ext uri="{BB962C8B-B14F-4D97-AF65-F5344CB8AC3E}">
        <p14:creationId xmlns:p14="http://schemas.microsoft.com/office/powerpoint/2010/main" val="1009745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50</a:t>
            </a:fld>
            <a:endParaRPr lang="nl-NL"/>
          </a:p>
        </p:txBody>
      </p:sp>
    </p:spTree>
    <p:extLst>
      <p:ext uri="{BB962C8B-B14F-4D97-AF65-F5344CB8AC3E}">
        <p14:creationId xmlns:p14="http://schemas.microsoft.com/office/powerpoint/2010/main" val="33922521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51</a:t>
            </a:fld>
            <a:endParaRPr lang="nl-NL"/>
          </a:p>
        </p:txBody>
      </p:sp>
    </p:spTree>
    <p:extLst>
      <p:ext uri="{BB962C8B-B14F-4D97-AF65-F5344CB8AC3E}">
        <p14:creationId xmlns:p14="http://schemas.microsoft.com/office/powerpoint/2010/main" val="29228419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52</a:t>
            </a:fld>
            <a:endParaRPr lang="nl-NL"/>
          </a:p>
        </p:txBody>
      </p:sp>
    </p:spTree>
    <p:extLst>
      <p:ext uri="{BB962C8B-B14F-4D97-AF65-F5344CB8AC3E}">
        <p14:creationId xmlns:p14="http://schemas.microsoft.com/office/powerpoint/2010/main" val="2112951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53</a:t>
            </a:fld>
            <a:endParaRPr lang="nl-NL"/>
          </a:p>
        </p:txBody>
      </p:sp>
    </p:spTree>
    <p:extLst>
      <p:ext uri="{BB962C8B-B14F-4D97-AF65-F5344CB8AC3E}">
        <p14:creationId xmlns:p14="http://schemas.microsoft.com/office/powerpoint/2010/main" val="41148384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54</a:t>
            </a:fld>
            <a:endParaRPr lang="nl-NL"/>
          </a:p>
        </p:txBody>
      </p:sp>
    </p:spTree>
    <p:extLst>
      <p:ext uri="{BB962C8B-B14F-4D97-AF65-F5344CB8AC3E}">
        <p14:creationId xmlns:p14="http://schemas.microsoft.com/office/powerpoint/2010/main" val="25712037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55</a:t>
            </a:fld>
            <a:endParaRPr lang="nl-NL"/>
          </a:p>
        </p:txBody>
      </p:sp>
    </p:spTree>
    <p:extLst>
      <p:ext uri="{BB962C8B-B14F-4D97-AF65-F5344CB8AC3E}">
        <p14:creationId xmlns:p14="http://schemas.microsoft.com/office/powerpoint/2010/main" val="3312606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56</a:t>
            </a:fld>
            <a:endParaRPr lang="nl-NL"/>
          </a:p>
        </p:txBody>
      </p:sp>
    </p:spTree>
    <p:extLst>
      <p:ext uri="{BB962C8B-B14F-4D97-AF65-F5344CB8AC3E}">
        <p14:creationId xmlns:p14="http://schemas.microsoft.com/office/powerpoint/2010/main" val="34129989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100" dirty="0"/>
          </a:p>
        </p:txBody>
      </p:sp>
      <p:sp>
        <p:nvSpPr>
          <p:cNvPr id="4" name="Tijdelijke aanduiding voor dianummer 3"/>
          <p:cNvSpPr>
            <a:spLocks noGrp="1"/>
          </p:cNvSpPr>
          <p:nvPr>
            <p:ph type="sldNum" sz="quarter" idx="10"/>
          </p:nvPr>
        </p:nvSpPr>
        <p:spPr/>
        <p:txBody>
          <a:bodyPr/>
          <a:lstStyle/>
          <a:p>
            <a:fld id="{B8E29E50-41AD-4406-A911-F6EF526A8BBD}" type="slidenum">
              <a:rPr lang="nl-NL" smtClean="0"/>
              <a:t>57</a:t>
            </a:fld>
            <a:endParaRPr lang="nl-NL" dirty="0"/>
          </a:p>
        </p:txBody>
      </p:sp>
    </p:spTree>
    <p:extLst>
      <p:ext uri="{BB962C8B-B14F-4D97-AF65-F5344CB8AC3E}">
        <p14:creationId xmlns:p14="http://schemas.microsoft.com/office/powerpoint/2010/main" val="229695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60</a:t>
            </a:fld>
            <a:endParaRPr lang="nl-NL"/>
          </a:p>
        </p:txBody>
      </p:sp>
    </p:spTree>
    <p:extLst>
      <p:ext uri="{BB962C8B-B14F-4D97-AF65-F5344CB8AC3E}">
        <p14:creationId xmlns:p14="http://schemas.microsoft.com/office/powerpoint/2010/main" val="2416970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5</a:t>
            </a:fld>
            <a:endParaRPr lang="nl-NL"/>
          </a:p>
        </p:txBody>
      </p:sp>
    </p:spTree>
    <p:extLst>
      <p:ext uri="{BB962C8B-B14F-4D97-AF65-F5344CB8AC3E}">
        <p14:creationId xmlns:p14="http://schemas.microsoft.com/office/powerpoint/2010/main" val="10818438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61</a:t>
            </a:fld>
            <a:endParaRPr lang="nl-NL"/>
          </a:p>
        </p:txBody>
      </p:sp>
    </p:spTree>
    <p:extLst>
      <p:ext uri="{BB962C8B-B14F-4D97-AF65-F5344CB8AC3E}">
        <p14:creationId xmlns:p14="http://schemas.microsoft.com/office/powerpoint/2010/main" val="17118292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62</a:t>
            </a:fld>
            <a:endParaRPr lang="nl-NL"/>
          </a:p>
        </p:txBody>
      </p:sp>
    </p:spTree>
    <p:extLst>
      <p:ext uri="{BB962C8B-B14F-4D97-AF65-F5344CB8AC3E}">
        <p14:creationId xmlns:p14="http://schemas.microsoft.com/office/powerpoint/2010/main" val="1511347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63</a:t>
            </a:fld>
            <a:endParaRPr lang="nl-NL"/>
          </a:p>
        </p:txBody>
      </p:sp>
    </p:spTree>
    <p:extLst>
      <p:ext uri="{BB962C8B-B14F-4D97-AF65-F5344CB8AC3E}">
        <p14:creationId xmlns:p14="http://schemas.microsoft.com/office/powerpoint/2010/main" val="36890482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64</a:t>
            </a:fld>
            <a:endParaRPr lang="nl-NL"/>
          </a:p>
        </p:txBody>
      </p:sp>
    </p:spTree>
    <p:extLst>
      <p:ext uri="{BB962C8B-B14F-4D97-AF65-F5344CB8AC3E}">
        <p14:creationId xmlns:p14="http://schemas.microsoft.com/office/powerpoint/2010/main" val="42856644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65</a:t>
            </a:fld>
            <a:endParaRPr lang="nl-NL"/>
          </a:p>
        </p:txBody>
      </p:sp>
    </p:spTree>
    <p:extLst>
      <p:ext uri="{BB962C8B-B14F-4D97-AF65-F5344CB8AC3E}">
        <p14:creationId xmlns:p14="http://schemas.microsoft.com/office/powerpoint/2010/main" val="1984899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66</a:t>
            </a:fld>
            <a:endParaRPr lang="nl-NL"/>
          </a:p>
        </p:txBody>
      </p:sp>
    </p:spTree>
    <p:extLst>
      <p:ext uri="{BB962C8B-B14F-4D97-AF65-F5344CB8AC3E}">
        <p14:creationId xmlns:p14="http://schemas.microsoft.com/office/powerpoint/2010/main" val="3201049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67</a:t>
            </a:fld>
            <a:endParaRPr lang="nl-NL"/>
          </a:p>
        </p:txBody>
      </p:sp>
    </p:spTree>
    <p:extLst>
      <p:ext uri="{BB962C8B-B14F-4D97-AF65-F5344CB8AC3E}">
        <p14:creationId xmlns:p14="http://schemas.microsoft.com/office/powerpoint/2010/main" val="25231041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70</a:t>
            </a:fld>
            <a:endParaRPr lang="nl-NL"/>
          </a:p>
        </p:txBody>
      </p:sp>
    </p:spTree>
    <p:extLst>
      <p:ext uri="{BB962C8B-B14F-4D97-AF65-F5344CB8AC3E}">
        <p14:creationId xmlns:p14="http://schemas.microsoft.com/office/powerpoint/2010/main" val="40419061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71</a:t>
            </a:fld>
            <a:endParaRPr lang="nl-NL"/>
          </a:p>
        </p:txBody>
      </p:sp>
    </p:spTree>
    <p:extLst>
      <p:ext uri="{BB962C8B-B14F-4D97-AF65-F5344CB8AC3E}">
        <p14:creationId xmlns:p14="http://schemas.microsoft.com/office/powerpoint/2010/main" val="35608459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72</a:t>
            </a:fld>
            <a:endParaRPr lang="nl-NL"/>
          </a:p>
        </p:txBody>
      </p:sp>
    </p:spTree>
    <p:extLst>
      <p:ext uri="{BB962C8B-B14F-4D97-AF65-F5344CB8AC3E}">
        <p14:creationId xmlns:p14="http://schemas.microsoft.com/office/powerpoint/2010/main" val="3654794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6</a:t>
            </a:fld>
            <a:endParaRPr lang="nl-NL"/>
          </a:p>
        </p:txBody>
      </p:sp>
    </p:spTree>
    <p:extLst>
      <p:ext uri="{BB962C8B-B14F-4D97-AF65-F5344CB8AC3E}">
        <p14:creationId xmlns:p14="http://schemas.microsoft.com/office/powerpoint/2010/main" val="16199425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73</a:t>
            </a:fld>
            <a:endParaRPr lang="nl-NL"/>
          </a:p>
        </p:txBody>
      </p:sp>
    </p:spTree>
    <p:extLst>
      <p:ext uri="{BB962C8B-B14F-4D97-AF65-F5344CB8AC3E}">
        <p14:creationId xmlns:p14="http://schemas.microsoft.com/office/powerpoint/2010/main" val="11891639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74</a:t>
            </a:fld>
            <a:endParaRPr lang="nl-NL"/>
          </a:p>
        </p:txBody>
      </p:sp>
    </p:spTree>
    <p:extLst>
      <p:ext uri="{BB962C8B-B14F-4D97-AF65-F5344CB8AC3E}">
        <p14:creationId xmlns:p14="http://schemas.microsoft.com/office/powerpoint/2010/main" val="21775285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75</a:t>
            </a:fld>
            <a:endParaRPr lang="nl-NL"/>
          </a:p>
        </p:txBody>
      </p:sp>
    </p:spTree>
    <p:extLst>
      <p:ext uri="{BB962C8B-B14F-4D97-AF65-F5344CB8AC3E}">
        <p14:creationId xmlns:p14="http://schemas.microsoft.com/office/powerpoint/2010/main" val="35714126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76</a:t>
            </a:fld>
            <a:endParaRPr lang="nl-NL"/>
          </a:p>
        </p:txBody>
      </p:sp>
    </p:spTree>
    <p:extLst>
      <p:ext uri="{BB962C8B-B14F-4D97-AF65-F5344CB8AC3E}">
        <p14:creationId xmlns:p14="http://schemas.microsoft.com/office/powerpoint/2010/main" val="22659328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77</a:t>
            </a:fld>
            <a:endParaRPr lang="nl-NL"/>
          </a:p>
        </p:txBody>
      </p:sp>
    </p:spTree>
    <p:extLst>
      <p:ext uri="{BB962C8B-B14F-4D97-AF65-F5344CB8AC3E}">
        <p14:creationId xmlns:p14="http://schemas.microsoft.com/office/powerpoint/2010/main" val="6276644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78</a:t>
            </a:fld>
            <a:endParaRPr lang="nl-NL"/>
          </a:p>
        </p:txBody>
      </p:sp>
    </p:spTree>
    <p:extLst>
      <p:ext uri="{BB962C8B-B14F-4D97-AF65-F5344CB8AC3E}">
        <p14:creationId xmlns:p14="http://schemas.microsoft.com/office/powerpoint/2010/main" val="9441713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79</a:t>
            </a:fld>
            <a:endParaRPr lang="nl-NL"/>
          </a:p>
        </p:txBody>
      </p:sp>
    </p:spTree>
    <p:extLst>
      <p:ext uri="{BB962C8B-B14F-4D97-AF65-F5344CB8AC3E}">
        <p14:creationId xmlns:p14="http://schemas.microsoft.com/office/powerpoint/2010/main" val="40438201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80</a:t>
            </a:fld>
            <a:endParaRPr lang="nl-NL"/>
          </a:p>
        </p:txBody>
      </p:sp>
    </p:spTree>
    <p:extLst>
      <p:ext uri="{BB962C8B-B14F-4D97-AF65-F5344CB8AC3E}">
        <p14:creationId xmlns:p14="http://schemas.microsoft.com/office/powerpoint/2010/main" val="15045763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81</a:t>
            </a:fld>
            <a:endParaRPr lang="nl-NL"/>
          </a:p>
        </p:txBody>
      </p:sp>
    </p:spTree>
    <p:extLst>
      <p:ext uri="{BB962C8B-B14F-4D97-AF65-F5344CB8AC3E}">
        <p14:creationId xmlns:p14="http://schemas.microsoft.com/office/powerpoint/2010/main" val="26640362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83</a:t>
            </a:fld>
            <a:endParaRPr lang="nl-NL"/>
          </a:p>
        </p:txBody>
      </p:sp>
    </p:spTree>
    <p:extLst>
      <p:ext uri="{BB962C8B-B14F-4D97-AF65-F5344CB8AC3E}">
        <p14:creationId xmlns:p14="http://schemas.microsoft.com/office/powerpoint/2010/main" val="2729484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7</a:t>
            </a:fld>
            <a:endParaRPr lang="nl-NL"/>
          </a:p>
        </p:txBody>
      </p:sp>
    </p:spTree>
    <p:extLst>
      <p:ext uri="{BB962C8B-B14F-4D97-AF65-F5344CB8AC3E}">
        <p14:creationId xmlns:p14="http://schemas.microsoft.com/office/powerpoint/2010/main" val="33501529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84</a:t>
            </a:fld>
            <a:endParaRPr lang="nl-NL"/>
          </a:p>
        </p:txBody>
      </p:sp>
    </p:spTree>
    <p:extLst>
      <p:ext uri="{BB962C8B-B14F-4D97-AF65-F5344CB8AC3E}">
        <p14:creationId xmlns:p14="http://schemas.microsoft.com/office/powerpoint/2010/main" val="31350189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85</a:t>
            </a:fld>
            <a:endParaRPr lang="nl-NL"/>
          </a:p>
        </p:txBody>
      </p:sp>
    </p:spTree>
    <p:extLst>
      <p:ext uri="{BB962C8B-B14F-4D97-AF65-F5344CB8AC3E}">
        <p14:creationId xmlns:p14="http://schemas.microsoft.com/office/powerpoint/2010/main" val="5819782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86</a:t>
            </a:fld>
            <a:endParaRPr lang="nl-NL"/>
          </a:p>
        </p:txBody>
      </p:sp>
    </p:spTree>
    <p:extLst>
      <p:ext uri="{BB962C8B-B14F-4D97-AF65-F5344CB8AC3E}">
        <p14:creationId xmlns:p14="http://schemas.microsoft.com/office/powerpoint/2010/main" val="15942450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87</a:t>
            </a:fld>
            <a:endParaRPr lang="nl-NL"/>
          </a:p>
        </p:txBody>
      </p:sp>
    </p:spTree>
    <p:extLst>
      <p:ext uri="{BB962C8B-B14F-4D97-AF65-F5344CB8AC3E}">
        <p14:creationId xmlns:p14="http://schemas.microsoft.com/office/powerpoint/2010/main" val="25282217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88</a:t>
            </a:fld>
            <a:endParaRPr lang="nl-NL"/>
          </a:p>
        </p:txBody>
      </p:sp>
    </p:spTree>
    <p:extLst>
      <p:ext uri="{BB962C8B-B14F-4D97-AF65-F5344CB8AC3E}">
        <p14:creationId xmlns:p14="http://schemas.microsoft.com/office/powerpoint/2010/main" val="14022275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89</a:t>
            </a:fld>
            <a:endParaRPr lang="nl-NL"/>
          </a:p>
        </p:txBody>
      </p:sp>
    </p:spTree>
    <p:extLst>
      <p:ext uri="{BB962C8B-B14F-4D97-AF65-F5344CB8AC3E}">
        <p14:creationId xmlns:p14="http://schemas.microsoft.com/office/powerpoint/2010/main" val="15037653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90</a:t>
            </a:fld>
            <a:endParaRPr lang="nl-NL"/>
          </a:p>
        </p:txBody>
      </p:sp>
    </p:spTree>
    <p:extLst>
      <p:ext uri="{BB962C8B-B14F-4D97-AF65-F5344CB8AC3E}">
        <p14:creationId xmlns:p14="http://schemas.microsoft.com/office/powerpoint/2010/main" val="35864031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91</a:t>
            </a:fld>
            <a:endParaRPr lang="nl-NL"/>
          </a:p>
        </p:txBody>
      </p:sp>
    </p:spTree>
    <p:extLst>
      <p:ext uri="{BB962C8B-B14F-4D97-AF65-F5344CB8AC3E}">
        <p14:creationId xmlns:p14="http://schemas.microsoft.com/office/powerpoint/2010/main" val="15575105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92</a:t>
            </a:fld>
            <a:endParaRPr lang="nl-NL"/>
          </a:p>
        </p:txBody>
      </p:sp>
    </p:spTree>
    <p:extLst>
      <p:ext uri="{BB962C8B-B14F-4D97-AF65-F5344CB8AC3E}">
        <p14:creationId xmlns:p14="http://schemas.microsoft.com/office/powerpoint/2010/main" val="7960384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93</a:t>
            </a:fld>
            <a:endParaRPr lang="nl-NL"/>
          </a:p>
        </p:txBody>
      </p:sp>
    </p:spTree>
    <p:extLst>
      <p:ext uri="{BB962C8B-B14F-4D97-AF65-F5344CB8AC3E}">
        <p14:creationId xmlns:p14="http://schemas.microsoft.com/office/powerpoint/2010/main" val="508013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8</a:t>
            </a:fld>
            <a:endParaRPr lang="nl-NL"/>
          </a:p>
        </p:txBody>
      </p:sp>
    </p:spTree>
    <p:extLst>
      <p:ext uri="{BB962C8B-B14F-4D97-AF65-F5344CB8AC3E}">
        <p14:creationId xmlns:p14="http://schemas.microsoft.com/office/powerpoint/2010/main" val="39342446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94</a:t>
            </a:fld>
            <a:endParaRPr lang="nl-NL"/>
          </a:p>
        </p:txBody>
      </p:sp>
    </p:spTree>
    <p:extLst>
      <p:ext uri="{BB962C8B-B14F-4D97-AF65-F5344CB8AC3E}">
        <p14:creationId xmlns:p14="http://schemas.microsoft.com/office/powerpoint/2010/main" val="38291751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95</a:t>
            </a:fld>
            <a:endParaRPr lang="nl-NL"/>
          </a:p>
        </p:txBody>
      </p:sp>
    </p:spTree>
    <p:extLst>
      <p:ext uri="{BB962C8B-B14F-4D97-AF65-F5344CB8AC3E}">
        <p14:creationId xmlns:p14="http://schemas.microsoft.com/office/powerpoint/2010/main" val="3188590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96</a:t>
            </a:fld>
            <a:endParaRPr lang="nl-NL"/>
          </a:p>
        </p:txBody>
      </p:sp>
    </p:spTree>
    <p:extLst>
      <p:ext uri="{BB962C8B-B14F-4D97-AF65-F5344CB8AC3E}">
        <p14:creationId xmlns:p14="http://schemas.microsoft.com/office/powerpoint/2010/main" val="56460996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97</a:t>
            </a:fld>
            <a:endParaRPr lang="nl-NL"/>
          </a:p>
        </p:txBody>
      </p:sp>
    </p:spTree>
    <p:extLst>
      <p:ext uri="{BB962C8B-B14F-4D97-AF65-F5344CB8AC3E}">
        <p14:creationId xmlns:p14="http://schemas.microsoft.com/office/powerpoint/2010/main" val="9610822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98</a:t>
            </a:fld>
            <a:endParaRPr lang="nl-NL"/>
          </a:p>
        </p:txBody>
      </p:sp>
    </p:spTree>
    <p:extLst>
      <p:ext uri="{BB962C8B-B14F-4D97-AF65-F5344CB8AC3E}">
        <p14:creationId xmlns:p14="http://schemas.microsoft.com/office/powerpoint/2010/main" val="16916711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99</a:t>
            </a:fld>
            <a:endParaRPr lang="nl-NL"/>
          </a:p>
        </p:txBody>
      </p:sp>
    </p:spTree>
    <p:extLst>
      <p:ext uri="{BB962C8B-B14F-4D97-AF65-F5344CB8AC3E}">
        <p14:creationId xmlns:p14="http://schemas.microsoft.com/office/powerpoint/2010/main" val="7542950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100</a:t>
            </a:fld>
            <a:endParaRPr lang="nl-NL"/>
          </a:p>
        </p:txBody>
      </p:sp>
    </p:spTree>
    <p:extLst>
      <p:ext uri="{BB962C8B-B14F-4D97-AF65-F5344CB8AC3E}">
        <p14:creationId xmlns:p14="http://schemas.microsoft.com/office/powerpoint/2010/main" val="34725416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101</a:t>
            </a:fld>
            <a:endParaRPr lang="nl-NL"/>
          </a:p>
        </p:txBody>
      </p:sp>
    </p:spTree>
    <p:extLst>
      <p:ext uri="{BB962C8B-B14F-4D97-AF65-F5344CB8AC3E}">
        <p14:creationId xmlns:p14="http://schemas.microsoft.com/office/powerpoint/2010/main" val="6496560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102</a:t>
            </a:fld>
            <a:endParaRPr lang="nl-NL"/>
          </a:p>
        </p:txBody>
      </p:sp>
    </p:spTree>
    <p:extLst>
      <p:ext uri="{BB962C8B-B14F-4D97-AF65-F5344CB8AC3E}">
        <p14:creationId xmlns:p14="http://schemas.microsoft.com/office/powerpoint/2010/main" val="34488683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103</a:t>
            </a:fld>
            <a:endParaRPr lang="nl-NL"/>
          </a:p>
        </p:txBody>
      </p:sp>
    </p:spTree>
    <p:extLst>
      <p:ext uri="{BB962C8B-B14F-4D97-AF65-F5344CB8AC3E}">
        <p14:creationId xmlns:p14="http://schemas.microsoft.com/office/powerpoint/2010/main" val="2115483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9</a:t>
            </a:fld>
            <a:endParaRPr lang="nl-NL"/>
          </a:p>
        </p:txBody>
      </p:sp>
    </p:spTree>
    <p:extLst>
      <p:ext uri="{BB962C8B-B14F-4D97-AF65-F5344CB8AC3E}">
        <p14:creationId xmlns:p14="http://schemas.microsoft.com/office/powerpoint/2010/main" val="153791491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104</a:t>
            </a:fld>
            <a:endParaRPr lang="nl-NL"/>
          </a:p>
        </p:txBody>
      </p:sp>
    </p:spTree>
    <p:extLst>
      <p:ext uri="{BB962C8B-B14F-4D97-AF65-F5344CB8AC3E}">
        <p14:creationId xmlns:p14="http://schemas.microsoft.com/office/powerpoint/2010/main" val="8986295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105</a:t>
            </a:fld>
            <a:endParaRPr lang="nl-NL"/>
          </a:p>
        </p:txBody>
      </p:sp>
    </p:spTree>
    <p:extLst>
      <p:ext uri="{BB962C8B-B14F-4D97-AF65-F5344CB8AC3E}">
        <p14:creationId xmlns:p14="http://schemas.microsoft.com/office/powerpoint/2010/main" val="25841236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lnSpc>
                <a:spcPct val="90000"/>
              </a:lnSpc>
              <a:spcBef>
                <a:spcPct val="0"/>
              </a:spcBef>
              <a:spcAft>
                <a:spcPts val="600"/>
              </a:spcAft>
            </a:pPr>
            <a:r>
              <a:rPr lang="nl-NL" sz="1200" b="0" i="0" dirty="0">
                <a:solidFill>
                  <a:srgbClr val="3A3A3A"/>
                </a:solidFill>
                <a:effectLst/>
                <a:latin typeface="Lato"/>
              </a:rPr>
              <a:t>Als je langer dan drie minuten stopt met ademen, is het gedaan. </a:t>
            </a:r>
          </a:p>
          <a:p>
            <a:pPr algn="l">
              <a:lnSpc>
                <a:spcPct val="90000"/>
              </a:lnSpc>
              <a:spcBef>
                <a:spcPct val="0"/>
              </a:spcBef>
              <a:spcAft>
                <a:spcPts val="600"/>
              </a:spcAft>
            </a:pPr>
            <a:r>
              <a:rPr lang="nl-NL" sz="1200" b="0" i="0" dirty="0">
                <a:solidFill>
                  <a:srgbClr val="3A3A3A"/>
                </a:solidFill>
                <a:effectLst/>
                <a:latin typeface="Lato"/>
              </a:rPr>
              <a:t>Boeiend eigenlijk, als je bedenkt dat we drie dagen zonder water kunnen en maar liefst 30 dagen zonder vast voedsel. </a:t>
            </a:r>
          </a:p>
          <a:p>
            <a:pPr algn="l">
              <a:lnSpc>
                <a:spcPct val="90000"/>
              </a:lnSpc>
              <a:spcBef>
                <a:spcPct val="0"/>
              </a:spcBef>
              <a:spcAft>
                <a:spcPts val="600"/>
              </a:spcAft>
            </a:pPr>
            <a:r>
              <a:rPr lang="nl-NL" sz="1200" b="0" i="0" dirty="0">
                <a:solidFill>
                  <a:srgbClr val="3A3A3A"/>
                </a:solidFill>
                <a:effectLst/>
                <a:latin typeface="Lato"/>
              </a:rPr>
              <a:t>Zuurstof geeft energie. Beter ademen betekent dus ook: energieker leven.</a:t>
            </a:r>
          </a:p>
          <a:p>
            <a:pPr algn="l">
              <a:lnSpc>
                <a:spcPct val="90000"/>
              </a:lnSpc>
              <a:spcBef>
                <a:spcPct val="0"/>
              </a:spcBef>
              <a:spcAft>
                <a:spcPts val="600"/>
              </a:spcAft>
            </a:pPr>
            <a:endParaRPr lang="nl-NL" sz="1200" b="0" i="0" dirty="0">
              <a:solidFill>
                <a:srgbClr val="3A3A3A"/>
              </a:solidFill>
              <a:effectLst/>
              <a:latin typeface="Lato"/>
            </a:endParaRPr>
          </a:p>
          <a:p>
            <a:pPr algn="l">
              <a:lnSpc>
                <a:spcPct val="90000"/>
              </a:lnSpc>
              <a:spcBef>
                <a:spcPct val="0"/>
              </a:spcBef>
              <a:spcAft>
                <a:spcPts val="600"/>
              </a:spcAft>
            </a:pPr>
            <a:r>
              <a:rPr lang="nl-NL" sz="1200" b="0" i="0" dirty="0">
                <a:solidFill>
                  <a:srgbClr val="3A3A3A"/>
                </a:solidFill>
                <a:effectLst/>
                <a:latin typeface="Lato"/>
              </a:rPr>
              <a:t>Fysiek – emotioneel – mentaal – spiritueel Body mind Soul </a:t>
            </a:r>
          </a:p>
          <a:p>
            <a:endParaRPr lang="nl-NL" dirty="0"/>
          </a:p>
        </p:txBody>
      </p:sp>
      <p:sp>
        <p:nvSpPr>
          <p:cNvPr id="4" name="Tijdelijke aanduiding voor dianummer 3"/>
          <p:cNvSpPr>
            <a:spLocks noGrp="1"/>
          </p:cNvSpPr>
          <p:nvPr>
            <p:ph type="sldNum" sz="quarter" idx="5"/>
          </p:nvPr>
        </p:nvSpPr>
        <p:spPr/>
        <p:txBody>
          <a:bodyPr/>
          <a:lstStyle/>
          <a:p>
            <a:fld id="{B531A615-F081-4524-AE43-3809AF3079EF}" type="slidenum">
              <a:rPr lang="nl-NL" smtClean="0"/>
              <a:t>106</a:t>
            </a:fld>
            <a:endParaRPr lang="nl-NL"/>
          </a:p>
        </p:txBody>
      </p:sp>
    </p:spTree>
    <p:extLst>
      <p:ext uri="{BB962C8B-B14F-4D97-AF65-F5344CB8AC3E}">
        <p14:creationId xmlns:p14="http://schemas.microsoft.com/office/powerpoint/2010/main" val="414660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ACD368-1EED-4978-B20E-0C2234B8A2C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8214B2B-72B5-4068-A64E-21BFE9651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D8FB1B88-617D-4BC3-A51B-9476EA58796D}"/>
              </a:ext>
            </a:extLst>
          </p:cNvPr>
          <p:cNvSpPr>
            <a:spLocks noGrp="1"/>
          </p:cNvSpPr>
          <p:nvPr>
            <p:ph type="dt" sz="half" idx="10"/>
          </p:nvPr>
        </p:nvSpPr>
        <p:spPr/>
        <p:txBody>
          <a:bodyPr/>
          <a:lstStyle/>
          <a:p>
            <a:fld id="{21E1B45C-443F-4087-98B8-893B9BB67ECF}" type="datetimeFigureOut">
              <a:rPr lang="nl-NL" smtClean="0"/>
              <a:t>3-4-2023</a:t>
            </a:fld>
            <a:endParaRPr lang="nl-NL"/>
          </a:p>
        </p:txBody>
      </p:sp>
      <p:sp>
        <p:nvSpPr>
          <p:cNvPr id="5" name="Tijdelijke aanduiding voor voettekst 4">
            <a:extLst>
              <a:ext uri="{FF2B5EF4-FFF2-40B4-BE49-F238E27FC236}">
                <a16:creationId xmlns:a16="http://schemas.microsoft.com/office/drawing/2014/main" id="{4135C764-1EB8-4F1A-A147-B6797C8F5AB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812ECF4-6B3D-4BCA-9233-3336727981D7}"/>
              </a:ext>
            </a:extLst>
          </p:cNvPr>
          <p:cNvSpPr>
            <a:spLocks noGrp="1"/>
          </p:cNvSpPr>
          <p:nvPr>
            <p:ph type="sldNum" sz="quarter" idx="12"/>
          </p:nvPr>
        </p:nvSpPr>
        <p:spPr/>
        <p:txBody>
          <a:bodyPr/>
          <a:lstStyle/>
          <a:p>
            <a:fld id="{17FCE9FE-3522-4F71-86FF-1E5252E76F42}" type="slidenum">
              <a:rPr lang="nl-NL" smtClean="0"/>
              <a:t>‹nr.›</a:t>
            </a:fld>
            <a:endParaRPr lang="nl-NL"/>
          </a:p>
        </p:txBody>
      </p:sp>
    </p:spTree>
    <p:extLst>
      <p:ext uri="{BB962C8B-B14F-4D97-AF65-F5344CB8AC3E}">
        <p14:creationId xmlns:p14="http://schemas.microsoft.com/office/powerpoint/2010/main" val="2360645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63CCA-E336-4A40-BA65-C603410B8E8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EF88388-AE85-4E6C-B0AF-9E3D26A9007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B89B45D-8F48-4284-8E41-A077DFEA9B25}"/>
              </a:ext>
            </a:extLst>
          </p:cNvPr>
          <p:cNvSpPr>
            <a:spLocks noGrp="1"/>
          </p:cNvSpPr>
          <p:nvPr>
            <p:ph type="dt" sz="half" idx="10"/>
          </p:nvPr>
        </p:nvSpPr>
        <p:spPr/>
        <p:txBody>
          <a:bodyPr/>
          <a:lstStyle/>
          <a:p>
            <a:fld id="{21E1B45C-443F-4087-98B8-893B9BB67ECF}" type="datetimeFigureOut">
              <a:rPr lang="nl-NL" smtClean="0"/>
              <a:t>3-4-2023</a:t>
            </a:fld>
            <a:endParaRPr lang="nl-NL"/>
          </a:p>
        </p:txBody>
      </p:sp>
      <p:sp>
        <p:nvSpPr>
          <p:cNvPr id="5" name="Tijdelijke aanduiding voor voettekst 4">
            <a:extLst>
              <a:ext uri="{FF2B5EF4-FFF2-40B4-BE49-F238E27FC236}">
                <a16:creationId xmlns:a16="http://schemas.microsoft.com/office/drawing/2014/main" id="{F531EB28-C6D5-4907-8672-75B507726C6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D0FA881-B318-4284-85E1-F0CC0FA0DD6C}"/>
              </a:ext>
            </a:extLst>
          </p:cNvPr>
          <p:cNvSpPr>
            <a:spLocks noGrp="1"/>
          </p:cNvSpPr>
          <p:nvPr>
            <p:ph type="sldNum" sz="quarter" idx="12"/>
          </p:nvPr>
        </p:nvSpPr>
        <p:spPr/>
        <p:txBody>
          <a:bodyPr/>
          <a:lstStyle/>
          <a:p>
            <a:fld id="{17FCE9FE-3522-4F71-86FF-1E5252E76F42}" type="slidenum">
              <a:rPr lang="nl-NL" smtClean="0"/>
              <a:t>‹nr.›</a:t>
            </a:fld>
            <a:endParaRPr lang="nl-NL"/>
          </a:p>
        </p:txBody>
      </p:sp>
    </p:spTree>
    <p:extLst>
      <p:ext uri="{BB962C8B-B14F-4D97-AF65-F5344CB8AC3E}">
        <p14:creationId xmlns:p14="http://schemas.microsoft.com/office/powerpoint/2010/main" val="575387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7DD20D3-7691-4DE6-A232-3C8E858E90E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2989AE1-9AAF-4363-9C07-566F7C96083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C2B6152-CDA4-45EC-8409-703F15BE71ED}"/>
              </a:ext>
            </a:extLst>
          </p:cNvPr>
          <p:cNvSpPr>
            <a:spLocks noGrp="1"/>
          </p:cNvSpPr>
          <p:nvPr>
            <p:ph type="dt" sz="half" idx="10"/>
          </p:nvPr>
        </p:nvSpPr>
        <p:spPr/>
        <p:txBody>
          <a:bodyPr/>
          <a:lstStyle/>
          <a:p>
            <a:fld id="{21E1B45C-443F-4087-98B8-893B9BB67ECF}" type="datetimeFigureOut">
              <a:rPr lang="nl-NL" smtClean="0"/>
              <a:t>3-4-2023</a:t>
            </a:fld>
            <a:endParaRPr lang="nl-NL"/>
          </a:p>
        </p:txBody>
      </p:sp>
      <p:sp>
        <p:nvSpPr>
          <p:cNvPr id="5" name="Tijdelijke aanduiding voor voettekst 4">
            <a:extLst>
              <a:ext uri="{FF2B5EF4-FFF2-40B4-BE49-F238E27FC236}">
                <a16:creationId xmlns:a16="http://schemas.microsoft.com/office/drawing/2014/main" id="{02078FB7-C834-4EAB-AE8E-63FD1F5ACED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63847EE-CB62-4DE7-A5E6-B66C437FAA9E}"/>
              </a:ext>
            </a:extLst>
          </p:cNvPr>
          <p:cNvSpPr>
            <a:spLocks noGrp="1"/>
          </p:cNvSpPr>
          <p:nvPr>
            <p:ph type="sldNum" sz="quarter" idx="12"/>
          </p:nvPr>
        </p:nvSpPr>
        <p:spPr/>
        <p:txBody>
          <a:bodyPr/>
          <a:lstStyle/>
          <a:p>
            <a:fld id="{17FCE9FE-3522-4F71-86FF-1E5252E76F42}" type="slidenum">
              <a:rPr lang="nl-NL" smtClean="0"/>
              <a:t>‹nr.›</a:t>
            </a:fld>
            <a:endParaRPr lang="nl-NL"/>
          </a:p>
        </p:txBody>
      </p:sp>
    </p:spTree>
    <p:extLst>
      <p:ext uri="{BB962C8B-B14F-4D97-AF65-F5344CB8AC3E}">
        <p14:creationId xmlns:p14="http://schemas.microsoft.com/office/powerpoint/2010/main" val="1102883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556469-6569-4BED-88D8-7B904013E35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A6434AE-8EFF-4E63-986F-6B55F98BB4D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ED8B97E-E358-4186-9732-72BA8E4106C8}"/>
              </a:ext>
            </a:extLst>
          </p:cNvPr>
          <p:cNvSpPr>
            <a:spLocks noGrp="1"/>
          </p:cNvSpPr>
          <p:nvPr>
            <p:ph type="dt" sz="half" idx="10"/>
          </p:nvPr>
        </p:nvSpPr>
        <p:spPr/>
        <p:txBody>
          <a:bodyPr/>
          <a:lstStyle/>
          <a:p>
            <a:fld id="{21E1B45C-443F-4087-98B8-893B9BB67ECF}" type="datetimeFigureOut">
              <a:rPr lang="nl-NL" smtClean="0"/>
              <a:t>3-4-2023</a:t>
            </a:fld>
            <a:endParaRPr lang="nl-NL"/>
          </a:p>
        </p:txBody>
      </p:sp>
      <p:sp>
        <p:nvSpPr>
          <p:cNvPr id="5" name="Tijdelijke aanduiding voor voettekst 4">
            <a:extLst>
              <a:ext uri="{FF2B5EF4-FFF2-40B4-BE49-F238E27FC236}">
                <a16:creationId xmlns:a16="http://schemas.microsoft.com/office/drawing/2014/main" id="{760576DF-6C63-49C3-A2E4-D04BB80327B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D696645-6BDE-43E3-B932-AB6781FEC892}"/>
              </a:ext>
            </a:extLst>
          </p:cNvPr>
          <p:cNvSpPr>
            <a:spLocks noGrp="1"/>
          </p:cNvSpPr>
          <p:nvPr>
            <p:ph type="sldNum" sz="quarter" idx="12"/>
          </p:nvPr>
        </p:nvSpPr>
        <p:spPr/>
        <p:txBody>
          <a:bodyPr/>
          <a:lstStyle/>
          <a:p>
            <a:fld id="{17FCE9FE-3522-4F71-86FF-1E5252E76F42}" type="slidenum">
              <a:rPr lang="nl-NL" smtClean="0"/>
              <a:t>‹nr.›</a:t>
            </a:fld>
            <a:endParaRPr lang="nl-NL"/>
          </a:p>
        </p:txBody>
      </p:sp>
    </p:spTree>
    <p:extLst>
      <p:ext uri="{BB962C8B-B14F-4D97-AF65-F5344CB8AC3E}">
        <p14:creationId xmlns:p14="http://schemas.microsoft.com/office/powerpoint/2010/main" val="226377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8612E-8BAB-4478-88E3-5234B2E32350}"/>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D0720F0-2EC7-4D82-B3C1-A74885275E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DAA217F-60BB-4847-B734-323ADB9997F5}"/>
              </a:ext>
            </a:extLst>
          </p:cNvPr>
          <p:cNvSpPr>
            <a:spLocks noGrp="1"/>
          </p:cNvSpPr>
          <p:nvPr>
            <p:ph type="dt" sz="half" idx="10"/>
          </p:nvPr>
        </p:nvSpPr>
        <p:spPr/>
        <p:txBody>
          <a:bodyPr/>
          <a:lstStyle/>
          <a:p>
            <a:fld id="{21E1B45C-443F-4087-98B8-893B9BB67ECF}" type="datetimeFigureOut">
              <a:rPr lang="nl-NL" smtClean="0"/>
              <a:t>3-4-2023</a:t>
            </a:fld>
            <a:endParaRPr lang="nl-NL"/>
          </a:p>
        </p:txBody>
      </p:sp>
      <p:sp>
        <p:nvSpPr>
          <p:cNvPr id="5" name="Tijdelijke aanduiding voor voettekst 4">
            <a:extLst>
              <a:ext uri="{FF2B5EF4-FFF2-40B4-BE49-F238E27FC236}">
                <a16:creationId xmlns:a16="http://schemas.microsoft.com/office/drawing/2014/main" id="{612AECFE-3978-4D0B-985C-DBA112AEBA1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71FB05B-5C58-4184-8CFB-4B88222BF1AA}"/>
              </a:ext>
            </a:extLst>
          </p:cNvPr>
          <p:cNvSpPr>
            <a:spLocks noGrp="1"/>
          </p:cNvSpPr>
          <p:nvPr>
            <p:ph type="sldNum" sz="quarter" idx="12"/>
          </p:nvPr>
        </p:nvSpPr>
        <p:spPr/>
        <p:txBody>
          <a:bodyPr/>
          <a:lstStyle/>
          <a:p>
            <a:fld id="{17FCE9FE-3522-4F71-86FF-1E5252E76F42}" type="slidenum">
              <a:rPr lang="nl-NL" smtClean="0"/>
              <a:t>‹nr.›</a:t>
            </a:fld>
            <a:endParaRPr lang="nl-NL"/>
          </a:p>
        </p:txBody>
      </p:sp>
    </p:spTree>
    <p:extLst>
      <p:ext uri="{BB962C8B-B14F-4D97-AF65-F5344CB8AC3E}">
        <p14:creationId xmlns:p14="http://schemas.microsoft.com/office/powerpoint/2010/main" val="2954998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ED8E4B-D978-489A-B211-F10C35D204D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DAF4426-F375-4560-9580-AFBE1F78551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FBED035-0021-4D5E-9FE1-2731FFC6A20F}"/>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EE1A7E0-C3F4-47E3-9128-CD7679961ACC}"/>
              </a:ext>
            </a:extLst>
          </p:cNvPr>
          <p:cNvSpPr>
            <a:spLocks noGrp="1"/>
          </p:cNvSpPr>
          <p:nvPr>
            <p:ph type="dt" sz="half" idx="10"/>
          </p:nvPr>
        </p:nvSpPr>
        <p:spPr/>
        <p:txBody>
          <a:bodyPr/>
          <a:lstStyle/>
          <a:p>
            <a:fld id="{21E1B45C-443F-4087-98B8-893B9BB67ECF}" type="datetimeFigureOut">
              <a:rPr lang="nl-NL" smtClean="0"/>
              <a:t>3-4-2023</a:t>
            </a:fld>
            <a:endParaRPr lang="nl-NL"/>
          </a:p>
        </p:txBody>
      </p:sp>
      <p:sp>
        <p:nvSpPr>
          <p:cNvPr id="6" name="Tijdelijke aanduiding voor voettekst 5">
            <a:extLst>
              <a:ext uri="{FF2B5EF4-FFF2-40B4-BE49-F238E27FC236}">
                <a16:creationId xmlns:a16="http://schemas.microsoft.com/office/drawing/2014/main" id="{4C5FD4EE-CA65-4F27-87BF-89195443993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FC355B7-9693-4C1A-8878-F0B1B83477D6}"/>
              </a:ext>
            </a:extLst>
          </p:cNvPr>
          <p:cNvSpPr>
            <a:spLocks noGrp="1"/>
          </p:cNvSpPr>
          <p:nvPr>
            <p:ph type="sldNum" sz="quarter" idx="12"/>
          </p:nvPr>
        </p:nvSpPr>
        <p:spPr/>
        <p:txBody>
          <a:bodyPr/>
          <a:lstStyle/>
          <a:p>
            <a:fld id="{17FCE9FE-3522-4F71-86FF-1E5252E76F42}" type="slidenum">
              <a:rPr lang="nl-NL" smtClean="0"/>
              <a:t>‹nr.›</a:t>
            </a:fld>
            <a:endParaRPr lang="nl-NL"/>
          </a:p>
        </p:txBody>
      </p:sp>
    </p:spTree>
    <p:extLst>
      <p:ext uri="{BB962C8B-B14F-4D97-AF65-F5344CB8AC3E}">
        <p14:creationId xmlns:p14="http://schemas.microsoft.com/office/powerpoint/2010/main" val="2827688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58B092-2A88-4E45-A285-B38E04C095F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0B117DA-827B-456C-9023-AA20242EBC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19867DB-3B3B-4BEC-A885-D43470C373AA}"/>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2A8843E8-1B3E-4B9D-B79F-2A7FFE174E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CD350DE-EC2D-4E4A-9C08-576F5094E83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C849AC2-590A-486E-8EC4-3D6C58C25B63}"/>
              </a:ext>
            </a:extLst>
          </p:cNvPr>
          <p:cNvSpPr>
            <a:spLocks noGrp="1"/>
          </p:cNvSpPr>
          <p:nvPr>
            <p:ph type="dt" sz="half" idx="10"/>
          </p:nvPr>
        </p:nvSpPr>
        <p:spPr/>
        <p:txBody>
          <a:bodyPr/>
          <a:lstStyle/>
          <a:p>
            <a:fld id="{21E1B45C-443F-4087-98B8-893B9BB67ECF}" type="datetimeFigureOut">
              <a:rPr lang="nl-NL" smtClean="0"/>
              <a:t>3-4-2023</a:t>
            </a:fld>
            <a:endParaRPr lang="nl-NL"/>
          </a:p>
        </p:txBody>
      </p:sp>
      <p:sp>
        <p:nvSpPr>
          <p:cNvPr id="8" name="Tijdelijke aanduiding voor voettekst 7">
            <a:extLst>
              <a:ext uri="{FF2B5EF4-FFF2-40B4-BE49-F238E27FC236}">
                <a16:creationId xmlns:a16="http://schemas.microsoft.com/office/drawing/2014/main" id="{671E1C75-A3CA-41AA-9D93-DC59E53D63C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0A5EF0F-D327-43D9-AF01-D4E8F29B40E8}"/>
              </a:ext>
            </a:extLst>
          </p:cNvPr>
          <p:cNvSpPr>
            <a:spLocks noGrp="1"/>
          </p:cNvSpPr>
          <p:nvPr>
            <p:ph type="sldNum" sz="quarter" idx="12"/>
          </p:nvPr>
        </p:nvSpPr>
        <p:spPr/>
        <p:txBody>
          <a:bodyPr/>
          <a:lstStyle/>
          <a:p>
            <a:fld id="{17FCE9FE-3522-4F71-86FF-1E5252E76F42}" type="slidenum">
              <a:rPr lang="nl-NL" smtClean="0"/>
              <a:t>‹nr.›</a:t>
            </a:fld>
            <a:endParaRPr lang="nl-NL"/>
          </a:p>
        </p:txBody>
      </p:sp>
    </p:spTree>
    <p:extLst>
      <p:ext uri="{BB962C8B-B14F-4D97-AF65-F5344CB8AC3E}">
        <p14:creationId xmlns:p14="http://schemas.microsoft.com/office/powerpoint/2010/main" val="2892873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B5C812-04EA-49DF-8D2B-7F7B132779E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3255199-13EC-4312-9001-9385D1029B79}"/>
              </a:ext>
            </a:extLst>
          </p:cNvPr>
          <p:cNvSpPr>
            <a:spLocks noGrp="1"/>
          </p:cNvSpPr>
          <p:nvPr>
            <p:ph type="dt" sz="half" idx="10"/>
          </p:nvPr>
        </p:nvSpPr>
        <p:spPr/>
        <p:txBody>
          <a:bodyPr/>
          <a:lstStyle/>
          <a:p>
            <a:fld id="{21E1B45C-443F-4087-98B8-893B9BB67ECF}" type="datetimeFigureOut">
              <a:rPr lang="nl-NL" smtClean="0"/>
              <a:t>3-4-2023</a:t>
            </a:fld>
            <a:endParaRPr lang="nl-NL"/>
          </a:p>
        </p:txBody>
      </p:sp>
      <p:sp>
        <p:nvSpPr>
          <p:cNvPr id="4" name="Tijdelijke aanduiding voor voettekst 3">
            <a:extLst>
              <a:ext uri="{FF2B5EF4-FFF2-40B4-BE49-F238E27FC236}">
                <a16:creationId xmlns:a16="http://schemas.microsoft.com/office/drawing/2014/main" id="{F65367BF-FEB3-40E2-B2B8-9FDDC3BB992D}"/>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D129A26-C0A9-4164-A22F-13EA71F2CA48}"/>
              </a:ext>
            </a:extLst>
          </p:cNvPr>
          <p:cNvSpPr>
            <a:spLocks noGrp="1"/>
          </p:cNvSpPr>
          <p:nvPr>
            <p:ph type="sldNum" sz="quarter" idx="12"/>
          </p:nvPr>
        </p:nvSpPr>
        <p:spPr/>
        <p:txBody>
          <a:bodyPr/>
          <a:lstStyle/>
          <a:p>
            <a:fld id="{17FCE9FE-3522-4F71-86FF-1E5252E76F42}" type="slidenum">
              <a:rPr lang="nl-NL" smtClean="0"/>
              <a:t>‹nr.›</a:t>
            </a:fld>
            <a:endParaRPr lang="nl-NL"/>
          </a:p>
        </p:txBody>
      </p:sp>
    </p:spTree>
    <p:extLst>
      <p:ext uri="{BB962C8B-B14F-4D97-AF65-F5344CB8AC3E}">
        <p14:creationId xmlns:p14="http://schemas.microsoft.com/office/powerpoint/2010/main" val="3998570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F6F8C38-5E54-4B55-A71A-7DC815D58342}"/>
              </a:ext>
            </a:extLst>
          </p:cNvPr>
          <p:cNvSpPr>
            <a:spLocks noGrp="1"/>
          </p:cNvSpPr>
          <p:nvPr>
            <p:ph type="dt" sz="half" idx="10"/>
          </p:nvPr>
        </p:nvSpPr>
        <p:spPr/>
        <p:txBody>
          <a:bodyPr/>
          <a:lstStyle/>
          <a:p>
            <a:fld id="{21E1B45C-443F-4087-98B8-893B9BB67ECF}" type="datetimeFigureOut">
              <a:rPr lang="nl-NL" smtClean="0"/>
              <a:t>3-4-2023</a:t>
            </a:fld>
            <a:endParaRPr lang="nl-NL"/>
          </a:p>
        </p:txBody>
      </p:sp>
      <p:sp>
        <p:nvSpPr>
          <p:cNvPr id="3" name="Tijdelijke aanduiding voor voettekst 2">
            <a:extLst>
              <a:ext uri="{FF2B5EF4-FFF2-40B4-BE49-F238E27FC236}">
                <a16:creationId xmlns:a16="http://schemas.microsoft.com/office/drawing/2014/main" id="{F7D67D2C-2730-4706-977F-0C8F19A7527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365A7A0-B3BA-406B-9240-2282C91847E9}"/>
              </a:ext>
            </a:extLst>
          </p:cNvPr>
          <p:cNvSpPr>
            <a:spLocks noGrp="1"/>
          </p:cNvSpPr>
          <p:nvPr>
            <p:ph type="sldNum" sz="quarter" idx="12"/>
          </p:nvPr>
        </p:nvSpPr>
        <p:spPr/>
        <p:txBody>
          <a:bodyPr/>
          <a:lstStyle/>
          <a:p>
            <a:fld id="{17FCE9FE-3522-4F71-86FF-1E5252E76F42}" type="slidenum">
              <a:rPr lang="nl-NL" smtClean="0"/>
              <a:t>‹nr.›</a:t>
            </a:fld>
            <a:endParaRPr lang="nl-NL"/>
          </a:p>
        </p:txBody>
      </p:sp>
    </p:spTree>
    <p:extLst>
      <p:ext uri="{BB962C8B-B14F-4D97-AF65-F5344CB8AC3E}">
        <p14:creationId xmlns:p14="http://schemas.microsoft.com/office/powerpoint/2010/main" val="1883614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B34D08-51D5-4ADF-B030-D489B669D86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BBED704-FA50-4D1A-B95C-D237005DE2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8E79D38-B31B-4E70-B74F-6649C85C3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3BCF48-9CF8-42E7-A440-751C0E79EAA7}"/>
              </a:ext>
            </a:extLst>
          </p:cNvPr>
          <p:cNvSpPr>
            <a:spLocks noGrp="1"/>
          </p:cNvSpPr>
          <p:nvPr>
            <p:ph type="dt" sz="half" idx="10"/>
          </p:nvPr>
        </p:nvSpPr>
        <p:spPr/>
        <p:txBody>
          <a:bodyPr/>
          <a:lstStyle/>
          <a:p>
            <a:fld id="{21E1B45C-443F-4087-98B8-893B9BB67ECF}" type="datetimeFigureOut">
              <a:rPr lang="nl-NL" smtClean="0"/>
              <a:t>3-4-2023</a:t>
            </a:fld>
            <a:endParaRPr lang="nl-NL"/>
          </a:p>
        </p:txBody>
      </p:sp>
      <p:sp>
        <p:nvSpPr>
          <p:cNvPr id="6" name="Tijdelijke aanduiding voor voettekst 5">
            <a:extLst>
              <a:ext uri="{FF2B5EF4-FFF2-40B4-BE49-F238E27FC236}">
                <a16:creationId xmlns:a16="http://schemas.microsoft.com/office/drawing/2014/main" id="{AA5A3AC5-3903-47CE-B77A-FDC4EAF1ACE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DF34842-8221-4F46-BC4A-08068C2768AB}"/>
              </a:ext>
            </a:extLst>
          </p:cNvPr>
          <p:cNvSpPr>
            <a:spLocks noGrp="1"/>
          </p:cNvSpPr>
          <p:nvPr>
            <p:ph type="sldNum" sz="quarter" idx="12"/>
          </p:nvPr>
        </p:nvSpPr>
        <p:spPr/>
        <p:txBody>
          <a:bodyPr/>
          <a:lstStyle/>
          <a:p>
            <a:fld id="{17FCE9FE-3522-4F71-86FF-1E5252E76F42}" type="slidenum">
              <a:rPr lang="nl-NL" smtClean="0"/>
              <a:t>‹nr.›</a:t>
            </a:fld>
            <a:endParaRPr lang="nl-NL"/>
          </a:p>
        </p:txBody>
      </p:sp>
    </p:spTree>
    <p:extLst>
      <p:ext uri="{BB962C8B-B14F-4D97-AF65-F5344CB8AC3E}">
        <p14:creationId xmlns:p14="http://schemas.microsoft.com/office/powerpoint/2010/main" val="2753923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10E1CC-6DF4-478F-B62E-745A1E25422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FB3B1F5-F0D3-454A-B6A5-9581E95DD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CCC5634C-5C50-4F49-B994-152CA3AF42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E2D1EB0-4888-4581-9D42-949C37830B5D}"/>
              </a:ext>
            </a:extLst>
          </p:cNvPr>
          <p:cNvSpPr>
            <a:spLocks noGrp="1"/>
          </p:cNvSpPr>
          <p:nvPr>
            <p:ph type="dt" sz="half" idx="10"/>
          </p:nvPr>
        </p:nvSpPr>
        <p:spPr/>
        <p:txBody>
          <a:bodyPr/>
          <a:lstStyle/>
          <a:p>
            <a:fld id="{21E1B45C-443F-4087-98B8-893B9BB67ECF}" type="datetimeFigureOut">
              <a:rPr lang="nl-NL" smtClean="0"/>
              <a:t>3-4-2023</a:t>
            </a:fld>
            <a:endParaRPr lang="nl-NL"/>
          </a:p>
        </p:txBody>
      </p:sp>
      <p:sp>
        <p:nvSpPr>
          <p:cNvPr id="6" name="Tijdelijke aanduiding voor voettekst 5">
            <a:extLst>
              <a:ext uri="{FF2B5EF4-FFF2-40B4-BE49-F238E27FC236}">
                <a16:creationId xmlns:a16="http://schemas.microsoft.com/office/drawing/2014/main" id="{8142CD96-FB91-42A1-A160-42BC044415B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C646441-A2CB-4F10-A1D6-81AB7D0AD079}"/>
              </a:ext>
            </a:extLst>
          </p:cNvPr>
          <p:cNvSpPr>
            <a:spLocks noGrp="1"/>
          </p:cNvSpPr>
          <p:nvPr>
            <p:ph type="sldNum" sz="quarter" idx="12"/>
          </p:nvPr>
        </p:nvSpPr>
        <p:spPr/>
        <p:txBody>
          <a:bodyPr/>
          <a:lstStyle/>
          <a:p>
            <a:fld id="{17FCE9FE-3522-4F71-86FF-1E5252E76F42}" type="slidenum">
              <a:rPr lang="nl-NL" smtClean="0"/>
              <a:t>‹nr.›</a:t>
            </a:fld>
            <a:endParaRPr lang="nl-NL"/>
          </a:p>
        </p:txBody>
      </p:sp>
    </p:spTree>
    <p:extLst>
      <p:ext uri="{BB962C8B-B14F-4D97-AF65-F5344CB8AC3E}">
        <p14:creationId xmlns:p14="http://schemas.microsoft.com/office/powerpoint/2010/main" val="2548352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C2667B7-0EFF-4F3C-9F56-B4FA16F6EB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A7C4CFC0-307A-4B7A-93ED-EE3ADBBDF4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B2A6268-8D8F-4E88-BEF6-FFDF8A6FBD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E1B45C-443F-4087-98B8-893B9BB67ECF}" type="datetimeFigureOut">
              <a:rPr lang="nl-NL" smtClean="0"/>
              <a:t>3-4-2023</a:t>
            </a:fld>
            <a:endParaRPr lang="nl-NL"/>
          </a:p>
        </p:txBody>
      </p:sp>
      <p:sp>
        <p:nvSpPr>
          <p:cNvPr id="5" name="Tijdelijke aanduiding voor voettekst 4">
            <a:extLst>
              <a:ext uri="{FF2B5EF4-FFF2-40B4-BE49-F238E27FC236}">
                <a16:creationId xmlns:a16="http://schemas.microsoft.com/office/drawing/2014/main" id="{8E4384A0-52F2-4B5A-9E35-EEE0AB255B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5637A40C-E29E-47D3-8421-E6A0A91FC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CE9FE-3522-4F71-86FF-1E5252E76F42}" type="slidenum">
              <a:rPr lang="nl-NL" smtClean="0"/>
              <a:t>‹nr.›</a:t>
            </a:fld>
            <a:endParaRPr lang="nl-NL"/>
          </a:p>
        </p:txBody>
      </p:sp>
    </p:spTree>
    <p:extLst>
      <p:ext uri="{BB962C8B-B14F-4D97-AF65-F5344CB8AC3E}">
        <p14:creationId xmlns:p14="http://schemas.microsoft.com/office/powerpoint/2010/main" val="2596357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8" Type="http://schemas.openxmlformats.org/officeDocument/2006/relationships/hyperlink" Target="https://breathfulness.center/winkel" TargetMode="External"/><Relationship Id="rId3" Type="http://schemas.openxmlformats.org/officeDocument/2006/relationships/image" Target="../media/image2.jpeg"/><Relationship Id="rId7" Type="http://schemas.openxmlformats.org/officeDocument/2006/relationships/image" Target="../media/image30.JP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jpeg"/><Relationship Id="rId4" Type="http://schemas.openxmlformats.org/officeDocument/2006/relationships/image" Target="../media/image1.png"/></Relationships>
</file>

<file path=ppt/slides/_rels/slide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image" Target="../media/image2.jpeg"/><Relationship Id="rId7" Type="http://schemas.openxmlformats.org/officeDocument/2006/relationships/diagramQuickStyle" Target="../diagrams/quickStyle10.xml"/><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diagramLayout" Target="../diagrams/layout10.xml"/><Relationship Id="rId5" Type="http://schemas.openxmlformats.org/officeDocument/2006/relationships/diagramData" Target="../diagrams/data10.xml"/><Relationship Id="rId4" Type="http://schemas.openxmlformats.org/officeDocument/2006/relationships/image" Target="../media/image1.png"/><Relationship Id="rId9" Type="http://schemas.microsoft.com/office/2007/relationships/diagramDrawing" Target="../diagrams/drawing10.xml"/></Relationships>
</file>

<file path=ppt/slides/_rels/slide1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hyperlink" Target="https://breathfulness.center/winkel" TargetMode="External"/><Relationship Id="rId4" Type="http://schemas.openxmlformats.org/officeDocument/2006/relationships/image" Target="../media/image1.png"/></Relationships>
</file>

<file path=ppt/slides/_rels/slide1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3.jpe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7.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8.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8.jpeg"/><Relationship Id="rId10"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1.jpeg"/></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8.jpeg"/><Relationship Id="rId10"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1.jpe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16.jpeg"/><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jpe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6.jpeg"/><Relationship Id="rId3" Type="http://schemas.openxmlformats.org/officeDocument/2006/relationships/image" Target="../media/image14.jpeg"/><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3.jpeg"/><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1.png"/><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chart" Target="../charts/char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7"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1.pn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1.png"/><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GIF"/><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GIF"/><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2.jpg"/><Relationship Id="rId7" Type="http://schemas.openxmlformats.org/officeDocument/2006/relationships/image" Target="../media/image37.jp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2.jpg"/><Relationship Id="rId7"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gif"/><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7.gif"/><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55.jp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10.jp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chart" Target="../charts/chart5.xml"/><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7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37.jpg"/><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61.jpg"/><Relationship Id="rId5" Type="http://schemas.openxmlformats.org/officeDocument/2006/relationships/image" Target="../media/image27.jpg"/><Relationship Id="rId4" Type="http://schemas.openxmlformats.org/officeDocument/2006/relationships/image" Target="../media/image1.png"/></Relationships>
</file>

<file path=ppt/slides/_rels/slide8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384763" y="261866"/>
            <a:ext cx="3855391" cy="5793475"/>
          </a:xfrm>
          <a:prstGeom prst="rect">
            <a:avLst/>
          </a:prstGeom>
        </p:spPr>
        <p:txBody>
          <a:bodyPr vert="horz" lIns="91440" tIns="45720" rIns="91440" bIns="45720" rtlCol="0">
            <a:noAutofit/>
          </a:bodyPr>
          <a:lstStyle/>
          <a:p>
            <a:pPr algn="ctr">
              <a:lnSpc>
                <a:spcPct val="50000"/>
              </a:lnSpc>
              <a:spcBef>
                <a:spcPct val="0"/>
              </a:spcBef>
              <a:spcAft>
                <a:spcPts val="600"/>
              </a:spcAft>
            </a:pPr>
            <a:r>
              <a:rPr lang="nl-NL" sz="1400" b="1" dirty="0">
                <a:solidFill>
                  <a:srgbClr val="3A3A3A"/>
                </a:solidFill>
                <a:latin typeface="Corbel" panose="020B0503020204020204" pitchFamily="34" charset="0"/>
              </a:rPr>
              <a:t>Hoe komt een idee ooit tot stand</a:t>
            </a:r>
          </a:p>
          <a:p>
            <a:pPr algn="ctr">
              <a:lnSpc>
                <a:spcPct val="50000"/>
              </a:lnSpc>
              <a:spcBef>
                <a:spcPct val="0"/>
              </a:spcBef>
              <a:spcAft>
                <a:spcPts val="600"/>
              </a:spcAft>
            </a:pPr>
            <a:r>
              <a:rPr lang="nl-NL" sz="1400" b="1" dirty="0">
                <a:solidFill>
                  <a:srgbClr val="3A3A3A"/>
                </a:solidFill>
                <a:latin typeface="Corbel" panose="020B0503020204020204" pitchFamily="34" charset="0"/>
              </a:rPr>
              <a:t>Kan zo'n gedachte ontstaan</a:t>
            </a:r>
          </a:p>
          <a:p>
            <a:pPr algn="ctr">
              <a:lnSpc>
                <a:spcPct val="50000"/>
              </a:lnSpc>
              <a:spcBef>
                <a:spcPct val="0"/>
              </a:spcBef>
              <a:spcAft>
                <a:spcPts val="600"/>
              </a:spcAft>
            </a:pPr>
            <a:r>
              <a:rPr lang="nl-NL" sz="1400" b="1" dirty="0">
                <a:solidFill>
                  <a:srgbClr val="3A3A3A"/>
                </a:solidFill>
                <a:latin typeface="Corbel" panose="020B0503020204020204" pitchFamily="34" charset="0"/>
              </a:rPr>
              <a:t>Waar komt dat helder ogenblik</a:t>
            </a:r>
          </a:p>
          <a:p>
            <a:pPr algn="ctr">
              <a:lnSpc>
                <a:spcPct val="50000"/>
              </a:lnSpc>
              <a:spcBef>
                <a:spcPct val="0"/>
              </a:spcBef>
              <a:spcAft>
                <a:spcPts val="600"/>
              </a:spcAft>
            </a:pPr>
            <a:r>
              <a:rPr lang="nl-NL" sz="1400" b="1" dirty="0">
                <a:solidFill>
                  <a:srgbClr val="3A3A3A"/>
                </a:solidFill>
                <a:latin typeface="Corbel" panose="020B0503020204020204" pitchFamily="34" charset="0"/>
              </a:rPr>
              <a:t>Dat inzicht toch vandaan</a:t>
            </a:r>
          </a:p>
          <a:p>
            <a:pPr algn="ctr">
              <a:lnSpc>
                <a:spcPct val="50000"/>
              </a:lnSpc>
              <a:spcBef>
                <a:spcPct val="0"/>
              </a:spcBef>
              <a:spcAft>
                <a:spcPts val="600"/>
              </a:spcAft>
            </a:pPr>
            <a:r>
              <a:rPr lang="nl-NL" sz="1400" b="1" dirty="0">
                <a:solidFill>
                  <a:srgbClr val="3A3A3A"/>
                </a:solidFill>
                <a:latin typeface="Corbel" panose="020B0503020204020204" pitchFamily="34" charset="0"/>
              </a:rPr>
              <a:t>Dat komt door ons, zin voor zin</a:t>
            </a:r>
          </a:p>
          <a:p>
            <a:pPr algn="ctr">
              <a:lnSpc>
                <a:spcPct val="50000"/>
              </a:lnSpc>
              <a:spcBef>
                <a:spcPct val="0"/>
              </a:spcBef>
              <a:spcAft>
                <a:spcPts val="600"/>
              </a:spcAft>
            </a:pPr>
            <a:r>
              <a:rPr lang="nl-NL" sz="1400" b="1" dirty="0">
                <a:solidFill>
                  <a:srgbClr val="3A3A3A"/>
                </a:solidFill>
                <a:latin typeface="Corbel" panose="020B0503020204020204" pitchFamily="34" charset="0"/>
              </a:rPr>
              <a:t>gaven wij die woorden in</a:t>
            </a:r>
          </a:p>
          <a:p>
            <a:pPr algn="ctr">
              <a:lnSpc>
                <a:spcPct val="50000"/>
              </a:lnSpc>
              <a:spcBef>
                <a:spcPct val="0"/>
              </a:spcBef>
              <a:spcAft>
                <a:spcPts val="600"/>
              </a:spcAft>
            </a:pPr>
            <a:r>
              <a:rPr lang="nl-NL" sz="1400" b="1" dirty="0">
                <a:solidFill>
                  <a:srgbClr val="3A3A3A"/>
                </a:solidFill>
                <a:latin typeface="Corbel" panose="020B0503020204020204" pitchFamily="34" charset="0"/>
              </a:rPr>
              <a:t>Die fluisterden wij toe</a:t>
            </a:r>
          </a:p>
          <a:p>
            <a:pPr algn="ctr">
              <a:lnSpc>
                <a:spcPct val="50000"/>
              </a:lnSpc>
              <a:spcBef>
                <a:spcPct val="0"/>
              </a:spcBef>
              <a:spcAft>
                <a:spcPts val="600"/>
              </a:spcAft>
            </a:pPr>
            <a:endParaRPr lang="nl-NL" sz="1400" b="1" dirty="0">
              <a:solidFill>
                <a:srgbClr val="3A3A3A"/>
              </a:solidFill>
              <a:latin typeface="Corbel" panose="020B0503020204020204" pitchFamily="34" charset="0"/>
            </a:endParaRPr>
          </a:p>
          <a:p>
            <a:pPr algn="ctr">
              <a:lnSpc>
                <a:spcPct val="50000"/>
              </a:lnSpc>
              <a:spcBef>
                <a:spcPct val="0"/>
              </a:spcBef>
              <a:spcAft>
                <a:spcPts val="600"/>
              </a:spcAft>
            </a:pPr>
            <a:r>
              <a:rPr lang="nl-NL" sz="1400" b="1" dirty="0">
                <a:solidFill>
                  <a:srgbClr val="3A3A3A"/>
                </a:solidFill>
                <a:latin typeface="Corbel" panose="020B0503020204020204" pitchFamily="34" charset="0"/>
              </a:rPr>
              <a:t>Hoe kreeg jij ooit een idee</a:t>
            </a:r>
          </a:p>
          <a:p>
            <a:pPr algn="ctr">
              <a:lnSpc>
                <a:spcPct val="50000"/>
              </a:lnSpc>
              <a:spcBef>
                <a:spcPct val="0"/>
              </a:spcBef>
              <a:spcAft>
                <a:spcPts val="600"/>
              </a:spcAft>
            </a:pPr>
            <a:r>
              <a:rPr lang="nl-NL" sz="1400" b="1" dirty="0">
                <a:solidFill>
                  <a:srgbClr val="3A3A3A"/>
                </a:solidFill>
                <a:latin typeface="Corbel" panose="020B0503020204020204" pitchFamily="34" charset="0"/>
              </a:rPr>
              <a:t>Vroeg jij je dat nooit eens af</a:t>
            </a:r>
          </a:p>
          <a:p>
            <a:pPr algn="ctr">
              <a:lnSpc>
                <a:spcPct val="50000"/>
              </a:lnSpc>
              <a:spcBef>
                <a:spcPct val="0"/>
              </a:spcBef>
              <a:spcAft>
                <a:spcPts val="600"/>
              </a:spcAft>
            </a:pPr>
            <a:r>
              <a:rPr lang="nl-NL" sz="1400" b="1" dirty="0">
                <a:solidFill>
                  <a:srgbClr val="3A3A3A"/>
                </a:solidFill>
                <a:latin typeface="Corbel" panose="020B0503020204020204" pitchFamily="34" charset="0"/>
              </a:rPr>
              <a:t>Het was de stem van een van ons</a:t>
            </a:r>
          </a:p>
          <a:p>
            <a:pPr algn="ctr">
              <a:lnSpc>
                <a:spcPct val="50000"/>
              </a:lnSpc>
              <a:spcBef>
                <a:spcPct val="0"/>
              </a:spcBef>
              <a:spcAft>
                <a:spcPts val="600"/>
              </a:spcAft>
            </a:pPr>
            <a:r>
              <a:rPr lang="nl-NL" sz="1400" b="1" dirty="0">
                <a:solidFill>
                  <a:srgbClr val="3A3A3A"/>
                </a:solidFill>
                <a:latin typeface="Corbel" panose="020B0503020204020204" pitchFamily="34" charset="0"/>
              </a:rPr>
              <a:t>Die jou het inzicht gaf</a:t>
            </a:r>
          </a:p>
          <a:p>
            <a:pPr algn="ctr">
              <a:lnSpc>
                <a:spcPct val="50000"/>
              </a:lnSpc>
              <a:spcBef>
                <a:spcPct val="0"/>
              </a:spcBef>
              <a:spcAft>
                <a:spcPts val="600"/>
              </a:spcAft>
            </a:pPr>
            <a:r>
              <a:rPr lang="nl-NL" sz="1400" b="1" dirty="0">
                <a:solidFill>
                  <a:srgbClr val="3A3A3A"/>
                </a:solidFill>
                <a:latin typeface="Corbel" panose="020B0503020204020204" pitchFamily="34" charset="0"/>
              </a:rPr>
              <a:t>De stem van iemand als wij</a:t>
            </a:r>
          </a:p>
          <a:p>
            <a:pPr algn="ctr">
              <a:lnSpc>
                <a:spcPct val="50000"/>
              </a:lnSpc>
              <a:spcBef>
                <a:spcPct val="0"/>
              </a:spcBef>
              <a:spcAft>
                <a:spcPts val="600"/>
              </a:spcAft>
            </a:pPr>
            <a:r>
              <a:rPr lang="nl-NL" sz="1400" b="1" dirty="0">
                <a:solidFill>
                  <a:srgbClr val="3A3A3A"/>
                </a:solidFill>
                <a:latin typeface="Corbel" panose="020B0503020204020204" pitchFamily="34" charset="0"/>
              </a:rPr>
              <a:t>onzichtbaar aan je zij</a:t>
            </a:r>
          </a:p>
          <a:p>
            <a:pPr algn="ctr">
              <a:lnSpc>
                <a:spcPct val="50000"/>
              </a:lnSpc>
              <a:spcBef>
                <a:spcPct val="0"/>
              </a:spcBef>
              <a:spcAft>
                <a:spcPts val="600"/>
              </a:spcAft>
            </a:pPr>
            <a:r>
              <a:rPr lang="nl-NL" sz="1400" b="1" dirty="0">
                <a:solidFill>
                  <a:srgbClr val="3A3A3A"/>
                </a:solidFill>
                <a:latin typeface="Corbel" panose="020B0503020204020204" pitchFamily="34" charset="0"/>
              </a:rPr>
              <a:t>Zo luisterde jij toe</a:t>
            </a:r>
          </a:p>
          <a:p>
            <a:pPr algn="ctr">
              <a:lnSpc>
                <a:spcPct val="50000"/>
              </a:lnSpc>
              <a:spcBef>
                <a:spcPct val="0"/>
              </a:spcBef>
              <a:spcAft>
                <a:spcPts val="600"/>
              </a:spcAft>
            </a:pPr>
            <a:endParaRPr lang="nl-NL" sz="1400" b="1" dirty="0">
              <a:solidFill>
                <a:srgbClr val="3A3A3A"/>
              </a:solidFill>
              <a:latin typeface="Corbel" panose="020B0503020204020204" pitchFamily="34" charset="0"/>
            </a:endParaRPr>
          </a:p>
          <a:p>
            <a:pPr algn="ctr">
              <a:lnSpc>
                <a:spcPct val="50000"/>
              </a:lnSpc>
              <a:spcBef>
                <a:spcPct val="0"/>
              </a:spcBef>
              <a:spcAft>
                <a:spcPts val="600"/>
              </a:spcAft>
            </a:pPr>
            <a:r>
              <a:rPr lang="nl-NL" sz="1400" b="1" dirty="0">
                <a:solidFill>
                  <a:srgbClr val="3A3A3A"/>
                </a:solidFill>
                <a:latin typeface="Corbel" panose="020B0503020204020204" pitchFamily="34" charset="0"/>
              </a:rPr>
              <a:t>Je noemde het inspiratie</a:t>
            </a:r>
          </a:p>
          <a:p>
            <a:pPr algn="ctr">
              <a:lnSpc>
                <a:spcPct val="50000"/>
              </a:lnSpc>
              <a:spcBef>
                <a:spcPct val="0"/>
              </a:spcBef>
              <a:spcAft>
                <a:spcPts val="600"/>
              </a:spcAft>
            </a:pPr>
            <a:r>
              <a:rPr lang="nl-NL" sz="1400" b="1" dirty="0">
                <a:solidFill>
                  <a:srgbClr val="3A3A3A"/>
                </a:solidFill>
                <a:latin typeface="Corbel" panose="020B0503020204020204" pitchFamily="34" charset="0"/>
              </a:rPr>
              <a:t>Adem van de geest</a:t>
            </a:r>
          </a:p>
          <a:p>
            <a:pPr algn="ctr">
              <a:lnSpc>
                <a:spcPct val="50000"/>
              </a:lnSpc>
              <a:spcBef>
                <a:spcPct val="0"/>
              </a:spcBef>
              <a:spcAft>
                <a:spcPts val="600"/>
              </a:spcAft>
            </a:pPr>
            <a:r>
              <a:rPr lang="nl-NL" sz="1400" b="1" dirty="0">
                <a:solidFill>
                  <a:srgbClr val="3A3A3A"/>
                </a:solidFill>
                <a:latin typeface="Corbel" panose="020B0503020204020204" pitchFamily="34" charset="0"/>
              </a:rPr>
              <a:t>Inspiratie</a:t>
            </a:r>
          </a:p>
          <a:p>
            <a:pPr algn="ctr">
              <a:lnSpc>
                <a:spcPct val="50000"/>
              </a:lnSpc>
              <a:spcBef>
                <a:spcPct val="0"/>
              </a:spcBef>
              <a:spcAft>
                <a:spcPts val="600"/>
              </a:spcAft>
            </a:pPr>
            <a:r>
              <a:rPr lang="nl-NL" sz="1400" b="1" dirty="0">
                <a:solidFill>
                  <a:srgbClr val="3A3A3A"/>
                </a:solidFill>
                <a:latin typeface="Corbel" panose="020B0503020204020204" pitchFamily="34" charset="0"/>
              </a:rPr>
              <a:t>Maar wij zijn het steeds geweest</a:t>
            </a:r>
          </a:p>
          <a:p>
            <a:pPr algn="ctr">
              <a:lnSpc>
                <a:spcPct val="50000"/>
              </a:lnSpc>
              <a:spcBef>
                <a:spcPct val="0"/>
              </a:spcBef>
              <a:spcAft>
                <a:spcPts val="600"/>
              </a:spcAft>
            </a:pPr>
            <a:endParaRPr lang="nl-NL" sz="1400" b="1" dirty="0">
              <a:solidFill>
                <a:srgbClr val="3A3A3A"/>
              </a:solidFill>
              <a:latin typeface="Corbel" panose="020B0503020204020204" pitchFamily="34" charset="0"/>
            </a:endParaRPr>
          </a:p>
          <a:p>
            <a:pPr algn="ctr">
              <a:lnSpc>
                <a:spcPct val="50000"/>
              </a:lnSpc>
              <a:spcBef>
                <a:spcPct val="0"/>
              </a:spcBef>
              <a:spcAft>
                <a:spcPts val="600"/>
              </a:spcAft>
            </a:pPr>
            <a:endParaRPr lang="nl-NL" sz="1400" b="1" dirty="0">
              <a:solidFill>
                <a:srgbClr val="3A3A3A"/>
              </a:solidFill>
              <a:latin typeface="Corbel" panose="020B0503020204020204" pitchFamily="34" charset="0"/>
            </a:endParaRPr>
          </a:p>
          <a:p>
            <a:pPr>
              <a:lnSpc>
                <a:spcPct val="50000"/>
              </a:lnSpc>
              <a:spcBef>
                <a:spcPct val="0"/>
              </a:spcBef>
              <a:spcAft>
                <a:spcPts val="600"/>
              </a:spcAft>
            </a:pPr>
            <a:endParaRPr lang="nl-NL" sz="1400" dirty="0">
              <a:solidFill>
                <a:srgbClr val="3A3A3A"/>
              </a:solidFill>
              <a:latin typeface="Corbel" panose="020B0503020204020204" pitchFamily="34" charset="0"/>
            </a:endParaRPr>
          </a:p>
          <a:p>
            <a:pPr>
              <a:lnSpc>
                <a:spcPct val="50000"/>
              </a:lnSpc>
              <a:spcBef>
                <a:spcPct val="0"/>
              </a:spcBef>
              <a:spcAft>
                <a:spcPts val="600"/>
              </a:spcAft>
            </a:pPr>
            <a:endParaRPr lang="nl-NL" sz="1400" dirty="0">
              <a:solidFill>
                <a:srgbClr val="3A3A3A"/>
              </a:solidFill>
              <a:latin typeface="Corbel" panose="020B0503020204020204" pitchFamily="34" charset="0"/>
            </a:endParaRPr>
          </a:p>
          <a:p>
            <a:pPr>
              <a:lnSpc>
                <a:spcPct val="50000"/>
              </a:lnSpc>
              <a:spcBef>
                <a:spcPct val="0"/>
              </a:spcBef>
              <a:spcAft>
                <a:spcPts val="600"/>
              </a:spcAft>
            </a:pPr>
            <a:endParaRPr lang="nl-NL" sz="1400" dirty="0">
              <a:solidFill>
                <a:srgbClr val="3A3A3A"/>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0" name="Tekstvak 9">
            <a:extLst>
              <a:ext uri="{FF2B5EF4-FFF2-40B4-BE49-F238E27FC236}">
                <a16:creationId xmlns:a16="http://schemas.microsoft.com/office/drawing/2014/main" id="{BE3F4610-BD4F-4D63-B68F-92EA8C070289}"/>
              </a:ext>
            </a:extLst>
          </p:cNvPr>
          <p:cNvSpPr txBox="1"/>
          <p:nvPr/>
        </p:nvSpPr>
        <p:spPr>
          <a:xfrm>
            <a:off x="7534655" y="918456"/>
            <a:ext cx="3855391" cy="3663288"/>
          </a:xfrm>
          <a:prstGeom prst="rect">
            <a:avLst/>
          </a:prstGeom>
        </p:spPr>
        <p:txBody>
          <a:bodyPr vert="horz" lIns="91440" tIns="45720" rIns="91440" bIns="45720" rtlCol="0">
            <a:noAutofit/>
          </a:bodyPr>
          <a:lstStyle/>
          <a:p>
            <a:pPr algn="ctr">
              <a:lnSpc>
                <a:spcPct val="50000"/>
              </a:lnSpc>
              <a:spcBef>
                <a:spcPct val="0"/>
              </a:spcBef>
              <a:spcAft>
                <a:spcPts val="600"/>
              </a:spcAft>
            </a:pPr>
            <a:endParaRPr lang="nl-NL" sz="1400" b="1" dirty="0">
              <a:solidFill>
                <a:srgbClr val="3A3A3A"/>
              </a:solidFill>
              <a:latin typeface="Corbel" panose="020B0503020204020204" pitchFamily="34" charset="0"/>
            </a:endParaRPr>
          </a:p>
          <a:p>
            <a:pPr algn="ctr">
              <a:lnSpc>
                <a:spcPct val="50000"/>
              </a:lnSpc>
              <a:spcBef>
                <a:spcPct val="0"/>
              </a:spcBef>
              <a:spcAft>
                <a:spcPts val="600"/>
              </a:spcAft>
            </a:pPr>
            <a:r>
              <a:rPr lang="nl-NL" sz="1400" b="1" dirty="0">
                <a:solidFill>
                  <a:srgbClr val="3A3A3A"/>
                </a:solidFill>
                <a:latin typeface="Corbel" panose="020B0503020204020204" pitchFamily="34" charset="0"/>
              </a:rPr>
              <a:t>Zo krijgt het kind een idee</a:t>
            </a:r>
          </a:p>
          <a:p>
            <a:pPr algn="ctr">
              <a:lnSpc>
                <a:spcPct val="50000"/>
              </a:lnSpc>
              <a:spcBef>
                <a:spcPct val="0"/>
              </a:spcBef>
              <a:spcAft>
                <a:spcPts val="600"/>
              </a:spcAft>
            </a:pPr>
            <a:r>
              <a:rPr lang="nl-NL" sz="1400" b="1" dirty="0">
                <a:solidFill>
                  <a:srgbClr val="3A3A3A"/>
                </a:solidFill>
                <a:latin typeface="Corbel" panose="020B0503020204020204" pitchFamily="34" charset="0"/>
              </a:rPr>
              <a:t>Zo vindt de man wat hij zoekt</a:t>
            </a:r>
          </a:p>
          <a:p>
            <a:pPr algn="ctr">
              <a:lnSpc>
                <a:spcPct val="50000"/>
              </a:lnSpc>
              <a:spcBef>
                <a:spcPct val="0"/>
              </a:spcBef>
              <a:spcAft>
                <a:spcPts val="600"/>
              </a:spcAft>
            </a:pPr>
            <a:r>
              <a:rPr lang="nl-NL" sz="1400" b="1" dirty="0">
                <a:solidFill>
                  <a:srgbClr val="3A3A3A"/>
                </a:solidFill>
                <a:latin typeface="Corbel" panose="020B0503020204020204" pitchFamily="34" charset="0"/>
              </a:rPr>
              <a:t>Zo wordt de sterveling een held</a:t>
            </a:r>
          </a:p>
          <a:p>
            <a:pPr algn="ctr">
              <a:lnSpc>
                <a:spcPct val="50000"/>
              </a:lnSpc>
              <a:spcBef>
                <a:spcPct val="0"/>
              </a:spcBef>
              <a:spcAft>
                <a:spcPts val="600"/>
              </a:spcAft>
            </a:pPr>
            <a:r>
              <a:rPr lang="nl-NL" sz="1400" b="1" dirty="0">
                <a:solidFill>
                  <a:srgbClr val="3A3A3A"/>
                </a:solidFill>
                <a:latin typeface="Corbel" panose="020B0503020204020204" pitchFamily="34" charset="0"/>
              </a:rPr>
              <a:t>Zo wordt vooruitgang geboekt</a:t>
            </a:r>
          </a:p>
          <a:p>
            <a:pPr algn="ctr">
              <a:lnSpc>
                <a:spcPct val="50000"/>
              </a:lnSpc>
              <a:spcBef>
                <a:spcPct val="0"/>
              </a:spcBef>
              <a:spcAft>
                <a:spcPts val="600"/>
              </a:spcAft>
            </a:pPr>
            <a:r>
              <a:rPr lang="nl-NL" sz="1400" b="1" dirty="0">
                <a:solidFill>
                  <a:srgbClr val="3A3A3A"/>
                </a:solidFill>
                <a:latin typeface="Corbel" panose="020B0503020204020204" pitchFamily="34" charset="0"/>
              </a:rPr>
              <a:t>Dat komt door iemand van hier</a:t>
            </a:r>
          </a:p>
          <a:p>
            <a:pPr algn="ctr">
              <a:lnSpc>
                <a:spcPct val="50000"/>
              </a:lnSpc>
              <a:spcBef>
                <a:spcPct val="0"/>
              </a:spcBef>
              <a:spcAft>
                <a:spcPts val="600"/>
              </a:spcAft>
            </a:pPr>
            <a:r>
              <a:rPr lang="nl-NL" sz="1400" b="1" dirty="0">
                <a:solidFill>
                  <a:srgbClr val="3A3A3A"/>
                </a:solidFill>
                <a:latin typeface="Corbel" panose="020B0503020204020204" pitchFamily="34" charset="0"/>
              </a:rPr>
              <a:t>de mens bereikt op die manier</a:t>
            </a:r>
          </a:p>
          <a:p>
            <a:pPr algn="ctr">
              <a:lnSpc>
                <a:spcPct val="50000"/>
              </a:lnSpc>
              <a:spcBef>
                <a:spcPct val="0"/>
              </a:spcBef>
              <a:spcAft>
                <a:spcPts val="600"/>
              </a:spcAft>
            </a:pPr>
            <a:r>
              <a:rPr lang="nl-NL" sz="1400" b="1" dirty="0">
                <a:solidFill>
                  <a:srgbClr val="3A3A3A"/>
                </a:solidFill>
                <a:latin typeface="Corbel" panose="020B0503020204020204" pitchFamily="34" charset="0"/>
              </a:rPr>
              <a:t>het hogere niveau</a:t>
            </a:r>
          </a:p>
          <a:p>
            <a:pPr algn="ctr">
              <a:lnSpc>
                <a:spcPct val="50000"/>
              </a:lnSpc>
              <a:spcBef>
                <a:spcPct val="0"/>
              </a:spcBef>
              <a:spcAft>
                <a:spcPts val="600"/>
              </a:spcAft>
            </a:pPr>
            <a:endParaRPr lang="nl-NL" sz="1400" b="1" dirty="0">
              <a:solidFill>
                <a:srgbClr val="3A3A3A"/>
              </a:solidFill>
              <a:latin typeface="Corbel" panose="020B0503020204020204" pitchFamily="34" charset="0"/>
            </a:endParaRPr>
          </a:p>
          <a:p>
            <a:pPr algn="ctr">
              <a:lnSpc>
                <a:spcPct val="50000"/>
              </a:lnSpc>
              <a:spcBef>
                <a:spcPct val="0"/>
              </a:spcBef>
              <a:spcAft>
                <a:spcPts val="600"/>
              </a:spcAft>
            </a:pPr>
            <a:r>
              <a:rPr lang="nl-NL" sz="1400" b="1" dirty="0" err="1">
                <a:solidFill>
                  <a:srgbClr val="3A3A3A"/>
                </a:solidFill>
                <a:latin typeface="Corbel" panose="020B0503020204020204" pitchFamily="34" charset="0"/>
              </a:rPr>
              <a:t>Ooh</a:t>
            </a:r>
            <a:r>
              <a:rPr lang="nl-NL" sz="1400" b="1" dirty="0">
                <a:solidFill>
                  <a:srgbClr val="3A3A3A"/>
                </a:solidFill>
                <a:latin typeface="Corbel" panose="020B0503020204020204" pitchFamily="34" charset="0"/>
              </a:rPr>
              <a:t> noemde het inspiratie</a:t>
            </a:r>
          </a:p>
          <a:p>
            <a:pPr algn="ctr">
              <a:lnSpc>
                <a:spcPct val="50000"/>
              </a:lnSpc>
              <a:spcBef>
                <a:spcPct val="0"/>
              </a:spcBef>
              <a:spcAft>
                <a:spcPts val="600"/>
              </a:spcAft>
            </a:pPr>
            <a:r>
              <a:rPr lang="nl-NL" sz="1400" b="1" dirty="0">
                <a:solidFill>
                  <a:srgbClr val="3A3A3A"/>
                </a:solidFill>
                <a:latin typeface="Corbel" panose="020B0503020204020204" pitchFamily="34" charset="0"/>
              </a:rPr>
              <a:t>Adem van de geest</a:t>
            </a:r>
          </a:p>
          <a:p>
            <a:pPr algn="ctr">
              <a:lnSpc>
                <a:spcPct val="50000"/>
              </a:lnSpc>
              <a:spcBef>
                <a:spcPct val="0"/>
              </a:spcBef>
              <a:spcAft>
                <a:spcPts val="600"/>
              </a:spcAft>
            </a:pPr>
            <a:r>
              <a:rPr lang="nl-NL" sz="1400" b="1" dirty="0">
                <a:solidFill>
                  <a:srgbClr val="3A3A3A"/>
                </a:solidFill>
                <a:latin typeface="Corbel" panose="020B0503020204020204" pitchFamily="34" charset="0"/>
              </a:rPr>
              <a:t>Inspiratie</a:t>
            </a:r>
          </a:p>
          <a:p>
            <a:pPr algn="ctr">
              <a:lnSpc>
                <a:spcPct val="50000"/>
              </a:lnSpc>
              <a:spcBef>
                <a:spcPct val="0"/>
              </a:spcBef>
              <a:spcAft>
                <a:spcPts val="600"/>
              </a:spcAft>
            </a:pPr>
            <a:r>
              <a:rPr lang="nl-NL" sz="1400" b="1" dirty="0">
                <a:solidFill>
                  <a:srgbClr val="3A3A3A"/>
                </a:solidFill>
                <a:latin typeface="Corbel" panose="020B0503020204020204" pitchFamily="34" charset="0"/>
              </a:rPr>
              <a:t>Maar wij zijn het steeds geweest</a:t>
            </a:r>
          </a:p>
          <a:p>
            <a:pPr algn="ctr">
              <a:lnSpc>
                <a:spcPct val="50000"/>
              </a:lnSpc>
              <a:spcBef>
                <a:spcPct val="0"/>
              </a:spcBef>
              <a:spcAft>
                <a:spcPts val="600"/>
              </a:spcAft>
            </a:pPr>
            <a:endParaRPr lang="nl-NL" sz="1400" b="1" dirty="0">
              <a:solidFill>
                <a:srgbClr val="3A3A3A"/>
              </a:solidFill>
              <a:latin typeface="Corbel" panose="020B0503020204020204" pitchFamily="34" charset="0"/>
            </a:endParaRPr>
          </a:p>
          <a:p>
            <a:pPr algn="ctr">
              <a:lnSpc>
                <a:spcPct val="50000"/>
              </a:lnSpc>
              <a:spcBef>
                <a:spcPct val="0"/>
              </a:spcBef>
              <a:spcAft>
                <a:spcPts val="600"/>
              </a:spcAft>
            </a:pPr>
            <a:r>
              <a:rPr lang="nl-NL" sz="1400" b="1" dirty="0">
                <a:solidFill>
                  <a:srgbClr val="3A3A3A"/>
                </a:solidFill>
                <a:latin typeface="Corbel" panose="020B0503020204020204" pitchFamily="34" charset="0"/>
              </a:rPr>
              <a:t>Noem het inspiratie</a:t>
            </a:r>
          </a:p>
          <a:p>
            <a:pPr algn="ctr">
              <a:lnSpc>
                <a:spcPct val="50000"/>
              </a:lnSpc>
              <a:spcBef>
                <a:spcPct val="0"/>
              </a:spcBef>
              <a:spcAft>
                <a:spcPts val="600"/>
              </a:spcAft>
            </a:pPr>
            <a:r>
              <a:rPr lang="nl-NL" sz="1400" b="1" dirty="0">
                <a:solidFill>
                  <a:srgbClr val="3A3A3A"/>
                </a:solidFill>
                <a:latin typeface="Corbel" panose="020B0503020204020204" pitchFamily="34" charset="0"/>
              </a:rPr>
              <a:t>Zo noemt men het meest</a:t>
            </a:r>
          </a:p>
          <a:p>
            <a:pPr algn="ctr">
              <a:lnSpc>
                <a:spcPct val="50000"/>
              </a:lnSpc>
              <a:spcBef>
                <a:spcPct val="0"/>
              </a:spcBef>
              <a:spcAft>
                <a:spcPts val="600"/>
              </a:spcAft>
            </a:pPr>
            <a:r>
              <a:rPr lang="nl-NL" sz="1400" b="1" dirty="0">
                <a:solidFill>
                  <a:srgbClr val="3A3A3A"/>
                </a:solidFill>
                <a:latin typeface="Corbel" panose="020B0503020204020204" pitchFamily="34" charset="0"/>
              </a:rPr>
              <a:t>En dat is het ook</a:t>
            </a:r>
          </a:p>
          <a:p>
            <a:pPr algn="ctr">
              <a:lnSpc>
                <a:spcPct val="50000"/>
              </a:lnSpc>
              <a:spcBef>
                <a:spcPct val="0"/>
              </a:spcBef>
              <a:spcAft>
                <a:spcPts val="600"/>
              </a:spcAft>
            </a:pPr>
            <a:r>
              <a:rPr lang="nl-NL" sz="1400" b="1" dirty="0">
                <a:solidFill>
                  <a:srgbClr val="3A3A3A"/>
                </a:solidFill>
                <a:latin typeface="Corbel" panose="020B0503020204020204" pitchFamily="34" charset="0"/>
              </a:rPr>
              <a:t>De ingeblazen adem</a:t>
            </a:r>
          </a:p>
          <a:p>
            <a:pPr algn="ctr">
              <a:lnSpc>
                <a:spcPct val="50000"/>
              </a:lnSpc>
              <a:spcBef>
                <a:spcPct val="0"/>
              </a:spcBef>
              <a:spcAft>
                <a:spcPts val="600"/>
              </a:spcAft>
            </a:pPr>
            <a:r>
              <a:rPr lang="nl-NL" sz="1400" b="1" dirty="0">
                <a:solidFill>
                  <a:srgbClr val="3A3A3A"/>
                </a:solidFill>
                <a:latin typeface="Corbel" panose="020B0503020204020204" pitchFamily="34" charset="0"/>
              </a:rPr>
              <a:t>van de geest</a:t>
            </a:r>
            <a:endParaRPr lang="nl-NL" sz="1400" dirty="0">
              <a:solidFill>
                <a:srgbClr val="3A3A3A"/>
              </a:solidFill>
              <a:latin typeface="Corbel" panose="020B0503020204020204" pitchFamily="34" charset="0"/>
            </a:endParaRPr>
          </a:p>
          <a:p>
            <a:pPr>
              <a:lnSpc>
                <a:spcPct val="50000"/>
              </a:lnSpc>
              <a:spcBef>
                <a:spcPct val="0"/>
              </a:spcBef>
              <a:spcAft>
                <a:spcPts val="600"/>
              </a:spcAft>
            </a:pPr>
            <a:endParaRPr lang="nl-NL" sz="1400" dirty="0">
              <a:solidFill>
                <a:srgbClr val="3A3A3A"/>
              </a:solidFill>
              <a:latin typeface="Corbel" panose="020B0503020204020204" pitchFamily="34" charset="0"/>
            </a:endParaRPr>
          </a:p>
          <a:p>
            <a:pPr>
              <a:lnSpc>
                <a:spcPct val="50000"/>
              </a:lnSpc>
              <a:spcBef>
                <a:spcPct val="0"/>
              </a:spcBef>
              <a:spcAft>
                <a:spcPts val="600"/>
              </a:spcAft>
            </a:pPr>
            <a:endParaRPr lang="nl-NL" sz="1400" dirty="0">
              <a:solidFill>
                <a:srgbClr val="3A3A3A"/>
              </a:solidFill>
              <a:latin typeface="Corbel" panose="020B0503020204020204" pitchFamily="34" charset="0"/>
            </a:endParaRPr>
          </a:p>
          <a:p>
            <a:pPr>
              <a:lnSpc>
                <a:spcPct val="50000"/>
              </a:lnSpc>
              <a:spcBef>
                <a:spcPct val="0"/>
              </a:spcBef>
              <a:spcAft>
                <a:spcPts val="600"/>
              </a:spcAft>
            </a:pPr>
            <a:endParaRPr lang="nl-NL" sz="1400" dirty="0">
              <a:solidFill>
                <a:srgbClr val="3A3A3A"/>
              </a:solidFill>
              <a:latin typeface="Corbel" panose="020B0503020204020204" pitchFamily="34" charset="0"/>
            </a:endParaRPr>
          </a:p>
        </p:txBody>
      </p:sp>
      <p:pic>
        <p:nvPicPr>
          <p:cNvPr id="1026" name="Picture 2" descr="Mathilde Santing - Wikipedia">
            <a:extLst>
              <a:ext uri="{FF2B5EF4-FFF2-40B4-BE49-F238E27FC236}">
                <a16:creationId xmlns:a16="http://schemas.microsoft.com/office/drawing/2014/main" id="{0EC5533E-BFEF-472C-AE1D-B1006B8C2D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6439" y="3926006"/>
            <a:ext cx="1954663" cy="2931994"/>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C6E86C1F-8496-3031-FE0A-87CF1FA626F6}"/>
              </a:ext>
            </a:extLst>
          </p:cNvPr>
          <p:cNvSpPr txBox="1"/>
          <p:nvPr/>
        </p:nvSpPr>
        <p:spPr>
          <a:xfrm>
            <a:off x="4489625" y="4211260"/>
            <a:ext cx="4067345" cy="2436713"/>
          </a:xfrm>
          <a:prstGeom prst="rect">
            <a:avLst/>
          </a:prstGeom>
        </p:spPr>
        <p:txBody>
          <a:bodyPr vert="horz" lIns="91440" tIns="45720" rIns="91440" bIns="45720" rtlCol="0">
            <a:normAutofit fontScale="92500" lnSpcReduction="10000"/>
          </a:bodyPr>
          <a:lstStyle/>
          <a:p>
            <a:pPr algn="ctr">
              <a:lnSpc>
                <a:spcPct val="90000"/>
              </a:lnSpc>
              <a:spcBef>
                <a:spcPct val="0"/>
              </a:spcBef>
              <a:spcAft>
                <a:spcPts val="600"/>
              </a:spcAft>
            </a:pPr>
            <a:r>
              <a:rPr lang="nl-NL" sz="2000" dirty="0">
                <a:solidFill>
                  <a:srgbClr val="008780"/>
                </a:solidFill>
                <a:latin typeface="Corbel" panose="020B0503020204020204" pitchFamily="34" charset="0"/>
              </a:rPr>
              <a:t>Welkom bij informatieavond</a:t>
            </a:r>
          </a:p>
          <a:p>
            <a:pPr algn="ctr">
              <a:lnSpc>
                <a:spcPct val="90000"/>
              </a:lnSpc>
              <a:spcBef>
                <a:spcPct val="0"/>
              </a:spcBef>
              <a:spcAft>
                <a:spcPts val="600"/>
              </a:spcAft>
            </a:pPr>
            <a:endParaRPr lang="nl-NL" sz="2200" dirty="0">
              <a:solidFill>
                <a:srgbClr val="008780"/>
              </a:solidFill>
              <a:latin typeface="Corbel" panose="020B0503020204020204" pitchFamily="34" charset="0"/>
            </a:endParaRPr>
          </a:p>
          <a:p>
            <a:pPr algn="ctr">
              <a:lnSpc>
                <a:spcPct val="90000"/>
              </a:lnSpc>
              <a:spcBef>
                <a:spcPct val="0"/>
              </a:spcBef>
              <a:spcAft>
                <a:spcPts val="600"/>
              </a:spcAft>
            </a:pPr>
            <a:r>
              <a:rPr lang="nl-NL" sz="4000" b="1" dirty="0">
                <a:solidFill>
                  <a:srgbClr val="008780"/>
                </a:solidFill>
                <a:effectLst/>
                <a:latin typeface="Corbel" panose="020B0503020204020204" pitchFamily="34" charset="0"/>
              </a:rPr>
              <a:t>De Levensadem</a:t>
            </a:r>
            <a:endParaRPr lang="nl-NL" sz="4000" dirty="0">
              <a:solidFill>
                <a:srgbClr val="008780"/>
              </a:solidFill>
              <a:effectLst/>
              <a:latin typeface="Corbel" panose="020B0503020204020204" pitchFamily="34" charset="0"/>
            </a:endParaRPr>
          </a:p>
          <a:p>
            <a:pPr algn="ctr">
              <a:lnSpc>
                <a:spcPct val="90000"/>
              </a:lnSpc>
              <a:spcBef>
                <a:spcPct val="0"/>
              </a:spcBef>
              <a:spcAft>
                <a:spcPts val="600"/>
              </a:spcAft>
            </a:pPr>
            <a:endParaRPr lang="nl-NL" sz="2200" b="1" dirty="0">
              <a:solidFill>
                <a:srgbClr val="008780"/>
              </a:solidFill>
              <a:latin typeface="Corbel" panose="020B0503020204020204" pitchFamily="34" charset="0"/>
            </a:endParaRPr>
          </a:p>
          <a:p>
            <a:pPr algn="ctr">
              <a:lnSpc>
                <a:spcPct val="150000"/>
              </a:lnSpc>
              <a:spcBef>
                <a:spcPct val="0"/>
              </a:spcBef>
              <a:spcAft>
                <a:spcPts val="600"/>
              </a:spcAft>
            </a:pPr>
            <a:r>
              <a:rPr lang="nl-NL" sz="2000" dirty="0">
                <a:solidFill>
                  <a:srgbClr val="008780"/>
                </a:solidFill>
                <a:latin typeface="Corbel" panose="020B0503020204020204" pitchFamily="34" charset="0"/>
              </a:rPr>
              <a:t>Ook in deze stressvolle tijden</a:t>
            </a:r>
          </a:p>
          <a:p>
            <a:pPr algn="ctr">
              <a:lnSpc>
                <a:spcPct val="90000"/>
              </a:lnSpc>
              <a:spcBef>
                <a:spcPct val="0"/>
              </a:spcBef>
              <a:spcAft>
                <a:spcPts val="600"/>
              </a:spcAft>
            </a:pPr>
            <a:r>
              <a:rPr lang="nl-NL" sz="2000" b="1" dirty="0">
                <a:solidFill>
                  <a:srgbClr val="008780"/>
                </a:solidFill>
                <a:latin typeface="Corbel" panose="020B0503020204020204" pitchFamily="34" charset="0"/>
              </a:rPr>
              <a:t>de adem als natuurlijk medicijn</a:t>
            </a:r>
            <a:r>
              <a:rPr lang="nl-NL" sz="2000" dirty="0">
                <a:solidFill>
                  <a:srgbClr val="008780"/>
                </a:solidFill>
                <a:latin typeface="Corbel" panose="020B0503020204020204" pitchFamily="34" charset="0"/>
              </a:rPr>
              <a:t>.</a:t>
            </a:r>
            <a:endParaRPr lang="nl-NL" sz="2000" i="1" dirty="0">
              <a:solidFill>
                <a:srgbClr val="008780"/>
              </a:solidFill>
              <a:latin typeface="Corbel" panose="020B0503020204020204" pitchFamily="34" charset="0"/>
            </a:endParaRPr>
          </a:p>
        </p:txBody>
      </p:sp>
    </p:spTree>
    <p:extLst>
      <p:ext uri="{BB962C8B-B14F-4D97-AF65-F5344CB8AC3E}">
        <p14:creationId xmlns:p14="http://schemas.microsoft.com/office/powerpoint/2010/main" val="11074190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1704" r="2170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22542" y="2393234"/>
            <a:ext cx="6424638" cy="3115912"/>
          </a:xfrm>
          <a:prstGeom prst="rect">
            <a:avLst/>
          </a:prstGeom>
        </p:spPr>
        <p:txBody>
          <a:bodyPr vert="horz" lIns="91440" tIns="45720" rIns="91440" bIns="45720" rtlCol="0">
            <a:normAutofit/>
          </a:bodyPr>
          <a:lstStyle/>
          <a:p>
            <a:pPr algn="ctr">
              <a:lnSpc>
                <a:spcPct val="90000"/>
              </a:lnSpc>
              <a:spcBef>
                <a:spcPct val="0"/>
              </a:spcBef>
              <a:spcAft>
                <a:spcPts val="600"/>
              </a:spcAft>
            </a:pPr>
            <a:endParaRPr lang="nl-NL" sz="2000" i="1" dirty="0">
              <a:solidFill>
                <a:srgbClr val="3A3A3A"/>
              </a:solidFill>
              <a:effectLst/>
              <a:latin typeface="Corbel" panose="020B0503020204020204" pitchFamily="34" charset="0"/>
            </a:endParaRPr>
          </a:p>
          <a:p>
            <a:pPr algn="ctr">
              <a:lnSpc>
                <a:spcPct val="90000"/>
              </a:lnSpc>
              <a:spcBef>
                <a:spcPct val="0"/>
              </a:spcBef>
              <a:spcAft>
                <a:spcPts val="600"/>
              </a:spcAft>
            </a:pPr>
            <a:r>
              <a:rPr lang="nl-NL" sz="2000" i="1" dirty="0">
                <a:solidFill>
                  <a:srgbClr val="008780"/>
                </a:solidFill>
                <a:effectLst/>
                <a:latin typeface="Corbel" panose="020B0503020204020204" pitchFamily="34" charset="0"/>
              </a:rPr>
              <a:t>Hoe vaak stop jij met ademen?</a:t>
            </a:r>
          </a:p>
          <a:p>
            <a:pPr algn="ctr">
              <a:lnSpc>
                <a:spcPct val="90000"/>
              </a:lnSpc>
              <a:spcBef>
                <a:spcPct val="0"/>
              </a:spcBef>
              <a:spcAft>
                <a:spcPts val="600"/>
              </a:spcAft>
            </a:pPr>
            <a:endParaRPr lang="nl-NL" sz="2000" i="1" dirty="0">
              <a:solidFill>
                <a:srgbClr val="008780"/>
              </a:solidFill>
              <a:latin typeface="Corbel" panose="020B0503020204020204" pitchFamily="34" charset="0"/>
            </a:endParaRPr>
          </a:p>
          <a:p>
            <a:pPr algn="ctr">
              <a:lnSpc>
                <a:spcPct val="90000"/>
              </a:lnSpc>
              <a:spcBef>
                <a:spcPct val="0"/>
              </a:spcBef>
              <a:spcAft>
                <a:spcPts val="600"/>
              </a:spcAft>
            </a:pPr>
            <a:r>
              <a:rPr lang="nl-NL" sz="2000" i="1" dirty="0">
                <a:solidFill>
                  <a:srgbClr val="008780"/>
                </a:solidFill>
                <a:latin typeface="Corbel" panose="020B0503020204020204" pitchFamily="34" charset="0"/>
              </a:rPr>
              <a:t>En hoe vaak ben jij je er bewust van?</a:t>
            </a:r>
            <a:endParaRPr lang="en-US" sz="2000" i="1" dirty="0">
              <a:solidFill>
                <a:srgbClr val="008780"/>
              </a:solidFill>
              <a:latin typeface="Corbel" panose="020B0503020204020204" pitchFamily="34" charset="0"/>
            </a:endParaRPr>
          </a:p>
          <a:p>
            <a:pPr algn="ctr">
              <a:lnSpc>
                <a:spcPct val="90000"/>
              </a:lnSpc>
              <a:spcBef>
                <a:spcPct val="0"/>
              </a:spcBef>
              <a:spcAft>
                <a:spcPts val="600"/>
              </a:spcAft>
            </a:pPr>
            <a:endParaRPr lang="en-US" sz="2000" i="1" dirty="0">
              <a:solidFill>
                <a:srgbClr val="00000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20462795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0" name="Tekstvak 9">
            <a:extLst>
              <a:ext uri="{FF2B5EF4-FFF2-40B4-BE49-F238E27FC236}">
                <a16:creationId xmlns:a16="http://schemas.microsoft.com/office/drawing/2014/main" id="{3DE52C9C-C6E0-41B3-83F0-22FC22BF2592}"/>
              </a:ext>
            </a:extLst>
          </p:cNvPr>
          <p:cNvSpPr txBox="1"/>
          <p:nvPr/>
        </p:nvSpPr>
        <p:spPr>
          <a:xfrm>
            <a:off x="4726675" y="675581"/>
            <a:ext cx="7462277" cy="6182419"/>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000" dirty="0">
                <a:solidFill>
                  <a:srgbClr val="008780"/>
                </a:solidFill>
                <a:latin typeface="Corbel" panose="020B0503020204020204" pitchFamily="34" charset="0"/>
              </a:rPr>
              <a:t>Praktische tips</a:t>
            </a:r>
          </a:p>
          <a:p>
            <a:pPr algn="ctr">
              <a:lnSpc>
                <a:spcPct val="160000"/>
              </a:lnSpc>
              <a:spcBef>
                <a:spcPct val="0"/>
              </a:spcBef>
              <a:spcAft>
                <a:spcPts val="600"/>
              </a:spcAft>
            </a:pPr>
            <a:r>
              <a:rPr lang="nl-NL" sz="3600" b="1" dirty="0">
                <a:solidFill>
                  <a:srgbClr val="008780"/>
                </a:solidFill>
                <a:latin typeface="Corbel" panose="020B0503020204020204" pitchFamily="34" charset="0"/>
              </a:rPr>
              <a:t>Ademen is Leven. Leven is ademen.</a:t>
            </a:r>
          </a:p>
          <a:p>
            <a:pPr algn="ctr"/>
            <a:endParaRPr lang="nl-NL" sz="900" dirty="0">
              <a:solidFill>
                <a:srgbClr val="008780"/>
              </a:solidFill>
              <a:latin typeface="Corbel" panose="020B0503020204020204" pitchFamily="34" charset="0"/>
            </a:endParaRPr>
          </a:p>
          <a:p>
            <a:pPr marL="704850" indent="-342900">
              <a:lnSpc>
                <a:spcPct val="150000"/>
              </a:lnSpc>
              <a:buFont typeface="Arial" panose="020B0604020202020204" pitchFamily="34" charset="0"/>
              <a:buChar char="•"/>
            </a:pPr>
            <a:r>
              <a:rPr lang="nl-NL" sz="2000" dirty="0">
                <a:solidFill>
                  <a:srgbClr val="008780"/>
                </a:solidFill>
                <a:latin typeface="Corbel" panose="020B0503020204020204" pitchFamily="34" charset="0"/>
              </a:rPr>
              <a:t>Let op dat je </a:t>
            </a:r>
            <a:r>
              <a:rPr lang="nl-NL" sz="2000" b="1" dirty="0">
                <a:solidFill>
                  <a:srgbClr val="008780"/>
                </a:solidFill>
                <a:latin typeface="Corbel" panose="020B0503020204020204" pitchFamily="34" charset="0"/>
              </a:rPr>
              <a:t>uitademing</a:t>
            </a:r>
            <a:r>
              <a:rPr lang="nl-NL" sz="2000" dirty="0">
                <a:solidFill>
                  <a:srgbClr val="008780"/>
                </a:solidFill>
                <a:latin typeface="Corbel" panose="020B0503020204020204" pitchFamily="34" charset="0"/>
              </a:rPr>
              <a:t> bij de ademoefeningen </a:t>
            </a:r>
            <a:r>
              <a:rPr lang="nl-NL" sz="2000" b="1" dirty="0">
                <a:solidFill>
                  <a:srgbClr val="008780"/>
                </a:solidFill>
                <a:latin typeface="Corbel" panose="020B0503020204020204" pitchFamily="34" charset="0"/>
              </a:rPr>
              <a:t>ontspannen</a:t>
            </a:r>
            <a:r>
              <a:rPr lang="nl-NL" sz="2000" dirty="0">
                <a:solidFill>
                  <a:srgbClr val="008780"/>
                </a:solidFill>
                <a:latin typeface="Corbel" panose="020B0503020204020204" pitchFamily="34" charset="0"/>
              </a:rPr>
              <a:t> is – zonder geluid.</a:t>
            </a:r>
          </a:p>
          <a:p>
            <a:pPr marL="704850" indent="-342900">
              <a:lnSpc>
                <a:spcPct val="150000"/>
              </a:lnSpc>
              <a:buFont typeface="Arial" panose="020B0604020202020204" pitchFamily="34" charset="0"/>
              <a:buChar char="•"/>
            </a:pPr>
            <a:r>
              <a:rPr lang="nl-NL" sz="2000" dirty="0">
                <a:solidFill>
                  <a:srgbClr val="008780"/>
                </a:solidFill>
                <a:latin typeface="Corbel" panose="020B0503020204020204" pitchFamily="34" charset="0"/>
              </a:rPr>
              <a:t>Wees </a:t>
            </a:r>
            <a:r>
              <a:rPr lang="nl-NL" sz="2000" b="1" dirty="0">
                <a:solidFill>
                  <a:srgbClr val="008780"/>
                </a:solidFill>
                <a:latin typeface="Corbel" panose="020B0503020204020204" pitchFamily="34" charset="0"/>
              </a:rPr>
              <a:t>waarnemer</a:t>
            </a:r>
            <a:r>
              <a:rPr lang="nl-NL" sz="2000" dirty="0">
                <a:solidFill>
                  <a:srgbClr val="008780"/>
                </a:solidFill>
                <a:latin typeface="Corbel" panose="020B0503020204020204" pitchFamily="34" charset="0"/>
              </a:rPr>
              <a:t> van je gevoelens. Breng je aandacht en </a:t>
            </a:r>
            <a:r>
              <a:rPr lang="nl-NL" sz="2000" b="1" dirty="0">
                <a:solidFill>
                  <a:srgbClr val="008780"/>
                </a:solidFill>
                <a:latin typeface="Corbel" panose="020B0503020204020204" pitchFamily="34" charset="0"/>
              </a:rPr>
              <a:t>adem naar de plaats </a:t>
            </a:r>
            <a:r>
              <a:rPr lang="nl-NL" sz="2000" dirty="0">
                <a:solidFill>
                  <a:srgbClr val="008780"/>
                </a:solidFill>
                <a:latin typeface="Corbel" panose="020B0503020204020204" pitchFamily="34" charset="0"/>
              </a:rPr>
              <a:t>waar je het voelt. Stel jezelf open en vraag of er een </a:t>
            </a:r>
            <a:r>
              <a:rPr lang="nl-NL" sz="2000" b="1" dirty="0">
                <a:solidFill>
                  <a:srgbClr val="008780"/>
                </a:solidFill>
                <a:latin typeface="Corbel" panose="020B0503020204020204" pitchFamily="34" charset="0"/>
              </a:rPr>
              <a:t>boodschap</a:t>
            </a:r>
            <a:r>
              <a:rPr lang="nl-NL" sz="2000" dirty="0">
                <a:solidFill>
                  <a:srgbClr val="008780"/>
                </a:solidFill>
                <a:latin typeface="Corbel" panose="020B0503020204020204" pitchFamily="34" charset="0"/>
              </a:rPr>
              <a:t> aanwezig is.</a:t>
            </a:r>
          </a:p>
          <a:p>
            <a:pPr marL="704850" indent="-342900">
              <a:lnSpc>
                <a:spcPct val="150000"/>
              </a:lnSpc>
              <a:buFont typeface="Arial" panose="020B0604020202020204" pitchFamily="34" charset="0"/>
              <a:buChar char="•"/>
            </a:pPr>
            <a:r>
              <a:rPr lang="nl-NL" sz="2000" b="1" dirty="0">
                <a:solidFill>
                  <a:srgbClr val="008780"/>
                </a:solidFill>
                <a:latin typeface="Corbel" panose="020B0503020204020204" pitchFamily="34" charset="0"/>
              </a:rPr>
              <a:t>Blijf aanwezig </a:t>
            </a:r>
            <a:r>
              <a:rPr lang="nl-NL" sz="2000" dirty="0">
                <a:solidFill>
                  <a:srgbClr val="008780"/>
                </a:solidFill>
                <a:latin typeface="Corbel" panose="020B0503020204020204" pitchFamily="34" charset="0"/>
              </a:rPr>
              <a:t>met wat er is, ga niet te snel in woorden. Ga het niet </a:t>
            </a:r>
            <a:r>
              <a:rPr lang="nl-NL" sz="2000" dirty="0" err="1">
                <a:solidFill>
                  <a:srgbClr val="008780"/>
                </a:solidFill>
                <a:latin typeface="Corbel" panose="020B0503020204020204" pitchFamily="34" charset="0"/>
              </a:rPr>
              <a:t>wegberedeneren</a:t>
            </a:r>
            <a:r>
              <a:rPr lang="nl-NL" sz="2000" dirty="0">
                <a:solidFill>
                  <a:srgbClr val="008780"/>
                </a:solidFill>
                <a:latin typeface="Corbel" panose="020B0503020204020204" pitchFamily="34" charset="0"/>
              </a:rPr>
              <a:t> of </a:t>
            </a:r>
            <a:r>
              <a:rPr lang="nl-NL" sz="2000" dirty="0" err="1">
                <a:solidFill>
                  <a:srgbClr val="008780"/>
                </a:solidFill>
                <a:latin typeface="Corbel" panose="020B0503020204020204" pitchFamily="34" charset="0"/>
              </a:rPr>
              <a:t>bagataliseren</a:t>
            </a:r>
            <a:r>
              <a:rPr lang="nl-NL" sz="2000" dirty="0">
                <a:solidFill>
                  <a:srgbClr val="008780"/>
                </a:solidFill>
                <a:latin typeface="Corbel" panose="020B0503020204020204" pitchFamily="34" charset="0"/>
              </a:rPr>
              <a:t>. Blijf </a:t>
            </a:r>
            <a:r>
              <a:rPr lang="nl-NL" sz="2000" b="1" dirty="0">
                <a:solidFill>
                  <a:srgbClr val="008780"/>
                </a:solidFill>
                <a:latin typeface="Corbel" panose="020B0503020204020204" pitchFamily="34" charset="0"/>
              </a:rPr>
              <a:t>in het nu</a:t>
            </a:r>
            <a:r>
              <a:rPr lang="nl-NL" sz="2000" dirty="0">
                <a:solidFill>
                  <a:srgbClr val="008780"/>
                </a:solidFill>
                <a:latin typeface="Corbel" panose="020B0503020204020204" pitchFamily="34" charset="0"/>
              </a:rPr>
              <a:t>.</a:t>
            </a:r>
          </a:p>
          <a:p>
            <a:pPr marL="704850" indent="-342900">
              <a:lnSpc>
                <a:spcPct val="150000"/>
              </a:lnSpc>
              <a:buFont typeface="Arial" panose="020B0604020202020204" pitchFamily="34" charset="0"/>
              <a:buChar char="•"/>
            </a:pPr>
            <a:r>
              <a:rPr lang="nl-NL" sz="2000" dirty="0">
                <a:solidFill>
                  <a:srgbClr val="008780"/>
                </a:solidFill>
                <a:latin typeface="Corbel" panose="020B0503020204020204" pitchFamily="34" charset="0"/>
              </a:rPr>
              <a:t>Als het te intens wordt, maak je het ademvolume kleiner en adem zachter om daarmee in de ademcadans te blijven.</a:t>
            </a:r>
          </a:p>
          <a:p>
            <a:pPr marL="361950">
              <a:lnSpc>
                <a:spcPct val="150000"/>
              </a:lnSpc>
            </a:pPr>
            <a:endParaRPr lang="nl-NL" sz="2000" b="1" dirty="0">
              <a:solidFill>
                <a:srgbClr val="008780"/>
              </a:solidFill>
              <a:latin typeface="Corbel" panose="020B0503020204020204" pitchFamily="34" charset="0"/>
            </a:endParaRPr>
          </a:p>
        </p:txBody>
      </p:sp>
    </p:spTree>
    <p:extLst>
      <p:ext uri="{BB962C8B-B14F-4D97-AF65-F5344CB8AC3E}">
        <p14:creationId xmlns:p14="http://schemas.microsoft.com/office/powerpoint/2010/main" val="2782302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3684" r="2368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0" name="Tekstvak 9">
            <a:extLst>
              <a:ext uri="{FF2B5EF4-FFF2-40B4-BE49-F238E27FC236}">
                <a16:creationId xmlns:a16="http://schemas.microsoft.com/office/drawing/2014/main" id="{3DE52C9C-C6E0-41B3-83F0-22FC22BF2592}"/>
              </a:ext>
            </a:extLst>
          </p:cNvPr>
          <p:cNvSpPr txBox="1"/>
          <p:nvPr/>
        </p:nvSpPr>
        <p:spPr>
          <a:xfrm>
            <a:off x="4726675" y="675581"/>
            <a:ext cx="7462277" cy="6182419"/>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000" dirty="0">
                <a:solidFill>
                  <a:srgbClr val="008780"/>
                </a:solidFill>
                <a:latin typeface="Corbel" panose="020B0503020204020204" pitchFamily="34" charset="0"/>
              </a:rPr>
              <a:t>Praktische tips</a:t>
            </a:r>
          </a:p>
          <a:p>
            <a:pPr algn="ctr">
              <a:lnSpc>
                <a:spcPct val="160000"/>
              </a:lnSpc>
              <a:spcBef>
                <a:spcPct val="0"/>
              </a:spcBef>
              <a:spcAft>
                <a:spcPts val="600"/>
              </a:spcAft>
            </a:pPr>
            <a:r>
              <a:rPr lang="nl-NL" sz="3600" b="1" dirty="0">
                <a:solidFill>
                  <a:srgbClr val="008780"/>
                </a:solidFill>
                <a:latin typeface="Corbel" panose="020B0503020204020204" pitchFamily="34" charset="0"/>
              </a:rPr>
              <a:t>Ademen is Leven. Leven is ademen.</a:t>
            </a:r>
          </a:p>
          <a:p>
            <a:pPr algn="ctr"/>
            <a:endParaRPr lang="nl-NL" sz="900" dirty="0">
              <a:solidFill>
                <a:srgbClr val="008780"/>
              </a:solidFill>
              <a:latin typeface="Corbel" panose="020B0503020204020204" pitchFamily="34" charset="0"/>
            </a:endParaRPr>
          </a:p>
          <a:p>
            <a:pPr marL="361950">
              <a:lnSpc>
                <a:spcPct val="150000"/>
              </a:lnSpc>
            </a:pPr>
            <a:r>
              <a:rPr lang="nl-NL" sz="2000" dirty="0">
                <a:solidFill>
                  <a:srgbClr val="008780"/>
                </a:solidFill>
                <a:latin typeface="Corbel" panose="020B0503020204020204" pitchFamily="34" charset="0"/>
              </a:rPr>
              <a:t>Dagelijks:</a:t>
            </a:r>
          </a:p>
          <a:p>
            <a:pPr marL="704850" indent="-342900">
              <a:lnSpc>
                <a:spcPct val="150000"/>
              </a:lnSpc>
              <a:buFont typeface="Arial" panose="020B0604020202020204" pitchFamily="34" charset="0"/>
              <a:buChar char="•"/>
            </a:pPr>
            <a:r>
              <a:rPr lang="nl-NL" sz="2000" dirty="0">
                <a:solidFill>
                  <a:srgbClr val="008780"/>
                </a:solidFill>
                <a:latin typeface="Corbel" panose="020B0503020204020204" pitchFamily="34" charset="0"/>
              </a:rPr>
              <a:t>moment voor bewust ademen.</a:t>
            </a:r>
          </a:p>
          <a:p>
            <a:pPr marL="704850" indent="-342900">
              <a:lnSpc>
                <a:spcPct val="150000"/>
              </a:lnSpc>
              <a:buFont typeface="Arial" panose="020B0604020202020204" pitchFamily="34" charset="0"/>
              <a:buChar char="•"/>
            </a:pPr>
            <a:r>
              <a:rPr lang="nl-NL" sz="2000" dirty="0">
                <a:solidFill>
                  <a:srgbClr val="008780"/>
                </a:solidFill>
                <a:latin typeface="Corbel" panose="020B0503020204020204" pitchFamily="34" charset="0"/>
              </a:rPr>
              <a:t>voldoende water drinken.</a:t>
            </a:r>
          </a:p>
          <a:p>
            <a:pPr marL="704850" indent="-342900">
              <a:lnSpc>
                <a:spcPct val="150000"/>
              </a:lnSpc>
              <a:buFont typeface="Arial" panose="020B0604020202020204" pitchFamily="34" charset="0"/>
              <a:buChar char="•"/>
            </a:pPr>
            <a:r>
              <a:rPr lang="nl-NL" sz="2000" dirty="0">
                <a:solidFill>
                  <a:srgbClr val="008780"/>
                </a:solidFill>
                <a:latin typeface="Corbel" panose="020B0503020204020204" pitchFamily="34" charset="0"/>
              </a:rPr>
              <a:t>bewuste keuzes in voeding.</a:t>
            </a:r>
          </a:p>
          <a:p>
            <a:pPr marL="704850" indent="-342900">
              <a:lnSpc>
                <a:spcPct val="150000"/>
              </a:lnSpc>
              <a:buFont typeface="Arial" panose="020B0604020202020204" pitchFamily="34" charset="0"/>
              <a:buChar char="•"/>
            </a:pPr>
            <a:r>
              <a:rPr lang="nl-NL" sz="2000" dirty="0">
                <a:solidFill>
                  <a:srgbClr val="008780"/>
                </a:solidFill>
                <a:latin typeface="Corbel" panose="020B0503020204020204" pitchFamily="34" charset="0"/>
              </a:rPr>
              <a:t>regelmatig bewegen.</a:t>
            </a:r>
          </a:p>
          <a:p>
            <a:pPr marL="704850" indent="-342900">
              <a:lnSpc>
                <a:spcPct val="150000"/>
              </a:lnSpc>
              <a:buFont typeface="Arial" panose="020B0604020202020204" pitchFamily="34" charset="0"/>
              <a:buChar char="•"/>
            </a:pPr>
            <a:r>
              <a:rPr lang="nl-NL" sz="2000" dirty="0">
                <a:solidFill>
                  <a:srgbClr val="008780"/>
                </a:solidFill>
                <a:latin typeface="Corbel" panose="020B0503020204020204" pitchFamily="34" charset="0"/>
              </a:rPr>
              <a:t>momenten van ontspanning creëren.</a:t>
            </a:r>
          </a:p>
          <a:p>
            <a:pPr marL="361950">
              <a:lnSpc>
                <a:spcPct val="150000"/>
              </a:lnSpc>
            </a:pPr>
            <a:endParaRPr lang="nl-NL" sz="2000" b="1" dirty="0">
              <a:solidFill>
                <a:srgbClr val="008780"/>
              </a:solidFill>
              <a:latin typeface="Corbel" panose="020B0503020204020204" pitchFamily="34" charset="0"/>
            </a:endParaRPr>
          </a:p>
        </p:txBody>
      </p:sp>
      <p:pic>
        <p:nvPicPr>
          <p:cNvPr id="4" name="Afbeelding 3" descr="Afbeelding met accessoire&#10;&#10;Automatisch gegenereerde beschrijving">
            <a:extLst>
              <a:ext uri="{FF2B5EF4-FFF2-40B4-BE49-F238E27FC236}">
                <a16:creationId xmlns:a16="http://schemas.microsoft.com/office/drawing/2014/main" id="{1D4F9687-4D56-8749-2C2E-E8005F68C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0805" y="2866790"/>
            <a:ext cx="1800000" cy="1800000"/>
          </a:xfrm>
          <a:prstGeom prst="rect">
            <a:avLst/>
          </a:prstGeom>
        </p:spPr>
      </p:pic>
    </p:spTree>
    <p:extLst>
      <p:ext uri="{BB962C8B-B14F-4D97-AF65-F5344CB8AC3E}">
        <p14:creationId xmlns:p14="http://schemas.microsoft.com/office/powerpoint/2010/main" val="1991970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0" name="Tekstvak 9">
            <a:extLst>
              <a:ext uri="{FF2B5EF4-FFF2-40B4-BE49-F238E27FC236}">
                <a16:creationId xmlns:a16="http://schemas.microsoft.com/office/drawing/2014/main" id="{3DE52C9C-C6E0-41B3-83F0-22FC22BF2592}"/>
              </a:ext>
            </a:extLst>
          </p:cNvPr>
          <p:cNvSpPr txBox="1"/>
          <p:nvPr/>
        </p:nvSpPr>
        <p:spPr>
          <a:xfrm>
            <a:off x="4761340" y="272652"/>
            <a:ext cx="7462277" cy="6118721"/>
          </a:xfrm>
          <a:prstGeom prst="rect">
            <a:avLst/>
          </a:prstGeom>
        </p:spPr>
        <p:txBody>
          <a:bodyPr vert="horz" lIns="91440" tIns="45720" rIns="91440" bIns="45720" rtlCol="0">
            <a:normAutofit fontScale="92500"/>
          </a:bodyPr>
          <a:lstStyle/>
          <a:p>
            <a:pPr algn="ctr">
              <a:lnSpc>
                <a:spcPct val="160000"/>
              </a:lnSpc>
              <a:spcBef>
                <a:spcPct val="0"/>
              </a:spcBef>
              <a:spcAft>
                <a:spcPts val="600"/>
              </a:spcAft>
            </a:pPr>
            <a:r>
              <a:rPr lang="nl-NL" sz="4200" dirty="0">
                <a:solidFill>
                  <a:srgbClr val="008780"/>
                </a:solidFill>
                <a:latin typeface="Corbel" panose="020B0503020204020204" pitchFamily="34" charset="0"/>
              </a:rPr>
              <a:t>Praktische tips</a:t>
            </a:r>
          </a:p>
          <a:p>
            <a:pPr algn="ctr">
              <a:lnSpc>
                <a:spcPct val="160000"/>
              </a:lnSpc>
              <a:spcBef>
                <a:spcPct val="0"/>
              </a:spcBef>
              <a:spcAft>
                <a:spcPts val="600"/>
              </a:spcAft>
            </a:pPr>
            <a:r>
              <a:rPr lang="nl-NL" sz="3800" b="1" dirty="0">
                <a:solidFill>
                  <a:srgbClr val="008780"/>
                </a:solidFill>
                <a:latin typeface="Corbel" panose="020B0503020204020204" pitchFamily="34" charset="0"/>
              </a:rPr>
              <a:t>Ademen is Leven. Leven is ademen.</a:t>
            </a:r>
          </a:p>
          <a:p>
            <a:pPr algn="ctr"/>
            <a:endParaRPr lang="nl-NL" sz="900" dirty="0">
              <a:solidFill>
                <a:srgbClr val="008780"/>
              </a:solidFill>
              <a:latin typeface="Corbel" panose="020B0503020204020204" pitchFamily="34" charset="0"/>
            </a:endParaRPr>
          </a:p>
          <a:p>
            <a:pPr marL="1163638">
              <a:lnSpc>
                <a:spcPct val="150000"/>
              </a:lnSpc>
            </a:pPr>
            <a:r>
              <a:rPr lang="nl-NL" sz="3500" b="1" dirty="0">
                <a:solidFill>
                  <a:srgbClr val="008780"/>
                </a:solidFill>
                <a:latin typeface="Corbel" panose="020B0503020204020204" pitchFamily="34" charset="0"/>
              </a:rPr>
              <a:t>Het is bewustwording én ademen.</a:t>
            </a:r>
            <a:endParaRPr lang="nl-NL" sz="3500" dirty="0">
              <a:solidFill>
                <a:srgbClr val="008780"/>
              </a:solidFill>
              <a:latin typeface="Corbel" panose="020B0503020204020204" pitchFamily="34" charset="0"/>
            </a:endParaRPr>
          </a:p>
          <a:p>
            <a:pPr marL="1163638">
              <a:lnSpc>
                <a:spcPct val="150000"/>
              </a:lnSpc>
            </a:pPr>
            <a:r>
              <a:rPr lang="nl-NL" sz="2200" dirty="0">
                <a:solidFill>
                  <a:srgbClr val="008780"/>
                </a:solidFill>
                <a:latin typeface="Corbel" panose="020B0503020204020204" pitchFamily="34" charset="0"/>
              </a:rPr>
              <a:t>6 stappen programma</a:t>
            </a:r>
          </a:p>
          <a:p>
            <a:pPr marL="361950">
              <a:lnSpc>
                <a:spcPct val="150000"/>
              </a:lnSpc>
            </a:pPr>
            <a:r>
              <a:rPr lang="nl-NL" sz="4200" dirty="0">
                <a:solidFill>
                  <a:srgbClr val="008780"/>
                </a:solidFill>
                <a:latin typeface="Corbel" panose="020B0503020204020204" pitchFamily="34" charset="0"/>
              </a:rPr>
              <a:t>                   </a:t>
            </a:r>
            <a:r>
              <a:rPr lang="nl-NL" sz="2200" dirty="0">
                <a:solidFill>
                  <a:srgbClr val="008780"/>
                </a:solidFill>
                <a:latin typeface="Corbel" panose="020B0503020204020204" pitchFamily="34" charset="0"/>
              </a:rPr>
              <a:t>Alles over Harmoniserend ademen</a:t>
            </a:r>
          </a:p>
          <a:p>
            <a:pPr marL="2063750">
              <a:lnSpc>
                <a:spcPct val="150000"/>
              </a:lnSpc>
            </a:pPr>
            <a:endParaRPr lang="nl-NL" sz="2200" dirty="0">
              <a:solidFill>
                <a:srgbClr val="008780"/>
              </a:solidFill>
              <a:latin typeface="Corbel" panose="020B0503020204020204" pitchFamily="34" charset="0"/>
            </a:endParaRPr>
          </a:p>
          <a:p>
            <a:pPr marL="2063750">
              <a:lnSpc>
                <a:spcPct val="150000"/>
              </a:lnSpc>
            </a:pPr>
            <a:r>
              <a:rPr lang="nl-NL" sz="2200" dirty="0">
                <a:solidFill>
                  <a:srgbClr val="008780"/>
                </a:solidFill>
                <a:latin typeface="Corbel" panose="020B0503020204020204" pitchFamily="34" charset="0"/>
              </a:rPr>
              <a:t>Bewustwording over het leven en </a:t>
            </a:r>
            <a:br>
              <a:rPr lang="nl-NL" sz="2200" dirty="0">
                <a:solidFill>
                  <a:srgbClr val="008780"/>
                </a:solidFill>
                <a:latin typeface="Corbel" panose="020B0503020204020204" pitchFamily="34" charset="0"/>
              </a:rPr>
            </a:br>
            <a:r>
              <a:rPr lang="nl-NL" sz="2200" dirty="0">
                <a:solidFill>
                  <a:srgbClr val="008780"/>
                </a:solidFill>
                <a:latin typeface="Corbel" panose="020B0503020204020204" pitchFamily="34" charset="0"/>
              </a:rPr>
              <a:t>verbanden zien tussen de levensfasen </a:t>
            </a:r>
            <a:br>
              <a:rPr lang="nl-NL" sz="2200" dirty="0">
                <a:solidFill>
                  <a:srgbClr val="008780"/>
                </a:solidFill>
                <a:latin typeface="Corbel" panose="020B0503020204020204" pitchFamily="34" charset="0"/>
              </a:rPr>
            </a:br>
            <a:r>
              <a:rPr lang="nl-NL" sz="2200" dirty="0">
                <a:solidFill>
                  <a:srgbClr val="008780"/>
                </a:solidFill>
                <a:latin typeface="Corbel" panose="020B0503020204020204" pitchFamily="34" charset="0"/>
              </a:rPr>
              <a:t>die je hebt doorlopen.</a:t>
            </a:r>
          </a:p>
          <a:p>
            <a:pPr marL="361950">
              <a:lnSpc>
                <a:spcPct val="150000"/>
              </a:lnSpc>
            </a:pPr>
            <a:endParaRPr lang="nl-NL" sz="4500" dirty="0">
              <a:solidFill>
                <a:srgbClr val="008780"/>
              </a:solidFill>
              <a:latin typeface="Corbel" panose="020B0503020204020204" pitchFamily="34" charset="0"/>
            </a:endParaRPr>
          </a:p>
        </p:txBody>
      </p:sp>
      <p:pic>
        <p:nvPicPr>
          <p:cNvPr id="11" name="Afbeelding 10" descr="Afbeelding met tekst&#10;&#10;Automatisch gegenereerde beschrijving">
            <a:extLst>
              <a:ext uri="{FF2B5EF4-FFF2-40B4-BE49-F238E27FC236}">
                <a16:creationId xmlns:a16="http://schemas.microsoft.com/office/drawing/2014/main" id="{E756CC0F-3CDD-4856-A556-0DC0F0F67B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266"/>
          <a:stretch/>
        </p:blipFill>
        <p:spPr>
          <a:xfrm>
            <a:off x="10744101" y="3112347"/>
            <a:ext cx="1216216" cy="1836000"/>
          </a:xfrm>
          <a:prstGeom prst="rect">
            <a:avLst/>
          </a:prstGeom>
          <a:ln>
            <a:noFill/>
          </a:ln>
        </p:spPr>
      </p:pic>
      <p:pic>
        <p:nvPicPr>
          <p:cNvPr id="5" name="Afbeelding 4" descr="Afbeelding met tekst, gras, buiten, natuur&#10;&#10;Automatisch gegenereerde beschrijving">
            <a:extLst>
              <a:ext uri="{FF2B5EF4-FFF2-40B4-BE49-F238E27FC236}">
                <a16:creationId xmlns:a16="http://schemas.microsoft.com/office/drawing/2014/main" id="{00407D16-FDB9-47C8-9D3C-F3DA11C53A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4147" y="2463252"/>
            <a:ext cx="1232744" cy="1836000"/>
          </a:xfrm>
          <a:prstGeom prst="rect">
            <a:avLst/>
          </a:prstGeom>
        </p:spPr>
      </p:pic>
      <p:pic>
        <p:nvPicPr>
          <p:cNvPr id="4" name="Afbeelding 3" descr="Afbeelding met tekst, persoon, teken, groen&#10;&#10;Automatisch gegenereerde beschrijving">
            <a:extLst>
              <a:ext uri="{FF2B5EF4-FFF2-40B4-BE49-F238E27FC236}">
                <a16:creationId xmlns:a16="http://schemas.microsoft.com/office/drawing/2014/main" id="{C02428C1-27C5-98C8-A00E-902C62B54C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6918" y="4828025"/>
            <a:ext cx="1229035" cy="1836000"/>
          </a:xfrm>
          <a:prstGeom prst="rect">
            <a:avLst/>
          </a:prstGeom>
          <a:ln>
            <a:noFill/>
          </a:ln>
        </p:spPr>
      </p:pic>
      <p:sp>
        <p:nvSpPr>
          <p:cNvPr id="6" name="Tekstvak 5">
            <a:extLst>
              <a:ext uri="{FF2B5EF4-FFF2-40B4-BE49-F238E27FC236}">
                <a16:creationId xmlns:a16="http://schemas.microsoft.com/office/drawing/2014/main" id="{148DB47B-14F0-5D7C-5EBC-169EF1A07F94}"/>
              </a:ext>
            </a:extLst>
          </p:cNvPr>
          <p:cNvSpPr txBox="1"/>
          <p:nvPr/>
        </p:nvSpPr>
        <p:spPr>
          <a:xfrm>
            <a:off x="7000923" y="6496170"/>
            <a:ext cx="5353000" cy="369332"/>
          </a:xfrm>
          <a:prstGeom prst="rect">
            <a:avLst/>
          </a:prstGeom>
          <a:noFill/>
        </p:spPr>
        <p:txBody>
          <a:bodyPr wrap="square" rtlCol="0">
            <a:spAutoFit/>
          </a:bodyPr>
          <a:lstStyle/>
          <a:p>
            <a:r>
              <a:rPr lang="nl-NL" sz="1800" dirty="0">
                <a:solidFill>
                  <a:srgbClr val="008780"/>
                </a:solidFill>
                <a:latin typeface="Corbel" panose="020B0503020204020204" pitchFamily="34" charset="0"/>
                <a:hlinkClick r:id="rId8">
                  <a:extLst>
                    <a:ext uri="{A12FA001-AC4F-418D-AE19-62706E023703}">
                      <ahyp:hlinkClr xmlns:ahyp="http://schemas.microsoft.com/office/drawing/2018/hyperlinkcolor" val="tx"/>
                    </a:ext>
                  </a:extLst>
                </a:hlinkClick>
              </a:rPr>
              <a:t>Boeken verkrijgbaar op </a:t>
            </a:r>
            <a:r>
              <a:rPr lang="nl-NL" sz="1200" dirty="0">
                <a:solidFill>
                  <a:srgbClr val="008780"/>
                </a:solidFill>
                <a:latin typeface="Corbel" panose="020B0503020204020204" pitchFamily="34" charset="0"/>
                <a:sym typeface="Webdings" panose="05030102010509060703" pitchFamily="18" charset="2"/>
                <a:hlinkClick r:id="rId8">
                  <a:extLst>
                    <a:ext uri="{A12FA001-AC4F-418D-AE19-62706E023703}">
                      <ahyp:hlinkClr xmlns:ahyp="http://schemas.microsoft.com/office/drawing/2018/hyperlinkcolor" val="tx"/>
                    </a:ext>
                  </a:extLst>
                </a:hlinkClick>
              </a:rPr>
              <a:t> </a:t>
            </a:r>
            <a:r>
              <a:rPr lang="nl-NL" sz="1800" dirty="0" err="1">
                <a:solidFill>
                  <a:srgbClr val="008780"/>
                </a:solidFill>
                <a:latin typeface="Corbel" panose="020B0503020204020204" pitchFamily="34" charset="0"/>
                <a:sym typeface="Webdings" panose="05030102010509060703" pitchFamily="18" charset="2"/>
                <a:hlinkClick r:id="rId8">
                  <a:extLst>
                    <a:ext uri="{A12FA001-AC4F-418D-AE19-62706E023703}">
                      <ahyp:hlinkClr xmlns:ahyp="http://schemas.microsoft.com/office/drawing/2018/hyperlinkcolor" val="tx"/>
                    </a:ext>
                  </a:extLst>
                </a:hlinkClick>
              </a:rPr>
              <a:t>breathfulness.center</a:t>
            </a:r>
            <a:r>
              <a:rPr lang="nl-NL" sz="1800" dirty="0">
                <a:solidFill>
                  <a:srgbClr val="008780"/>
                </a:solidFill>
                <a:latin typeface="Corbel" panose="020B0503020204020204" pitchFamily="34" charset="0"/>
                <a:sym typeface="Webdings" panose="05030102010509060703" pitchFamily="18" charset="2"/>
                <a:hlinkClick r:id="rId8">
                  <a:extLst>
                    <a:ext uri="{A12FA001-AC4F-418D-AE19-62706E023703}">
                      <ahyp:hlinkClr xmlns:ahyp="http://schemas.microsoft.com/office/drawing/2018/hyperlinkcolor" val="tx"/>
                    </a:ext>
                  </a:extLst>
                </a:hlinkClick>
              </a:rPr>
              <a:t>/winkel</a:t>
            </a:r>
            <a:endParaRPr lang="nl-NL" dirty="0">
              <a:solidFill>
                <a:srgbClr val="008780"/>
              </a:solidFill>
            </a:endParaRPr>
          </a:p>
        </p:txBody>
      </p:sp>
    </p:spTree>
    <p:extLst>
      <p:ext uri="{BB962C8B-B14F-4D97-AF65-F5344CB8AC3E}">
        <p14:creationId xmlns:p14="http://schemas.microsoft.com/office/powerpoint/2010/main" val="9412250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0" name="Tekstvak 9">
            <a:extLst>
              <a:ext uri="{FF2B5EF4-FFF2-40B4-BE49-F238E27FC236}">
                <a16:creationId xmlns:a16="http://schemas.microsoft.com/office/drawing/2014/main" id="{3DE52C9C-C6E0-41B3-83F0-22FC22BF2592}"/>
              </a:ext>
            </a:extLst>
          </p:cNvPr>
          <p:cNvSpPr txBox="1"/>
          <p:nvPr/>
        </p:nvSpPr>
        <p:spPr>
          <a:xfrm>
            <a:off x="4516244" y="281750"/>
            <a:ext cx="7465224" cy="6118721"/>
          </a:xfrm>
          <a:prstGeom prst="rect">
            <a:avLst/>
          </a:prstGeom>
        </p:spPr>
        <p:txBody>
          <a:bodyPr vert="horz" lIns="91440" tIns="45720" rIns="91440" bIns="45720" rtlCol="0">
            <a:normAutofit fontScale="92500"/>
          </a:bodyPr>
          <a:lstStyle/>
          <a:p>
            <a:pPr algn="ctr">
              <a:lnSpc>
                <a:spcPct val="160000"/>
              </a:lnSpc>
              <a:spcBef>
                <a:spcPct val="0"/>
              </a:spcBef>
              <a:spcAft>
                <a:spcPts val="600"/>
              </a:spcAft>
            </a:pPr>
            <a:r>
              <a:rPr lang="nl-NL" sz="4200" dirty="0">
                <a:solidFill>
                  <a:srgbClr val="008780"/>
                </a:solidFill>
                <a:latin typeface="Corbel" panose="020B0503020204020204" pitchFamily="34" charset="0"/>
              </a:rPr>
              <a:t>Praktische tips</a:t>
            </a:r>
          </a:p>
          <a:p>
            <a:pPr algn="ctr">
              <a:lnSpc>
                <a:spcPct val="160000"/>
              </a:lnSpc>
              <a:spcBef>
                <a:spcPct val="0"/>
              </a:spcBef>
              <a:spcAft>
                <a:spcPts val="600"/>
              </a:spcAft>
            </a:pPr>
            <a:r>
              <a:rPr lang="nl-NL" sz="3800" b="1" dirty="0">
                <a:solidFill>
                  <a:srgbClr val="008780"/>
                </a:solidFill>
                <a:latin typeface="Corbel" panose="020B0503020204020204" pitchFamily="34" charset="0"/>
              </a:rPr>
              <a:t>Ademen is Leven. Leven is ademen.</a:t>
            </a:r>
          </a:p>
          <a:p>
            <a:pPr algn="ctr"/>
            <a:endParaRPr lang="nl-NL" sz="900" dirty="0">
              <a:solidFill>
                <a:srgbClr val="008780"/>
              </a:solidFill>
              <a:latin typeface="Corbel" panose="020B0503020204020204" pitchFamily="34" charset="0"/>
            </a:endParaRPr>
          </a:p>
          <a:p>
            <a:pPr marL="1163638">
              <a:lnSpc>
                <a:spcPct val="150000"/>
              </a:lnSpc>
            </a:pPr>
            <a:r>
              <a:rPr lang="nl-NL" sz="3500" b="1" dirty="0">
                <a:solidFill>
                  <a:srgbClr val="008780"/>
                </a:solidFill>
                <a:latin typeface="Corbel" panose="020B0503020204020204" pitchFamily="34" charset="0"/>
              </a:rPr>
              <a:t>Het is bewustwording én ademen.</a:t>
            </a:r>
            <a:endParaRPr lang="nl-NL" sz="3500" dirty="0">
              <a:solidFill>
                <a:srgbClr val="008780"/>
              </a:solidFill>
              <a:latin typeface="Corbel" panose="020B0503020204020204" pitchFamily="34" charset="0"/>
            </a:endParaRPr>
          </a:p>
          <a:p>
            <a:pPr marL="1163638" algn="ctr">
              <a:lnSpc>
                <a:spcPct val="150000"/>
              </a:lnSpc>
            </a:pPr>
            <a:endParaRPr lang="nl-NL" sz="2200" dirty="0">
              <a:solidFill>
                <a:srgbClr val="008780"/>
              </a:solidFill>
              <a:latin typeface="Corbel" panose="020B0503020204020204" pitchFamily="34" charset="0"/>
            </a:endParaRPr>
          </a:p>
          <a:p>
            <a:pPr marL="1163638" algn="ctr">
              <a:lnSpc>
                <a:spcPct val="150000"/>
              </a:lnSpc>
            </a:pPr>
            <a:r>
              <a:rPr lang="nl-NL" sz="2200" dirty="0">
                <a:solidFill>
                  <a:srgbClr val="008780"/>
                </a:solidFill>
                <a:latin typeface="Corbel" panose="020B0503020204020204" pitchFamily="34" charset="0"/>
              </a:rPr>
              <a:t>Verrijk jezelf met Breathfulness.</a:t>
            </a:r>
          </a:p>
          <a:p>
            <a:pPr marL="1163638">
              <a:lnSpc>
                <a:spcPct val="150000"/>
              </a:lnSpc>
            </a:pPr>
            <a:endParaRPr lang="nl-NL" sz="2200" dirty="0">
              <a:solidFill>
                <a:srgbClr val="008780"/>
              </a:solidFill>
              <a:latin typeface="Corbel" panose="020B0503020204020204" pitchFamily="34" charset="0"/>
            </a:endParaRPr>
          </a:p>
          <a:p>
            <a:pPr marL="1163638" algn="ctr">
              <a:lnSpc>
                <a:spcPct val="150000"/>
              </a:lnSpc>
            </a:pPr>
            <a:r>
              <a:rPr lang="nl-NL" sz="2200" dirty="0">
                <a:solidFill>
                  <a:srgbClr val="008780"/>
                </a:solidFill>
                <a:latin typeface="Corbel" panose="020B0503020204020204" pitchFamily="34" charset="0"/>
              </a:rPr>
              <a:t>Vind een Breathfulnesscoach bij jou in de buurt op</a:t>
            </a:r>
          </a:p>
          <a:p>
            <a:pPr>
              <a:spcBef>
                <a:spcPct val="0"/>
              </a:spcBef>
              <a:spcAft>
                <a:spcPts val="600"/>
              </a:spcAft>
            </a:pPr>
            <a:r>
              <a:rPr lang="nl-NL" sz="4200" dirty="0">
                <a:solidFill>
                  <a:srgbClr val="008780"/>
                </a:solidFill>
                <a:latin typeface="Corbel" panose="020B0503020204020204" pitchFamily="34" charset="0"/>
              </a:rPr>
              <a:t>                           </a:t>
            </a:r>
            <a:r>
              <a:rPr lang="nl-NL" sz="3000" dirty="0">
                <a:solidFill>
                  <a:srgbClr val="008780"/>
                </a:solidFill>
                <a:latin typeface="Corbel" panose="020B0503020204020204" pitchFamily="34" charset="0"/>
                <a:sym typeface="Webdings" panose="05030102010509060703" pitchFamily="18" charset="2"/>
              </a:rPr>
              <a:t></a:t>
            </a:r>
            <a:r>
              <a:rPr lang="nl-NL" sz="1600" dirty="0">
                <a:solidFill>
                  <a:srgbClr val="008780"/>
                </a:solidFill>
                <a:latin typeface="Corbel" panose="020B0503020204020204" pitchFamily="34" charset="0"/>
                <a:sym typeface="Webdings" panose="05030102010509060703" pitchFamily="18" charset="2"/>
              </a:rPr>
              <a:t> </a:t>
            </a:r>
            <a:r>
              <a:rPr lang="nl-NL" sz="3500" dirty="0">
                <a:solidFill>
                  <a:srgbClr val="008780"/>
                </a:solidFill>
                <a:latin typeface="Corbel" panose="020B0503020204020204" pitchFamily="34" charset="0"/>
                <a:sym typeface="Webdings" panose="05030102010509060703" pitchFamily="18" charset="2"/>
              </a:rPr>
              <a:t>breathfulness.nl</a:t>
            </a:r>
            <a:endParaRPr lang="nl-NL" sz="2400" dirty="0">
              <a:solidFill>
                <a:srgbClr val="008780"/>
              </a:solidFill>
              <a:latin typeface="Corbel" panose="020B0503020204020204" pitchFamily="34" charset="0"/>
            </a:endParaRPr>
          </a:p>
          <a:p>
            <a:pPr marL="361950">
              <a:lnSpc>
                <a:spcPct val="150000"/>
              </a:lnSpc>
            </a:pPr>
            <a:endParaRPr lang="nl-NL" sz="4500" dirty="0">
              <a:solidFill>
                <a:srgbClr val="008780"/>
              </a:solidFill>
              <a:latin typeface="Corbel" panose="020B0503020204020204" pitchFamily="34" charset="0"/>
            </a:endParaRPr>
          </a:p>
        </p:txBody>
      </p:sp>
    </p:spTree>
    <p:extLst>
      <p:ext uri="{BB962C8B-B14F-4D97-AF65-F5344CB8AC3E}">
        <p14:creationId xmlns:p14="http://schemas.microsoft.com/office/powerpoint/2010/main" val="11609479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3048" y="7207"/>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graphicFrame>
        <p:nvGraphicFramePr>
          <p:cNvPr id="4" name="Diagram 3">
            <a:extLst>
              <a:ext uri="{FF2B5EF4-FFF2-40B4-BE49-F238E27FC236}">
                <a16:creationId xmlns:a16="http://schemas.microsoft.com/office/drawing/2014/main" id="{483F99DF-54E0-8982-FE5E-5BAA0C067AEF}"/>
              </a:ext>
            </a:extLst>
          </p:cNvPr>
          <p:cNvGraphicFramePr/>
          <p:nvPr>
            <p:extLst>
              <p:ext uri="{D42A27DB-BD31-4B8C-83A1-F6EECF244321}">
                <p14:modId xmlns:p14="http://schemas.microsoft.com/office/powerpoint/2010/main" val="1688185697"/>
              </p:ext>
            </p:extLst>
          </p:nvPr>
        </p:nvGraphicFramePr>
        <p:xfrm>
          <a:off x="4051932" y="0"/>
          <a:ext cx="9971315"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kstvak 9">
            <a:extLst>
              <a:ext uri="{FF2B5EF4-FFF2-40B4-BE49-F238E27FC236}">
                <a16:creationId xmlns:a16="http://schemas.microsoft.com/office/drawing/2014/main" id="{3DE52C9C-C6E0-41B3-83F0-22FC22BF2592}"/>
              </a:ext>
            </a:extLst>
          </p:cNvPr>
          <p:cNvSpPr txBox="1"/>
          <p:nvPr/>
        </p:nvSpPr>
        <p:spPr>
          <a:xfrm>
            <a:off x="2977912" y="141020"/>
            <a:ext cx="9214088" cy="6765878"/>
          </a:xfrm>
          <a:prstGeom prst="rect">
            <a:avLst/>
          </a:prstGeom>
        </p:spPr>
        <p:txBody>
          <a:bodyPr vert="horz" lIns="91440" tIns="45720" rIns="91440" bIns="45720" rtlCol="0">
            <a:normAutofit fontScale="92500" lnSpcReduction="10000"/>
          </a:bodyPr>
          <a:lstStyle/>
          <a:p>
            <a:pPr>
              <a:spcBef>
                <a:spcPct val="0"/>
              </a:spcBef>
              <a:spcAft>
                <a:spcPts val="600"/>
              </a:spcAft>
            </a:pPr>
            <a:r>
              <a:rPr lang="nl-NL" sz="2800" b="1" dirty="0">
                <a:solidFill>
                  <a:srgbClr val="000000"/>
                </a:solidFill>
                <a:latin typeface="Corbel" panose="020B0503020204020204" pitchFamily="34" charset="0"/>
              </a:rPr>
              <a:t>              </a:t>
            </a:r>
            <a:r>
              <a:rPr lang="nl-NL" sz="2800" b="1" dirty="0">
                <a:solidFill>
                  <a:srgbClr val="008780"/>
                </a:solidFill>
                <a:latin typeface="Corbel" panose="020B0503020204020204" pitchFamily="34" charset="0"/>
              </a:rPr>
              <a:t>Ademen is Leven. </a:t>
            </a:r>
          </a:p>
          <a:p>
            <a:pPr>
              <a:lnSpc>
                <a:spcPct val="160000"/>
              </a:lnSpc>
              <a:spcBef>
                <a:spcPct val="0"/>
              </a:spcBef>
              <a:spcAft>
                <a:spcPts val="600"/>
              </a:spcAft>
            </a:pPr>
            <a:r>
              <a:rPr lang="nl-NL" sz="2800" b="1" dirty="0">
                <a:solidFill>
                  <a:srgbClr val="008780"/>
                </a:solidFill>
                <a:latin typeface="Corbel" panose="020B0503020204020204" pitchFamily="34" charset="0"/>
              </a:rPr>
              <a:t>              Leven is ademen.</a:t>
            </a:r>
          </a:p>
          <a:p>
            <a:pPr algn="ctr">
              <a:lnSpc>
                <a:spcPct val="160000"/>
              </a:lnSpc>
              <a:spcBef>
                <a:spcPct val="0"/>
              </a:spcBef>
              <a:spcAft>
                <a:spcPts val="600"/>
              </a:spcAft>
            </a:pPr>
            <a:endParaRPr lang="nl-NL" sz="3200" b="1" dirty="0">
              <a:solidFill>
                <a:srgbClr val="000000"/>
              </a:solidFill>
              <a:latin typeface="Corbel" panose="020B0503020204020204" pitchFamily="34" charset="0"/>
            </a:endParaRPr>
          </a:p>
          <a:p>
            <a:pPr algn="ctr">
              <a:lnSpc>
                <a:spcPct val="160000"/>
              </a:lnSpc>
              <a:spcBef>
                <a:spcPct val="0"/>
              </a:spcBef>
              <a:spcAft>
                <a:spcPts val="600"/>
              </a:spcAft>
            </a:pPr>
            <a:endParaRPr lang="nl-NL" sz="2800" b="1" dirty="0">
              <a:solidFill>
                <a:srgbClr val="000000"/>
              </a:solidFill>
              <a:latin typeface="Corbel" panose="020B0503020204020204" pitchFamily="34" charset="0"/>
            </a:endParaRPr>
          </a:p>
          <a:p>
            <a:pPr algn="ctr">
              <a:lnSpc>
                <a:spcPct val="160000"/>
              </a:lnSpc>
              <a:spcBef>
                <a:spcPct val="0"/>
              </a:spcBef>
              <a:spcAft>
                <a:spcPts val="600"/>
              </a:spcAft>
            </a:pPr>
            <a:endParaRPr lang="nl-NL" sz="4300" b="1" dirty="0">
              <a:solidFill>
                <a:srgbClr val="000000"/>
              </a:solidFill>
              <a:latin typeface="Corbel" panose="020B0503020204020204" pitchFamily="34" charset="0"/>
            </a:endParaRPr>
          </a:p>
          <a:p>
            <a:pPr algn="ctr">
              <a:lnSpc>
                <a:spcPct val="160000"/>
              </a:lnSpc>
              <a:spcBef>
                <a:spcPct val="0"/>
              </a:spcBef>
              <a:spcAft>
                <a:spcPts val="600"/>
              </a:spcAft>
            </a:pPr>
            <a:endParaRPr lang="nl-NL" sz="2800" b="1" dirty="0">
              <a:solidFill>
                <a:srgbClr val="000000"/>
              </a:solidFill>
              <a:latin typeface="Corbel" panose="020B0503020204020204" pitchFamily="34" charset="0"/>
            </a:endParaRPr>
          </a:p>
          <a:p>
            <a:pPr algn="ctr">
              <a:lnSpc>
                <a:spcPct val="160000"/>
              </a:lnSpc>
              <a:spcBef>
                <a:spcPct val="0"/>
              </a:spcBef>
              <a:spcAft>
                <a:spcPts val="600"/>
              </a:spcAft>
            </a:pPr>
            <a:endParaRPr lang="nl-NL" sz="1900" b="1" dirty="0">
              <a:solidFill>
                <a:srgbClr val="000000"/>
              </a:solidFill>
              <a:latin typeface="Corbel" panose="020B0503020204020204" pitchFamily="34" charset="0"/>
            </a:endParaRPr>
          </a:p>
          <a:p>
            <a:pPr marL="361950" algn="ctr">
              <a:lnSpc>
                <a:spcPct val="150000"/>
              </a:lnSpc>
            </a:pPr>
            <a:r>
              <a:rPr lang="nl-NL" sz="2400" b="1" dirty="0">
                <a:solidFill>
                  <a:srgbClr val="000000"/>
                </a:solidFill>
                <a:latin typeface="Corbel" panose="020B0503020204020204" pitchFamily="34" charset="0"/>
              </a:rPr>
              <a:t>     </a:t>
            </a:r>
            <a:r>
              <a:rPr lang="nl-NL" sz="2400" b="1" dirty="0">
                <a:solidFill>
                  <a:srgbClr val="008780"/>
                </a:solidFill>
                <a:latin typeface="Corbel" panose="020B0503020204020204" pitchFamily="34" charset="0"/>
              </a:rPr>
              <a:t>Iedere bewuste optimale ademhaling heeft effect.</a:t>
            </a:r>
          </a:p>
          <a:p>
            <a:pPr marL="361950" algn="ctr">
              <a:lnSpc>
                <a:spcPct val="150000"/>
              </a:lnSpc>
            </a:pPr>
            <a:r>
              <a:rPr lang="nl-NL" sz="2400" b="1" dirty="0">
                <a:solidFill>
                  <a:srgbClr val="008780"/>
                </a:solidFill>
                <a:latin typeface="Corbel" panose="020B0503020204020204" pitchFamily="34" charset="0"/>
              </a:rPr>
              <a:t>              Je hebt elke ademteug de keuze hoe je ademt/hoe je leeft!</a:t>
            </a:r>
          </a:p>
          <a:p>
            <a:pPr marL="361950" algn="ctr">
              <a:lnSpc>
                <a:spcPct val="150000"/>
              </a:lnSpc>
            </a:pPr>
            <a:r>
              <a:rPr lang="nl-NL" sz="2400" i="1" dirty="0">
                <a:solidFill>
                  <a:srgbClr val="008780"/>
                </a:solidFill>
                <a:latin typeface="Corbel" panose="020B0503020204020204" pitchFamily="34" charset="0"/>
              </a:rPr>
              <a:t>       Kies je voor beperking of voor de volheid van je leven?</a:t>
            </a:r>
            <a:r>
              <a:rPr lang="nl-NL" sz="2800" i="1" dirty="0">
                <a:solidFill>
                  <a:srgbClr val="008780"/>
                </a:solidFill>
                <a:latin typeface="Corbel" panose="020B0503020204020204" pitchFamily="34" charset="0"/>
              </a:rPr>
              <a:t> </a:t>
            </a:r>
          </a:p>
          <a:p>
            <a:pPr marL="361950" algn="ctr">
              <a:lnSpc>
                <a:spcPct val="150000"/>
              </a:lnSpc>
            </a:pPr>
            <a:r>
              <a:rPr lang="nl-NL" sz="2400" b="1" dirty="0">
                <a:solidFill>
                  <a:srgbClr val="008780"/>
                </a:solidFill>
                <a:latin typeface="Corbel" panose="020B0503020204020204" pitchFamily="34" charset="0"/>
              </a:rPr>
              <a:t>Daarom kies ik voor Breathfulness!</a:t>
            </a:r>
          </a:p>
          <a:p>
            <a:pPr marL="179388">
              <a:lnSpc>
                <a:spcPct val="150000"/>
              </a:lnSpc>
              <a:spcBef>
                <a:spcPct val="0"/>
              </a:spcBef>
              <a:spcAft>
                <a:spcPts val="600"/>
              </a:spcAft>
            </a:pPr>
            <a:endParaRPr lang="nl-NL" sz="2000" dirty="0">
              <a:solidFill>
                <a:srgbClr val="3A3A3A"/>
              </a:solidFill>
              <a:latin typeface="Corbel" panose="020B0503020204020204" pitchFamily="34" charset="0"/>
            </a:endParaRPr>
          </a:p>
          <a:p>
            <a:pPr>
              <a:lnSpc>
                <a:spcPct val="160000"/>
              </a:lnSpc>
              <a:spcBef>
                <a:spcPct val="0"/>
              </a:spcBef>
              <a:spcAft>
                <a:spcPts val="600"/>
              </a:spcAft>
            </a:pPr>
            <a:endParaRPr lang="nl-NL" sz="2000" dirty="0">
              <a:solidFill>
                <a:srgbClr val="3A3A3A"/>
              </a:solidFill>
              <a:latin typeface="Corbel" panose="020B0503020204020204" pitchFamily="34" charset="0"/>
            </a:endParaRPr>
          </a:p>
        </p:txBody>
      </p:sp>
    </p:spTree>
    <p:extLst>
      <p:ext uri="{BB962C8B-B14F-4D97-AF65-F5344CB8AC3E}">
        <p14:creationId xmlns:p14="http://schemas.microsoft.com/office/powerpoint/2010/main" val="18722244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0" name="Tekstvak 9">
            <a:extLst>
              <a:ext uri="{FF2B5EF4-FFF2-40B4-BE49-F238E27FC236}">
                <a16:creationId xmlns:a16="http://schemas.microsoft.com/office/drawing/2014/main" id="{3DE52C9C-C6E0-41B3-83F0-22FC22BF2592}"/>
              </a:ext>
            </a:extLst>
          </p:cNvPr>
          <p:cNvSpPr txBox="1"/>
          <p:nvPr/>
        </p:nvSpPr>
        <p:spPr>
          <a:xfrm>
            <a:off x="4350470" y="272652"/>
            <a:ext cx="7873147" cy="6118721"/>
          </a:xfrm>
          <a:prstGeom prst="rect">
            <a:avLst/>
          </a:prstGeom>
        </p:spPr>
        <p:txBody>
          <a:bodyPr vert="horz" lIns="91440" tIns="45720" rIns="91440" bIns="45720" rtlCol="0">
            <a:normAutofit fontScale="85000" lnSpcReduction="10000"/>
          </a:bodyPr>
          <a:lstStyle/>
          <a:p>
            <a:pPr algn="ctr">
              <a:lnSpc>
                <a:spcPct val="160000"/>
              </a:lnSpc>
              <a:spcBef>
                <a:spcPct val="0"/>
              </a:spcBef>
              <a:spcAft>
                <a:spcPts val="600"/>
              </a:spcAft>
            </a:pPr>
            <a:r>
              <a:rPr lang="nl-NL" sz="4200" dirty="0">
                <a:solidFill>
                  <a:srgbClr val="008780"/>
                </a:solidFill>
                <a:latin typeface="Corbel" panose="020B0503020204020204" pitchFamily="34" charset="0"/>
              </a:rPr>
              <a:t>Nogmaals: </a:t>
            </a:r>
          </a:p>
          <a:p>
            <a:pPr algn="ctr">
              <a:lnSpc>
                <a:spcPct val="160000"/>
              </a:lnSpc>
              <a:spcBef>
                <a:spcPct val="0"/>
              </a:spcBef>
              <a:spcAft>
                <a:spcPts val="600"/>
              </a:spcAft>
            </a:pPr>
            <a:r>
              <a:rPr lang="nl-NL" sz="4200" dirty="0">
                <a:solidFill>
                  <a:srgbClr val="008780"/>
                </a:solidFill>
                <a:latin typeface="Corbel" panose="020B0503020204020204" pitchFamily="34" charset="0"/>
              </a:rPr>
              <a:t>verrijk jezelf door te lezen en te ademen!</a:t>
            </a:r>
          </a:p>
          <a:p>
            <a:pPr algn="ctr">
              <a:lnSpc>
                <a:spcPct val="160000"/>
              </a:lnSpc>
              <a:spcBef>
                <a:spcPct val="0"/>
              </a:spcBef>
              <a:spcAft>
                <a:spcPts val="600"/>
              </a:spcAft>
            </a:pPr>
            <a:r>
              <a:rPr lang="nl-NL" sz="3800" b="1" dirty="0">
                <a:solidFill>
                  <a:srgbClr val="008780"/>
                </a:solidFill>
                <a:latin typeface="Corbel" panose="020B0503020204020204" pitchFamily="34" charset="0"/>
              </a:rPr>
              <a:t>Ademen is Leven. Leven is ademen.</a:t>
            </a:r>
          </a:p>
          <a:p>
            <a:pPr algn="ctr"/>
            <a:endParaRPr lang="nl-NL" sz="900" dirty="0">
              <a:solidFill>
                <a:srgbClr val="008780"/>
              </a:solidFill>
              <a:latin typeface="Corbel" panose="020B0503020204020204" pitchFamily="34" charset="0"/>
            </a:endParaRPr>
          </a:p>
          <a:p>
            <a:pPr marL="1163638">
              <a:lnSpc>
                <a:spcPct val="150000"/>
              </a:lnSpc>
            </a:pPr>
            <a:r>
              <a:rPr lang="nl-NL" sz="3500" b="1" dirty="0">
                <a:solidFill>
                  <a:srgbClr val="008780"/>
                </a:solidFill>
                <a:latin typeface="Corbel" panose="020B0503020204020204" pitchFamily="34" charset="0"/>
              </a:rPr>
              <a:t>Breathfulness APP.</a:t>
            </a:r>
            <a:endParaRPr lang="nl-NL" sz="3500" dirty="0">
              <a:solidFill>
                <a:srgbClr val="008780"/>
              </a:solidFill>
              <a:latin typeface="Corbel" panose="020B0503020204020204" pitchFamily="34" charset="0"/>
            </a:endParaRPr>
          </a:p>
          <a:p>
            <a:pPr marL="1163638">
              <a:lnSpc>
                <a:spcPct val="150000"/>
              </a:lnSpc>
            </a:pPr>
            <a:r>
              <a:rPr lang="nl-NL" sz="2600" dirty="0">
                <a:solidFill>
                  <a:srgbClr val="008780"/>
                </a:solidFill>
                <a:latin typeface="Corbel" panose="020B0503020204020204" pitchFamily="34" charset="0"/>
              </a:rPr>
              <a:t>Veel info over het harmoniserend ademen.</a:t>
            </a:r>
          </a:p>
          <a:p>
            <a:pPr marL="1163638">
              <a:lnSpc>
                <a:spcPct val="150000"/>
              </a:lnSpc>
            </a:pPr>
            <a:r>
              <a:rPr lang="nl-NL" sz="2600" dirty="0">
                <a:solidFill>
                  <a:srgbClr val="008780"/>
                </a:solidFill>
                <a:latin typeface="Corbel" panose="020B0503020204020204" pitchFamily="34" charset="0"/>
              </a:rPr>
              <a:t>Geleide meditaties en een variëteit aan ademsessies.</a:t>
            </a:r>
          </a:p>
          <a:p>
            <a:pPr marL="1163638">
              <a:lnSpc>
                <a:spcPct val="150000"/>
              </a:lnSpc>
            </a:pPr>
            <a:r>
              <a:rPr lang="nl-NL" sz="2600" dirty="0">
                <a:solidFill>
                  <a:srgbClr val="008780"/>
                </a:solidFill>
                <a:latin typeface="Corbel" panose="020B0503020204020204" pitchFamily="34" charset="0"/>
              </a:rPr>
              <a:t>Meditatie- en ademprogramma’s.</a:t>
            </a:r>
          </a:p>
          <a:p>
            <a:pPr marL="1163638">
              <a:lnSpc>
                <a:spcPct val="150000"/>
              </a:lnSpc>
            </a:pPr>
            <a:r>
              <a:rPr lang="nl-NL" sz="2600" dirty="0">
                <a:solidFill>
                  <a:srgbClr val="008780"/>
                </a:solidFill>
                <a:latin typeface="Corbel" panose="020B0503020204020204" pitchFamily="34" charset="0"/>
              </a:rPr>
              <a:t>Inspiratiekaarten.</a:t>
            </a:r>
          </a:p>
          <a:p>
            <a:pPr marL="1163638">
              <a:lnSpc>
                <a:spcPct val="150000"/>
              </a:lnSpc>
            </a:pPr>
            <a:endParaRPr lang="nl-NL" sz="2600" dirty="0">
              <a:solidFill>
                <a:srgbClr val="008780"/>
              </a:solidFill>
              <a:latin typeface="Corbel" panose="020B0503020204020204" pitchFamily="34" charset="0"/>
            </a:endParaRPr>
          </a:p>
          <a:p>
            <a:pPr marL="361950">
              <a:lnSpc>
                <a:spcPct val="150000"/>
              </a:lnSpc>
            </a:pPr>
            <a:endParaRPr lang="nl-NL" sz="4500" dirty="0">
              <a:solidFill>
                <a:srgbClr val="008780"/>
              </a:solidFill>
              <a:latin typeface="Corbel" panose="020B0503020204020204" pitchFamily="34" charset="0"/>
            </a:endParaRPr>
          </a:p>
        </p:txBody>
      </p:sp>
      <p:sp>
        <p:nvSpPr>
          <p:cNvPr id="7" name="Tekstvak 6">
            <a:extLst>
              <a:ext uri="{FF2B5EF4-FFF2-40B4-BE49-F238E27FC236}">
                <a16:creationId xmlns:a16="http://schemas.microsoft.com/office/drawing/2014/main" id="{3A9993C7-14F3-487B-9D96-53FDC4D6D073}"/>
              </a:ext>
            </a:extLst>
          </p:cNvPr>
          <p:cNvSpPr txBox="1"/>
          <p:nvPr/>
        </p:nvSpPr>
        <p:spPr>
          <a:xfrm>
            <a:off x="8046439" y="5745042"/>
            <a:ext cx="3738805" cy="646331"/>
          </a:xfrm>
          <a:prstGeom prst="rect">
            <a:avLst/>
          </a:prstGeom>
          <a:noFill/>
        </p:spPr>
        <p:txBody>
          <a:bodyPr wrap="square">
            <a:spAutoFit/>
          </a:bodyPr>
          <a:lstStyle/>
          <a:p>
            <a:pPr marL="179388" algn="ctr"/>
            <a:r>
              <a:rPr lang="nl-NL" sz="1800" dirty="0">
                <a:solidFill>
                  <a:srgbClr val="008780"/>
                </a:solidFill>
                <a:latin typeface="Corbel" panose="020B0503020204020204" pitchFamily="34" charset="0"/>
              </a:rPr>
              <a:t>Info en bestellen proefabonnement </a:t>
            </a:r>
            <a:r>
              <a:rPr lang="nl-NL" sz="1600" dirty="0">
                <a:solidFill>
                  <a:srgbClr val="008780"/>
                </a:solidFill>
                <a:latin typeface="Corbel" panose="020B0503020204020204" pitchFamily="34" charset="0"/>
                <a:sym typeface="Webdings" panose="05030102010509060703" pitchFamily="18" charset="2"/>
              </a:rPr>
              <a:t></a:t>
            </a:r>
            <a:r>
              <a:rPr lang="nl-NL" sz="1000" dirty="0">
                <a:solidFill>
                  <a:srgbClr val="008780"/>
                </a:solidFill>
                <a:latin typeface="Corbel" panose="020B0503020204020204" pitchFamily="34" charset="0"/>
                <a:sym typeface="Webdings" panose="05030102010509060703" pitchFamily="18" charset="2"/>
              </a:rPr>
              <a:t> </a:t>
            </a:r>
            <a:r>
              <a:rPr lang="nl-NL" dirty="0" err="1">
                <a:solidFill>
                  <a:srgbClr val="0563C1"/>
                </a:solidFill>
                <a:latin typeface="Corbel" panose="020B0503020204020204" pitchFamily="34" charset="0"/>
                <a:sym typeface="Webdings" panose="05030102010509060703" pitchFamily="18" charset="2"/>
                <a:hlinkClick r:id="rId5">
                  <a:extLst>
                    <a:ext uri="{A12FA001-AC4F-418D-AE19-62706E023703}">
                      <ahyp:hlinkClr xmlns:ahyp="http://schemas.microsoft.com/office/drawing/2018/hyperlinkcolor" val="tx"/>
                    </a:ext>
                  </a:extLst>
                </a:hlinkClick>
              </a:rPr>
              <a:t>breathfulness.center</a:t>
            </a:r>
            <a:r>
              <a:rPr lang="nl-NL" dirty="0">
                <a:solidFill>
                  <a:srgbClr val="008780"/>
                </a:solidFill>
                <a:latin typeface="Corbel" panose="020B0503020204020204" pitchFamily="34" charset="0"/>
                <a:sym typeface="Webdings" panose="05030102010509060703" pitchFamily="18" charset="2"/>
                <a:hlinkClick r:id="rId5">
                  <a:extLst>
                    <a:ext uri="{A12FA001-AC4F-418D-AE19-62706E023703}">
                      <ahyp:hlinkClr xmlns:ahyp="http://schemas.microsoft.com/office/drawing/2018/hyperlinkcolor" val="tx"/>
                    </a:ext>
                  </a:extLst>
                </a:hlinkClick>
              </a:rPr>
              <a:t>/winkel</a:t>
            </a:r>
            <a:endParaRPr lang="nl-NL" sz="1800" dirty="0">
              <a:solidFill>
                <a:srgbClr val="008780"/>
              </a:solidFill>
              <a:latin typeface="Corbel" panose="020B0503020204020204" pitchFamily="34" charset="0"/>
            </a:endParaRPr>
          </a:p>
        </p:txBody>
      </p:sp>
    </p:spTree>
    <p:extLst>
      <p:ext uri="{BB962C8B-B14F-4D97-AF65-F5344CB8AC3E}">
        <p14:creationId xmlns:p14="http://schemas.microsoft.com/office/powerpoint/2010/main" val="4471228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0" name="Tekstvak 9">
            <a:extLst>
              <a:ext uri="{FF2B5EF4-FFF2-40B4-BE49-F238E27FC236}">
                <a16:creationId xmlns:a16="http://schemas.microsoft.com/office/drawing/2014/main" id="{3DE52C9C-C6E0-41B3-83F0-22FC22BF2592}"/>
              </a:ext>
            </a:extLst>
          </p:cNvPr>
          <p:cNvSpPr txBox="1"/>
          <p:nvPr/>
        </p:nvSpPr>
        <p:spPr>
          <a:xfrm>
            <a:off x="4298624" y="272652"/>
            <a:ext cx="7924994" cy="6118721"/>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4200" dirty="0">
                <a:solidFill>
                  <a:srgbClr val="008780"/>
                </a:solidFill>
                <a:latin typeface="Corbel" panose="020B0503020204020204" pitchFamily="34" charset="0"/>
              </a:rPr>
              <a:t>Dank voor </a:t>
            </a:r>
            <a:r>
              <a:rPr lang="nl-NL" sz="4200">
                <a:solidFill>
                  <a:srgbClr val="008780"/>
                </a:solidFill>
                <a:latin typeface="Corbel" panose="020B0503020204020204" pitchFamily="34" charset="0"/>
              </a:rPr>
              <a:t>je aanwezigheid!</a:t>
            </a:r>
            <a:endParaRPr lang="nl-NL" sz="4200" dirty="0">
              <a:solidFill>
                <a:srgbClr val="008780"/>
              </a:solidFill>
              <a:latin typeface="Corbel" panose="020B0503020204020204" pitchFamily="34" charset="0"/>
            </a:endParaRPr>
          </a:p>
          <a:p>
            <a:pPr algn="ctr">
              <a:lnSpc>
                <a:spcPct val="160000"/>
              </a:lnSpc>
              <a:spcBef>
                <a:spcPct val="0"/>
              </a:spcBef>
              <a:spcAft>
                <a:spcPts val="600"/>
              </a:spcAft>
            </a:pPr>
            <a:r>
              <a:rPr lang="nl-NL" sz="3800" b="1" dirty="0">
                <a:solidFill>
                  <a:srgbClr val="008780"/>
                </a:solidFill>
                <a:latin typeface="Corbel" panose="020B0503020204020204" pitchFamily="34" charset="0"/>
              </a:rPr>
              <a:t>Ademen is Leven. </a:t>
            </a:r>
          </a:p>
          <a:p>
            <a:pPr algn="ctr">
              <a:lnSpc>
                <a:spcPct val="160000"/>
              </a:lnSpc>
              <a:spcBef>
                <a:spcPct val="0"/>
              </a:spcBef>
              <a:spcAft>
                <a:spcPts val="600"/>
              </a:spcAft>
            </a:pPr>
            <a:r>
              <a:rPr lang="nl-NL" sz="3800" b="1" dirty="0">
                <a:solidFill>
                  <a:srgbClr val="008780"/>
                </a:solidFill>
                <a:latin typeface="Corbel" panose="020B0503020204020204" pitchFamily="34" charset="0"/>
              </a:rPr>
              <a:t>Leven is ademen.</a:t>
            </a:r>
          </a:p>
          <a:p>
            <a:pPr marL="1163638">
              <a:lnSpc>
                <a:spcPct val="150000"/>
              </a:lnSpc>
            </a:pPr>
            <a:r>
              <a:rPr lang="nl-NL" sz="3500" b="1" dirty="0">
                <a:solidFill>
                  <a:srgbClr val="008780"/>
                </a:solidFill>
                <a:latin typeface="Corbel" panose="020B0503020204020204" pitchFamily="34" charset="0"/>
              </a:rPr>
              <a:t>Het is bewustwording én ademen.</a:t>
            </a:r>
            <a:endParaRPr lang="nl-NL" sz="3500" dirty="0">
              <a:solidFill>
                <a:srgbClr val="008780"/>
              </a:solidFill>
              <a:latin typeface="Corbel" panose="020B0503020204020204" pitchFamily="34" charset="0"/>
            </a:endParaRPr>
          </a:p>
          <a:p>
            <a:pPr marL="361950">
              <a:lnSpc>
                <a:spcPct val="150000"/>
              </a:lnSpc>
            </a:pPr>
            <a:endParaRPr lang="nl-NL" sz="4500" dirty="0">
              <a:solidFill>
                <a:srgbClr val="008780"/>
              </a:solidFill>
              <a:latin typeface="Corbel" panose="020B0503020204020204" pitchFamily="34" charset="0"/>
            </a:endParaRPr>
          </a:p>
        </p:txBody>
      </p:sp>
    </p:spTree>
    <p:extLst>
      <p:ext uri="{BB962C8B-B14F-4D97-AF65-F5344CB8AC3E}">
        <p14:creationId xmlns:p14="http://schemas.microsoft.com/office/powerpoint/2010/main" val="115854387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1704" r="2170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10829" y="1398065"/>
            <a:ext cx="6424638" cy="4243010"/>
          </a:xfrm>
          <a:prstGeom prst="rect">
            <a:avLst/>
          </a:prstGeom>
        </p:spPr>
        <p:txBody>
          <a:bodyPr vert="horz" lIns="91440" tIns="45720" rIns="91440" bIns="45720" rtlCol="0">
            <a:noAutofit/>
          </a:bodyPr>
          <a:lstStyle/>
          <a:p>
            <a:pPr algn="ctr">
              <a:lnSpc>
                <a:spcPct val="150000"/>
              </a:lnSpc>
              <a:spcBef>
                <a:spcPct val="0"/>
              </a:spcBef>
              <a:spcAft>
                <a:spcPts val="600"/>
              </a:spcAft>
            </a:pPr>
            <a:r>
              <a:rPr lang="nl-NL" sz="2000" dirty="0">
                <a:solidFill>
                  <a:srgbClr val="008780"/>
                </a:solidFill>
                <a:latin typeface="Corbel" panose="020B0503020204020204" pitchFamily="34" charset="0"/>
              </a:rPr>
              <a:t>Stress heeft veel invloed op je ademhaling. </a:t>
            </a:r>
            <a:endParaRPr lang="nl-NL" sz="2000" b="1" i="1" dirty="0">
              <a:solidFill>
                <a:srgbClr val="008780"/>
              </a:solidFill>
              <a:latin typeface="Corbel" panose="020B0503020204020204" pitchFamily="34" charset="0"/>
            </a:endParaRPr>
          </a:p>
          <a:p>
            <a:pPr algn="ctr">
              <a:lnSpc>
                <a:spcPct val="150000"/>
              </a:lnSpc>
            </a:pPr>
            <a:endParaRPr lang="nl-NL" sz="2000" dirty="0">
              <a:solidFill>
                <a:srgbClr val="008780"/>
              </a:solidFill>
              <a:latin typeface="Corbel" panose="020B0503020204020204" pitchFamily="34" charset="0"/>
            </a:endParaRPr>
          </a:p>
          <a:p>
            <a:pPr algn="ctr">
              <a:lnSpc>
                <a:spcPct val="150000"/>
              </a:lnSpc>
            </a:pPr>
            <a:r>
              <a:rPr lang="nl-NL" sz="2000" dirty="0">
                <a:solidFill>
                  <a:srgbClr val="008780"/>
                </a:solidFill>
                <a:latin typeface="Corbel" panose="020B0503020204020204" pitchFamily="34" charset="0"/>
              </a:rPr>
              <a:t>Maar stress is niet altijd negatief. </a:t>
            </a:r>
            <a:br>
              <a:rPr lang="nl-NL" sz="2000" dirty="0">
                <a:solidFill>
                  <a:srgbClr val="008780"/>
                </a:solidFill>
                <a:latin typeface="Corbel" panose="020B0503020204020204" pitchFamily="34" charset="0"/>
              </a:rPr>
            </a:br>
            <a:r>
              <a:rPr lang="nl-NL" sz="2000" b="1" dirty="0">
                <a:solidFill>
                  <a:srgbClr val="008780"/>
                </a:solidFill>
                <a:latin typeface="Corbel" panose="020B0503020204020204" pitchFamily="34" charset="0"/>
              </a:rPr>
              <a:t>Gezonde stress </a:t>
            </a:r>
            <a:r>
              <a:rPr lang="nl-NL" sz="2000" dirty="0">
                <a:solidFill>
                  <a:srgbClr val="008780"/>
                </a:solidFill>
                <a:latin typeface="Corbel" panose="020B0503020204020204" pitchFamily="34" charset="0"/>
              </a:rPr>
              <a:t>is een impuls om in beweging te komen.</a:t>
            </a:r>
          </a:p>
          <a:p>
            <a:pPr algn="ctr">
              <a:lnSpc>
                <a:spcPct val="150000"/>
              </a:lnSpc>
            </a:pPr>
            <a:endParaRPr lang="nl-NL" sz="2000" dirty="0">
              <a:solidFill>
                <a:srgbClr val="008780"/>
              </a:solidFill>
              <a:latin typeface="Corbel" panose="020B0503020204020204" pitchFamily="34" charset="0"/>
            </a:endParaRPr>
          </a:p>
          <a:p>
            <a:pPr algn="ctr">
              <a:lnSpc>
                <a:spcPct val="150000"/>
              </a:lnSpc>
            </a:pPr>
            <a:r>
              <a:rPr lang="nl-NL" sz="2000" dirty="0">
                <a:solidFill>
                  <a:srgbClr val="008780"/>
                </a:solidFill>
                <a:latin typeface="Corbel" panose="020B0503020204020204" pitchFamily="34" charset="0"/>
              </a:rPr>
              <a:t>Echter, je ego/persoonlijkheid gaat anders met stress om en creëert een vicieuze cirkel van stressgedachten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én hoge ademhaling.</a:t>
            </a:r>
            <a:endParaRPr lang="nl-NL" sz="2000" b="1" i="1" dirty="0">
              <a:solidFill>
                <a:srgbClr val="008780"/>
              </a:solidFill>
              <a:latin typeface="Corbel" panose="020B0503020204020204" pitchFamily="34" charset="0"/>
            </a:endParaRPr>
          </a:p>
          <a:p>
            <a:pPr>
              <a:lnSpc>
                <a:spcPct val="90000"/>
              </a:lnSpc>
              <a:spcBef>
                <a:spcPct val="0"/>
              </a:spcBef>
              <a:spcAft>
                <a:spcPts val="600"/>
              </a:spcAft>
            </a:pPr>
            <a:endParaRPr lang="nl-NL" sz="2000" b="1" i="1" dirty="0">
              <a:solidFill>
                <a:srgbClr val="008780"/>
              </a:solidFill>
            </a:endParaRPr>
          </a:p>
          <a:p>
            <a:pPr algn="ctr">
              <a:lnSpc>
                <a:spcPct val="90000"/>
              </a:lnSpc>
              <a:spcBef>
                <a:spcPct val="0"/>
              </a:spcBef>
              <a:spcAft>
                <a:spcPts val="600"/>
              </a:spcAft>
            </a:pPr>
            <a:endParaRPr lang="nl-NL" sz="2000" i="1" dirty="0">
              <a:solidFill>
                <a:srgbClr val="00000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38317819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1704" r="2170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22542" y="1889815"/>
            <a:ext cx="6424638" cy="4428737"/>
          </a:xfrm>
          <a:prstGeom prst="rect">
            <a:avLst/>
          </a:prstGeom>
        </p:spPr>
        <p:txBody>
          <a:bodyPr vert="horz" lIns="91440" tIns="45720" rIns="91440" bIns="45720" rtlCol="0">
            <a:normAutofit/>
          </a:bodyPr>
          <a:lstStyle/>
          <a:p>
            <a:pPr algn="ctr">
              <a:lnSpc>
                <a:spcPct val="150000"/>
              </a:lnSpc>
              <a:spcBef>
                <a:spcPct val="0"/>
              </a:spcBef>
              <a:spcAft>
                <a:spcPts val="600"/>
              </a:spcAft>
            </a:pPr>
            <a:r>
              <a:rPr lang="nl-NL" sz="2000" dirty="0">
                <a:solidFill>
                  <a:srgbClr val="008780"/>
                </a:solidFill>
                <a:latin typeface="Corbel" panose="020B0503020204020204" pitchFamily="34" charset="0"/>
              </a:rPr>
              <a:t>Stress wordt </a:t>
            </a:r>
            <a:r>
              <a:rPr lang="nl-NL" sz="2000" b="1" dirty="0">
                <a:solidFill>
                  <a:srgbClr val="008780"/>
                </a:solidFill>
                <a:latin typeface="Corbel" panose="020B0503020204020204" pitchFamily="34" charset="0"/>
              </a:rPr>
              <a:t>belastend</a:t>
            </a:r>
            <a:r>
              <a:rPr lang="nl-NL" sz="2000" dirty="0">
                <a:solidFill>
                  <a:srgbClr val="008780"/>
                </a:solidFill>
                <a:latin typeface="Corbel" panose="020B0503020204020204" pitchFamily="34" charset="0"/>
              </a:rPr>
              <a:t> (ongezond) als je jezelf verliest in de vicieuze cirkel en het een patroon wordt.</a:t>
            </a:r>
          </a:p>
          <a:p>
            <a:pPr algn="ctr">
              <a:lnSpc>
                <a:spcPct val="150000"/>
              </a:lnSpc>
            </a:pPr>
            <a:endParaRPr lang="nl-NL" sz="2000" dirty="0">
              <a:solidFill>
                <a:srgbClr val="008780"/>
              </a:solidFill>
              <a:latin typeface="Corbel" panose="020B0503020204020204" pitchFamily="34" charset="0"/>
            </a:endParaRPr>
          </a:p>
          <a:p>
            <a:pPr algn="ctr">
              <a:lnSpc>
                <a:spcPct val="150000"/>
              </a:lnSpc>
            </a:pPr>
            <a:r>
              <a:rPr lang="nl-NL" sz="2000" i="0" dirty="0">
                <a:solidFill>
                  <a:srgbClr val="008780"/>
                </a:solidFill>
                <a:effectLst/>
                <a:latin typeface="Corbel" panose="020B0503020204020204" pitchFamily="34" charset="0"/>
              </a:rPr>
              <a:t>Het gebeurt subtiel, voelt als ‘normaal’, zodat je het niet door hebt, waardoor het lastig en moeilijk wordt om uit dit patroon te stappen en te ontspannen.</a:t>
            </a:r>
          </a:p>
          <a:p>
            <a:pPr>
              <a:lnSpc>
                <a:spcPct val="90000"/>
              </a:lnSpc>
              <a:spcBef>
                <a:spcPct val="0"/>
              </a:spcBef>
              <a:spcAft>
                <a:spcPts val="600"/>
              </a:spcAft>
            </a:pPr>
            <a:endParaRPr lang="nl-NL" sz="2000" b="1" i="1" dirty="0">
              <a:solidFill>
                <a:srgbClr val="000000"/>
              </a:solidFill>
            </a:endParaRPr>
          </a:p>
          <a:p>
            <a:pPr algn="ctr">
              <a:lnSpc>
                <a:spcPct val="90000"/>
              </a:lnSpc>
              <a:spcBef>
                <a:spcPct val="0"/>
              </a:spcBef>
              <a:spcAft>
                <a:spcPts val="600"/>
              </a:spcAft>
            </a:pPr>
            <a:endParaRPr lang="nl-NL" sz="2000" i="1" dirty="0">
              <a:solidFill>
                <a:srgbClr val="00000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6562669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0728" r="2072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22543" y="1768862"/>
            <a:ext cx="6424638" cy="4433575"/>
          </a:xfrm>
          <a:prstGeom prst="rect">
            <a:avLst/>
          </a:prstGeom>
        </p:spPr>
        <p:txBody>
          <a:bodyPr vert="horz" lIns="91440" tIns="45720" rIns="91440" bIns="45720" rtlCol="0">
            <a:noAutofit/>
          </a:bodyPr>
          <a:lstStyle/>
          <a:p>
            <a:pPr algn="ctr">
              <a:lnSpc>
                <a:spcPct val="150000"/>
              </a:lnSpc>
              <a:spcBef>
                <a:spcPct val="0"/>
              </a:spcBef>
              <a:spcAft>
                <a:spcPts val="600"/>
              </a:spcAft>
            </a:pPr>
            <a:r>
              <a:rPr lang="nl-NL" sz="2000" b="0" i="0" dirty="0">
                <a:solidFill>
                  <a:srgbClr val="008780"/>
                </a:solidFill>
                <a:effectLst/>
                <a:latin typeface="Corbel" panose="020B0503020204020204" pitchFamily="34" charset="0"/>
              </a:rPr>
              <a:t>Je mind (gedachten) jagen je steeds op: </a:t>
            </a:r>
            <a:r>
              <a:rPr lang="nl-NL" sz="2000" dirty="0">
                <a:solidFill>
                  <a:srgbClr val="008780"/>
                </a:solidFill>
                <a:latin typeface="Corbel" panose="020B0503020204020204" pitchFamily="34" charset="0"/>
              </a:rPr>
              <a:t>later…</a:t>
            </a:r>
            <a:br>
              <a:rPr lang="nl-NL" sz="2000" b="0" i="0" dirty="0">
                <a:solidFill>
                  <a:srgbClr val="008780"/>
                </a:solidFill>
                <a:effectLst/>
                <a:latin typeface="Corbel" panose="020B0503020204020204" pitchFamily="34" charset="0"/>
              </a:rPr>
            </a:br>
            <a:r>
              <a:rPr lang="nl-NL" sz="2000" b="0" i="0" dirty="0">
                <a:solidFill>
                  <a:srgbClr val="008780"/>
                </a:solidFill>
                <a:effectLst/>
                <a:latin typeface="Corbel" panose="020B0503020204020204" pitchFamily="34" charset="0"/>
              </a:rPr>
              <a:t>Of creëert angst: verleden… </a:t>
            </a:r>
          </a:p>
          <a:p>
            <a:pPr algn="ctr">
              <a:lnSpc>
                <a:spcPct val="150000"/>
              </a:lnSpc>
              <a:spcBef>
                <a:spcPct val="0"/>
              </a:spcBef>
              <a:spcAft>
                <a:spcPts val="600"/>
              </a:spcAft>
            </a:pPr>
            <a:r>
              <a:rPr lang="nl-NL" sz="2000" b="0" i="0" dirty="0">
                <a:solidFill>
                  <a:srgbClr val="008780"/>
                </a:solidFill>
                <a:effectLst/>
                <a:latin typeface="Corbel" panose="020B0503020204020204" pitchFamily="34" charset="0"/>
              </a:rPr>
              <a:t>Het haalt je weg uit het nu.</a:t>
            </a:r>
            <a:br>
              <a:rPr lang="nl-NL" sz="2000" dirty="0">
                <a:solidFill>
                  <a:srgbClr val="008780"/>
                </a:solidFill>
                <a:latin typeface="Corbel" panose="020B0503020204020204" pitchFamily="34" charset="0"/>
              </a:rPr>
            </a:br>
            <a:br>
              <a:rPr lang="nl-NL" sz="2000" dirty="0">
                <a:solidFill>
                  <a:srgbClr val="008780"/>
                </a:solidFill>
                <a:latin typeface="Corbel" panose="020B0503020204020204" pitchFamily="34" charset="0"/>
              </a:rPr>
            </a:br>
            <a:r>
              <a:rPr lang="nl-NL" sz="2000" b="1" dirty="0">
                <a:solidFill>
                  <a:srgbClr val="008780"/>
                </a:solidFill>
                <a:latin typeface="Corbel" panose="020B0503020204020204" pitchFamily="34" charset="0"/>
              </a:rPr>
              <a:t>Chronische stress </a:t>
            </a:r>
            <a:endParaRPr lang="nl-NL" sz="2000" b="1" i="0" dirty="0">
              <a:solidFill>
                <a:srgbClr val="008780"/>
              </a:solidFill>
              <a:effectLst/>
              <a:latin typeface="Corbel" panose="020B0503020204020204" pitchFamily="34" charset="0"/>
            </a:endParaRPr>
          </a:p>
          <a:p>
            <a:pPr>
              <a:lnSpc>
                <a:spcPct val="90000"/>
              </a:lnSpc>
              <a:spcBef>
                <a:spcPct val="0"/>
              </a:spcBef>
              <a:spcAft>
                <a:spcPts val="600"/>
              </a:spcAft>
            </a:pPr>
            <a:endParaRPr lang="nl-NL" sz="2000" b="1" i="1" dirty="0">
              <a:solidFill>
                <a:srgbClr val="008780"/>
              </a:solidFill>
              <a:latin typeface="Corbel" panose="020B0503020204020204" pitchFamily="34" charset="0"/>
            </a:endParaRPr>
          </a:p>
          <a:p>
            <a:pPr algn="ctr">
              <a:lnSpc>
                <a:spcPct val="90000"/>
              </a:lnSpc>
              <a:spcBef>
                <a:spcPct val="0"/>
              </a:spcBef>
              <a:spcAft>
                <a:spcPts val="600"/>
              </a:spcAft>
            </a:pPr>
            <a:endParaRPr lang="nl-NL" sz="2000" i="1" dirty="0">
              <a:solidFill>
                <a:srgbClr val="00000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41069113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1704" r="2170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22543" y="1768862"/>
            <a:ext cx="6424638" cy="4433575"/>
          </a:xfrm>
          <a:prstGeom prst="rect">
            <a:avLst/>
          </a:prstGeom>
        </p:spPr>
        <p:txBody>
          <a:bodyPr vert="horz" lIns="91440" tIns="45720" rIns="91440" bIns="45720" rtlCol="0">
            <a:noAutofit/>
          </a:bodyPr>
          <a:lstStyle/>
          <a:p>
            <a:pPr>
              <a:lnSpc>
                <a:spcPct val="150000"/>
              </a:lnSpc>
              <a:spcBef>
                <a:spcPct val="0"/>
              </a:spcBef>
              <a:spcAft>
                <a:spcPts val="600"/>
              </a:spcAft>
            </a:pPr>
            <a:r>
              <a:rPr lang="nl-NL" sz="2000" dirty="0">
                <a:solidFill>
                  <a:srgbClr val="008780"/>
                </a:solidFill>
                <a:latin typeface="Corbel" panose="020B0503020204020204" pitchFamily="34" charset="0"/>
              </a:rPr>
              <a:t>                                  Chronische stress </a:t>
            </a:r>
          </a:p>
          <a:p>
            <a:pPr algn="ctr">
              <a:lnSpc>
                <a:spcPct val="150000"/>
              </a:lnSpc>
              <a:spcBef>
                <a:spcPct val="0"/>
              </a:spcBef>
              <a:spcAft>
                <a:spcPts val="600"/>
              </a:spcAft>
            </a:pPr>
            <a:endParaRPr lang="nl-NL" sz="2000" dirty="0">
              <a:solidFill>
                <a:srgbClr val="008780"/>
              </a:solidFill>
              <a:latin typeface="Corbel" panose="020B0503020204020204" pitchFamily="34" charset="0"/>
            </a:endParaRPr>
          </a:p>
          <a:p>
            <a:pPr algn="ctr">
              <a:lnSpc>
                <a:spcPct val="150000"/>
              </a:lnSpc>
              <a:spcBef>
                <a:spcPct val="0"/>
              </a:spcBef>
              <a:spcAft>
                <a:spcPts val="600"/>
              </a:spcAft>
            </a:pPr>
            <a:r>
              <a:rPr lang="nl-NL" sz="2000" dirty="0">
                <a:solidFill>
                  <a:srgbClr val="008780"/>
                </a:solidFill>
                <a:latin typeface="Corbel" panose="020B0503020204020204" pitchFamily="34" charset="0"/>
              </a:rPr>
              <a:t>Chronische hyperventilatie</a:t>
            </a:r>
          </a:p>
          <a:p>
            <a:pPr algn="ctr">
              <a:lnSpc>
                <a:spcPct val="150000"/>
              </a:lnSpc>
              <a:spcBef>
                <a:spcPct val="0"/>
              </a:spcBef>
              <a:spcAft>
                <a:spcPts val="600"/>
              </a:spcAft>
            </a:pPr>
            <a:endParaRPr lang="nl-NL" sz="2000" dirty="0">
              <a:solidFill>
                <a:srgbClr val="008780"/>
              </a:solidFill>
              <a:latin typeface="Corbel" panose="020B0503020204020204" pitchFamily="34" charset="0"/>
            </a:endParaRPr>
          </a:p>
          <a:p>
            <a:pPr algn="ctr">
              <a:lnSpc>
                <a:spcPct val="150000"/>
              </a:lnSpc>
              <a:spcBef>
                <a:spcPct val="0"/>
              </a:spcBef>
              <a:spcAft>
                <a:spcPts val="600"/>
              </a:spcAft>
            </a:pPr>
            <a:r>
              <a:rPr lang="nl-NL" sz="2000" dirty="0">
                <a:solidFill>
                  <a:srgbClr val="008780"/>
                </a:solidFill>
                <a:latin typeface="Corbel" panose="020B0503020204020204" pitchFamily="34" charset="0"/>
              </a:rPr>
              <a:t>                       Chronische ziekte</a:t>
            </a:r>
            <a:endParaRPr lang="nl-NL" sz="2000" b="0" i="0" dirty="0">
              <a:solidFill>
                <a:srgbClr val="008780"/>
              </a:solidFill>
              <a:effectLst/>
              <a:latin typeface="Corbel" panose="020B0503020204020204" pitchFamily="34" charset="0"/>
            </a:endParaRPr>
          </a:p>
          <a:p>
            <a:pPr>
              <a:lnSpc>
                <a:spcPct val="90000"/>
              </a:lnSpc>
              <a:spcBef>
                <a:spcPct val="0"/>
              </a:spcBef>
              <a:spcAft>
                <a:spcPts val="600"/>
              </a:spcAft>
            </a:pPr>
            <a:endParaRPr lang="nl-NL" sz="2000" b="1" i="1" dirty="0">
              <a:solidFill>
                <a:srgbClr val="008780"/>
              </a:solidFill>
              <a:latin typeface="Corbel" panose="020B0503020204020204" pitchFamily="34" charset="0"/>
            </a:endParaRPr>
          </a:p>
          <a:p>
            <a:pPr algn="ctr">
              <a:lnSpc>
                <a:spcPct val="90000"/>
              </a:lnSpc>
              <a:spcBef>
                <a:spcPct val="0"/>
              </a:spcBef>
              <a:spcAft>
                <a:spcPts val="600"/>
              </a:spcAft>
            </a:pPr>
            <a:endParaRPr lang="nl-NL" sz="2000" i="1" dirty="0">
              <a:solidFill>
                <a:srgbClr val="00000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4" name="Pijl: gekromd rechts 3">
            <a:extLst>
              <a:ext uri="{FF2B5EF4-FFF2-40B4-BE49-F238E27FC236}">
                <a16:creationId xmlns:a16="http://schemas.microsoft.com/office/drawing/2014/main" id="{B374F070-1DDA-C15A-E04B-0C136413D2EE}"/>
              </a:ext>
            </a:extLst>
          </p:cNvPr>
          <p:cNvSpPr/>
          <p:nvPr/>
        </p:nvSpPr>
        <p:spPr>
          <a:xfrm>
            <a:off x="6355403" y="2041642"/>
            <a:ext cx="577175" cy="1187893"/>
          </a:xfrm>
          <a:prstGeom prst="curvedRightArrow">
            <a:avLst/>
          </a:prstGeom>
          <a:solidFill>
            <a:srgbClr val="008780"/>
          </a:solidFill>
          <a:ln>
            <a:solidFill>
              <a:srgbClr val="008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Pijl: gekromd rechts 5">
            <a:extLst>
              <a:ext uri="{FF2B5EF4-FFF2-40B4-BE49-F238E27FC236}">
                <a16:creationId xmlns:a16="http://schemas.microsoft.com/office/drawing/2014/main" id="{CD422428-6BEF-35BA-CB9A-7B086A19457B}"/>
              </a:ext>
            </a:extLst>
          </p:cNvPr>
          <p:cNvSpPr/>
          <p:nvPr/>
        </p:nvSpPr>
        <p:spPr>
          <a:xfrm flipH="1">
            <a:off x="10023078" y="2041642"/>
            <a:ext cx="577175" cy="2270954"/>
          </a:xfrm>
          <a:prstGeom prst="curvedRightArrow">
            <a:avLst/>
          </a:prstGeom>
          <a:solidFill>
            <a:srgbClr val="008780"/>
          </a:solidFill>
          <a:ln>
            <a:solidFill>
              <a:srgbClr val="0087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4749754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1704" r="2170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22542" y="2025282"/>
            <a:ext cx="6424638" cy="3483864"/>
          </a:xfrm>
          <a:prstGeom prst="rect">
            <a:avLst/>
          </a:prstGeom>
        </p:spPr>
        <p:txBody>
          <a:bodyPr vert="horz" lIns="91440" tIns="45720" rIns="91440" bIns="45720" rtlCol="0">
            <a:noAutofit/>
          </a:bodyPr>
          <a:lstStyle/>
          <a:p>
            <a:pPr algn="ctr">
              <a:lnSpc>
                <a:spcPct val="120000"/>
              </a:lnSpc>
              <a:spcBef>
                <a:spcPct val="0"/>
              </a:spcBef>
              <a:spcAft>
                <a:spcPts val="600"/>
              </a:spcAft>
            </a:pPr>
            <a:r>
              <a:rPr lang="nl-NL" sz="2000" dirty="0">
                <a:solidFill>
                  <a:srgbClr val="008780"/>
                </a:solidFill>
                <a:latin typeface="Corbel" panose="020B0503020204020204" pitchFamily="34" charset="0"/>
              </a:rPr>
              <a:t>Een </a:t>
            </a:r>
            <a:r>
              <a:rPr lang="nl-NL" sz="2000" b="1" dirty="0">
                <a:solidFill>
                  <a:srgbClr val="008780"/>
                </a:solidFill>
                <a:latin typeface="Corbel" panose="020B0503020204020204" pitchFamily="34" charset="0"/>
              </a:rPr>
              <a:t>onzichtbaar proces </a:t>
            </a:r>
            <a:r>
              <a:rPr lang="nl-NL" sz="2000" dirty="0">
                <a:solidFill>
                  <a:srgbClr val="008780"/>
                </a:solidFill>
                <a:latin typeface="Corbel" panose="020B0503020204020204" pitchFamily="34" charset="0"/>
              </a:rPr>
              <a:t>dat men vaak te laat doorheeft.</a:t>
            </a:r>
            <a:endParaRPr lang="nl-NL" sz="2000" b="0" i="0" dirty="0">
              <a:solidFill>
                <a:srgbClr val="008780"/>
              </a:solidFill>
              <a:effectLst/>
              <a:latin typeface="Corbel" panose="020B0503020204020204" pitchFamily="34" charset="0"/>
            </a:endParaRPr>
          </a:p>
          <a:p>
            <a:pPr algn="ctr">
              <a:lnSpc>
                <a:spcPct val="120000"/>
              </a:lnSpc>
              <a:spcBef>
                <a:spcPct val="0"/>
              </a:spcBef>
              <a:spcAft>
                <a:spcPts val="600"/>
              </a:spcAft>
            </a:pPr>
            <a:endParaRPr lang="nl-NL" sz="2000" b="0" i="0" dirty="0">
              <a:solidFill>
                <a:srgbClr val="008780"/>
              </a:solidFill>
              <a:effectLst/>
              <a:latin typeface="Corbel" panose="020B0503020204020204" pitchFamily="34" charset="0"/>
            </a:endParaRPr>
          </a:p>
          <a:p>
            <a:pPr algn="ctr">
              <a:lnSpc>
                <a:spcPct val="150000"/>
              </a:lnSpc>
              <a:spcBef>
                <a:spcPct val="0"/>
              </a:spcBef>
              <a:spcAft>
                <a:spcPts val="600"/>
              </a:spcAft>
            </a:pPr>
            <a:r>
              <a:rPr lang="nl-NL" sz="2000" dirty="0">
                <a:solidFill>
                  <a:srgbClr val="008780"/>
                </a:solidFill>
                <a:latin typeface="Corbel" panose="020B0503020204020204" pitchFamily="34" charset="0"/>
              </a:rPr>
              <a:t>Zelfs als je je er niet bewust van bent beïnvloedt het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hoe je met jezelf, je relatie, je werk, je verleden,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je omgeving en de buitenwereld omgaat.</a:t>
            </a:r>
            <a:endParaRPr lang="nl-NL" sz="8800" i="0" dirty="0">
              <a:solidFill>
                <a:srgbClr val="008780"/>
              </a:solidFill>
              <a:effectLst/>
              <a:latin typeface="Corbel" panose="020B0503020204020204" pitchFamily="34" charset="0"/>
            </a:endParaRPr>
          </a:p>
          <a:p>
            <a:pPr>
              <a:lnSpc>
                <a:spcPct val="90000"/>
              </a:lnSpc>
              <a:spcBef>
                <a:spcPct val="0"/>
              </a:spcBef>
              <a:spcAft>
                <a:spcPts val="600"/>
              </a:spcAft>
            </a:pPr>
            <a:endParaRPr lang="nl-NL" sz="2000" b="1" i="1" dirty="0">
              <a:solidFill>
                <a:srgbClr val="000000"/>
              </a:solidFill>
              <a:latin typeface="Corbel" panose="020B0503020204020204" pitchFamily="34" charset="0"/>
            </a:endParaRPr>
          </a:p>
          <a:p>
            <a:pPr algn="ctr">
              <a:lnSpc>
                <a:spcPct val="90000"/>
              </a:lnSpc>
              <a:spcBef>
                <a:spcPct val="0"/>
              </a:spcBef>
              <a:spcAft>
                <a:spcPts val="600"/>
              </a:spcAft>
            </a:pPr>
            <a:endParaRPr lang="nl-NL" sz="2000" i="1" dirty="0">
              <a:solidFill>
                <a:srgbClr val="00000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41036216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137" y="2025282"/>
            <a:ext cx="6896669" cy="3483864"/>
          </a:xfrm>
          <a:prstGeom prst="rect">
            <a:avLst/>
          </a:prstGeom>
        </p:spPr>
        <p:txBody>
          <a:bodyPr vert="horz" lIns="91440" tIns="45720" rIns="91440" bIns="45720" rtlCol="0">
            <a:normAutofit fontScale="92500" lnSpcReduction="20000"/>
          </a:bodyPr>
          <a:lstStyle/>
          <a:p>
            <a:pPr algn="ctr">
              <a:lnSpc>
                <a:spcPct val="160000"/>
              </a:lnSpc>
              <a:spcBef>
                <a:spcPct val="0"/>
              </a:spcBef>
              <a:spcAft>
                <a:spcPts val="600"/>
              </a:spcAft>
            </a:pPr>
            <a:r>
              <a:rPr lang="nl-NL" sz="2000" dirty="0">
                <a:solidFill>
                  <a:srgbClr val="008780"/>
                </a:solidFill>
                <a:latin typeface="Corbel" panose="020B0503020204020204" pitchFamily="34" charset="0"/>
              </a:rPr>
              <a:t>Terug naar het begin.</a:t>
            </a:r>
          </a:p>
          <a:p>
            <a:pPr algn="ctr">
              <a:lnSpc>
                <a:spcPct val="160000"/>
              </a:lnSpc>
              <a:spcBef>
                <a:spcPct val="0"/>
              </a:spcBef>
              <a:spcAft>
                <a:spcPts val="600"/>
              </a:spcAft>
            </a:pPr>
            <a:r>
              <a:rPr lang="nl-NL" sz="2800" b="1" dirty="0">
                <a:solidFill>
                  <a:srgbClr val="008780"/>
                </a:solidFill>
                <a:latin typeface="Corbel" panose="020B0503020204020204" pitchFamily="34" charset="0"/>
              </a:rPr>
              <a:t>Ademen is leven. Leven is ademen.</a:t>
            </a:r>
          </a:p>
          <a:p>
            <a:pPr algn="ctr">
              <a:lnSpc>
                <a:spcPct val="160000"/>
              </a:lnSpc>
              <a:spcBef>
                <a:spcPct val="0"/>
              </a:spcBef>
              <a:spcAft>
                <a:spcPts val="600"/>
              </a:spcAft>
            </a:pPr>
            <a:r>
              <a:rPr lang="nl-NL" sz="2000" b="0" i="0" dirty="0">
                <a:solidFill>
                  <a:srgbClr val="008780"/>
                </a:solidFill>
                <a:effectLst/>
                <a:latin typeface="Corbel" panose="020B0503020204020204" pitchFamily="34" charset="0"/>
              </a:rPr>
              <a:t>De adem is onlosmakelijk verbonden met het leven.</a:t>
            </a:r>
          </a:p>
          <a:p>
            <a:pPr algn="ctr">
              <a:lnSpc>
                <a:spcPct val="160000"/>
              </a:lnSpc>
              <a:spcBef>
                <a:spcPct val="0"/>
              </a:spcBef>
              <a:spcAft>
                <a:spcPts val="600"/>
              </a:spcAft>
            </a:pPr>
            <a:r>
              <a:rPr lang="nl-NL" sz="2000" dirty="0">
                <a:solidFill>
                  <a:srgbClr val="008780"/>
                </a:solidFill>
                <a:latin typeface="Corbel" panose="020B0503020204020204" pitchFamily="34" charset="0"/>
              </a:rPr>
              <a:t>Connectie lichaam ~ geest ~ ziel.</a:t>
            </a:r>
          </a:p>
          <a:p>
            <a:pPr algn="ctr">
              <a:lnSpc>
                <a:spcPct val="160000"/>
              </a:lnSpc>
              <a:spcBef>
                <a:spcPct val="0"/>
              </a:spcBef>
              <a:spcAft>
                <a:spcPts val="600"/>
              </a:spcAft>
            </a:pPr>
            <a:r>
              <a:rPr lang="nl-NL" sz="2000" dirty="0">
                <a:solidFill>
                  <a:srgbClr val="008780"/>
                </a:solidFill>
                <a:latin typeface="Corbel" panose="020B0503020204020204" pitchFamily="34" charset="0"/>
              </a:rPr>
              <a:t>De adem is de sleutel in het proces van onbewust naar bewust,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van uit contact naar in contact met je lichaam,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van leven in patronen naar een bezield leven. </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8856344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74814" y="2038962"/>
            <a:ext cx="6896669" cy="2780076"/>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000" dirty="0">
                <a:solidFill>
                  <a:srgbClr val="008780"/>
                </a:solidFill>
                <a:latin typeface="Corbel" panose="020B0503020204020204" pitchFamily="34" charset="0"/>
              </a:rPr>
              <a:t>Ademen beïnvloedt je gehele wezen, daarom aandacht voor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het </a:t>
            </a:r>
            <a:r>
              <a:rPr lang="nl-NL" sz="2000" b="1" dirty="0">
                <a:solidFill>
                  <a:srgbClr val="008780"/>
                </a:solidFill>
                <a:latin typeface="Corbel" panose="020B0503020204020204" pitchFamily="34" charset="0"/>
              </a:rPr>
              <a:t>lichamelijke</a:t>
            </a:r>
            <a:r>
              <a:rPr lang="nl-NL" sz="2000" dirty="0">
                <a:solidFill>
                  <a:srgbClr val="008780"/>
                </a:solidFill>
                <a:latin typeface="Corbel" panose="020B0503020204020204" pitchFamily="34" charset="0"/>
              </a:rPr>
              <a:t> (lichaamsbewustzijn),</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de </a:t>
            </a:r>
            <a:r>
              <a:rPr lang="nl-NL" sz="2000" b="1" dirty="0">
                <a:solidFill>
                  <a:srgbClr val="008780"/>
                </a:solidFill>
                <a:latin typeface="Corbel" panose="020B0503020204020204" pitchFamily="34" charset="0"/>
              </a:rPr>
              <a:t>gevoelsbeleving</a:t>
            </a:r>
            <a:r>
              <a:rPr lang="nl-NL" sz="2000" dirty="0">
                <a:solidFill>
                  <a:srgbClr val="008780"/>
                </a:solidFill>
                <a:latin typeface="Corbel" panose="020B0503020204020204" pitchFamily="34" charset="0"/>
              </a:rPr>
              <a:t> (emotionele balans),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de </a:t>
            </a:r>
            <a:r>
              <a:rPr lang="nl-NL" sz="2000" b="1" dirty="0">
                <a:solidFill>
                  <a:srgbClr val="008780"/>
                </a:solidFill>
                <a:latin typeface="Corbel" panose="020B0503020204020204" pitchFamily="34" charset="0"/>
              </a:rPr>
              <a:t>gedachtenkracht</a:t>
            </a:r>
            <a:r>
              <a:rPr lang="nl-NL" sz="2000" dirty="0">
                <a:solidFill>
                  <a:srgbClr val="008780"/>
                </a:solidFill>
                <a:latin typeface="Corbel" panose="020B0503020204020204" pitchFamily="34" charset="0"/>
              </a:rPr>
              <a:t> (mentale helderheid) en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je </a:t>
            </a:r>
            <a:r>
              <a:rPr lang="nl-NL" sz="2000" b="1" dirty="0">
                <a:solidFill>
                  <a:srgbClr val="008780"/>
                </a:solidFill>
                <a:latin typeface="Corbel" panose="020B0503020204020204" pitchFamily="34" charset="0"/>
              </a:rPr>
              <a:t>zelfbeeld</a:t>
            </a:r>
            <a:r>
              <a:rPr lang="nl-NL" sz="2000" dirty="0">
                <a:solidFill>
                  <a:srgbClr val="008780"/>
                </a:solidFill>
                <a:latin typeface="Corbel" panose="020B0503020204020204" pitchFamily="34" charset="0"/>
              </a:rPr>
              <a:t> (spiritueel (</a:t>
            </a:r>
            <a:r>
              <a:rPr lang="nl-NL" sz="2000" dirty="0" err="1">
                <a:solidFill>
                  <a:srgbClr val="008780"/>
                </a:solidFill>
                <a:latin typeface="Corbel" panose="020B0503020204020204" pitchFamily="34" charset="0"/>
              </a:rPr>
              <a:t>ziels</a:t>
            </a:r>
            <a:r>
              <a:rPr lang="nl-NL" sz="2000" dirty="0">
                <a:solidFill>
                  <a:srgbClr val="008780"/>
                </a:solidFill>
                <a:latin typeface="Corbel" panose="020B0503020204020204" pitchFamily="34" charset="0"/>
              </a:rPr>
              <a:t>) bewustzijn). </a:t>
            </a:r>
          </a:p>
          <a:p>
            <a:pPr algn="ctr">
              <a:lnSpc>
                <a:spcPct val="16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13825580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74814" y="2038962"/>
            <a:ext cx="6896669" cy="2780076"/>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000" b="1" dirty="0">
                <a:solidFill>
                  <a:srgbClr val="008780"/>
                </a:solidFill>
                <a:latin typeface="Corbel" panose="020B0503020204020204" pitchFamily="34" charset="0"/>
              </a:rPr>
              <a:t>De bewustzijnsstaten</a:t>
            </a:r>
          </a:p>
          <a:p>
            <a:pPr algn="ctr">
              <a:lnSpc>
                <a:spcPct val="160000"/>
              </a:lnSpc>
              <a:spcBef>
                <a:spcPct val="0"/>
              </a:spcBef>
              <a:spcAft>
                <a:spcPts val="600"/>
              </a:spcAft>
            </a:pPr>
            <a:r>
              <a:rPr lang="nl-NL" sz="2000" dirty="0">
                <a:solidFill>
                  <a:srgbClr val="008780"/>
                </a:solidFill>
                <a:latin typeface="Corbel" panose="020B0503020204020204" pitchFamily="34" charset="0"/>
              </a:rPr>
              <a:t>Een belangrijk overzicht voor inzicht in het belang van een optimale energiedoorstroming.</a:t>
            </a:r>
          </a:p>
          <a:p>
            <a:pPr algn="ctr">
              <a:lnSpc>
                <a:spcPct val="16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10504227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DDBA5BC1-907B-EAB6-B4C2-5940A2EF2154}"/>
              </a:ext>
            </a:extLst>
          </p:cNvPr>
          <p:cNvGraphicFramePr>
            <a:graphicFrameLocks noGrp="1"/>
          </p:cNvGraphicFramePr>
          <p:nvPr/>
        </p:nvGraphicFramePr>
        <p:xfrm>
          <a:off x="-6553" y="1028734"/>
          <a:ext cx="12175958" cy="5560897"/>
        </p:xfrm>
        <a:graphic>
          <a:graphicData uri="http://schemas.openxmlformats.org/drawingml/2006/table">
            <a:tbl>
              <a:tblPr/>
              <a:tblGrid>
                <a:gridCol w="3327659">
                  <a:extLst>
                    <a:ext uri="{9D8B030D-6E8A-4147-A177-3AD203B41FA5}">
                      <a16:colId xmlns:a16="http://schemas.microsoft.com/office/drawing/2014/main" val="20000"/>
                    </a:ext>
                  </a:extLst>
                </a:gridCol>
                <a:gridCol w="4503763">
                  <a:extLst>
                    <a:ext uri="{9D8B030D-6E8A-4147-A177-3AD203B41FA5}">
                      <a16:colId xmlns:a16="http://schemas.microsoft.com/office/drawing/2014/main" val="20001"/>
                    </a:ext>
                  </a:extLst>
                </a:gridCol>
                <a:gridCol w="4344536">
                  <a:extLst>
                    <a:ext uri="{9D8B030D-6E8A-4147-A177-3AD203B41FA5}">
                      <a16:colId xmlns:a16="http://schemas.microsoft.com/office/drawing/2014/main" val="20002"/>
                    </a:ext>
                  </a:extLst>
                </a:gridCol>
              </a:tblGrid>
              <a:tr h="937973">
                <a:tc>
                  <a:txBody>
                    <a:bodyPr/>
                    <a:lstStyle/>
                    <a:p>
                      <a:pPr>
                        <a:lnSpc>
                          <a:spcPct val="115000"/>
                        </a:lnSpc>
                        <a:spcAft>
                          <a:spcPts val="0"/>
                        </a:spcAft>
                      </a:pPr>
                      <a:r>
                        <a:rPr lang="nl-NL" sz="1600" b="1" dirty="0">
                          <a:solidFill>
                            <a:schemeClr val="tx1"/>
                          </a:solidFill>
                          <a:latin typeface="Georgia" panose="02040502050405020303" pitchFamily="18" charset="0"/>
                          <a:ea typeface="Times New Roman"/>
                          <a:cs typeface="Times New Roman"/>
                        </a:rPr>
                        <a:t>Bèta golven </a:t>
                      </a:r>
                    </a:p>
                    <a:p>
                      <a:pPr>
                        <a:lnSpc>
                          <a:spcPct val="115000"/>
                        </a:lnSpc>
                        <a:spcAft>
                          <a:spcPts val="0"/>
                        </a:spcAft>
                      </a:pPr>
                      <a:br>
                        <a:rPr lang="nl-NL" sz="1600" dirty="0">
                          <a:solidFill>
                            <a:schemeClr val="tx1"/>
                          </a:solidFill>
                          <a:latin typeface="Georgia" panose="02040502050405020303" pitchFamily="18" charset="0"/>
                          <a:ea typeface="Times New Roman"/>
                          <a:cs typeface="Times New Roman"/>
                        </a:rPr>
                      </a:br>
                      <a:r>
                        <a:rPr lang="nl-NL" sz="1600" dirty="0">
                          <a:solidFill>
                            <a:schemeClr val="tx1"/>
                          </a:solidFill>
                          <a:latin typeface="Georgia" panose="02040502050405020303" pitchFamily="18" charset="0"/>
                          <a:ea typeface="Times New Roman"/>
                          <a:cs typeface="Times New Roman"/>
                        </a:rPr>
                        <a:t>De wereld van de materie.</a:t>
                      </a:r>
                      <a:endParaRPr lang="nl-NL" sz="1600" dirty="0">
                        <a:solidFill>
                          <a:schemeClr val="tx1"/>
                        </a:solidFill>
                        <a:latin typeface="Georgia" panose="02040502050405020303" pitchFamily="18" charset="0"/>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604838">
                        <a:lnSpc>
                          <a:spcPct val="115000"/>
                        </a:lnSpc>
                        <a:spcAft>
                          <a:spcPts val="0"/>
                        </a:spcAft>
                        <a:tabLst>
                          <a:tab pos="2243138" algn="l"/>
                          <a:tab pos="2689225" algn="l"/>
                        </a:tabLst>
                      </a:pPr>
                      <a:r>
                        <a:rPr lang="nl-NL" sz="1600" b="1" kern="1200" dirty="0">
                          <a:solidFill>
                            <a:schemeClr val="tx1"/>
                          </a:solidFill>
                          <a:effectLst/>
                          <a:latin typeface="Georgia" panose="02040502050405020303" pitchFamily="18" charset="0"/>
                          <a:ea typeface="+mn-ea"/>
                          <a:cs typeface="+mn-cs"/>
                        </a:rPr>
                        <a:t>Waakbewustzijn</a:t>
                      </a:r>
                      <a:br>
                        <a:rPr lang="nl-NL" sz="1600" b="1" kern="1200" dirty="0">
                          <a:solidFill>
                            <a:schemeClr val="tx1"/>
                          </a:solidFill>
                          <a:effectLst/>
                          <a:latin typeface="Georgia" panose="02040502050405020303" pitchFamily="18" charset="0"/>
                          <a:ea typeface="+mn-ea"/>
                          <a:cs typeface="+mn-cs"/>
                        </a:rPr>
                      </a:br>
                      <a:r>
                        <a:rPr lang="nl-NL" sz="1600" kern="1200" dirty="0">
                          <a:solidFill>
                            <a:schemeClr val="tx1"/>
                          </a:solidFill>
                          <a:effectLst/>
                          <a:latin typeface="Georgia" panose="02040502050405020303" pitchFamily="18" charset="0"/>
                          <a:ea typeface="+mn-ea"/>
                          <a:cs typeface="+mn-cs"/>
                        </a:rPr>
                        <a:t> Aandacht is naar buiten gericht: </a:t>
                      </a:r>
                    </a:p>
                    <a:p>
                      <a:pPr algn="ctr" defTabSz="604838">
                        <a:lnSpc>
                          <a:spcPct val="115000"/>
                        </a:lnSpc>
                        <a:spcAft>
                          <a:spcPts val="0"/>
                        </a:spcAft>
                        <a:tabLst>
                          <a:tab pos="2243138" algn="l"/>
                          <a:tab pos="2689225" algn="l"/>
                        </a:tabLst>
                      </a:pPr>
                      <a:r>
                        <a:rPr lang="nl-NL" sz="1600" b="1" kern="1200" dirty="0">
                          <a:solidFill>
                            <a:srgbClr val="FF0000"/>
                          </a:solidFill>
                          <a:effectLst/>
                          <a:latin typeface="Georgia" panose="02040502050405020303" pitchFamily="18" charset="0"/>
                          <a:ea typeface="+mn-ea"/>
                          <a:cs typeface="+mn-cs"/>
                        </a:rPr>
                        <a:t>alertheid</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spanning</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controle</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angst</a:t>
                      </a:r>
                      <a:endParaRPr lang="nl-NL" sz="1600" dirty="0">
                        <a:solidFill>
                          <a:schemeClr val="tx1"/>
                        </a:solidFill>
                        <a:latin typeface="Georgia" panose="02040502050405020303" pitchFamily="18" charset="0"/>
                        <a:ea typeface="Calibri"/>
                        <a:cs typeface="Times New Roman"/>
                      </a:endParaRPr>
                    </a:p>
                  </a:txBody>
                  <a:tcPr marR="6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7063" indent="0" algn="ctr" defTabSz="762000">
                        <a:lnSpc>
                          <a:spcPct val="115000"/>
                        </a:lnSpc>
                        <a:spcAft>
                          <a:spcPts val="0"/>
                        </a:spcAft>
                        <a:tabLst/>
                      </a:pPr>
                      <a:r>
                        <a:rPr lang="nl-NL" sz="1600" b="0" kern="1200" dirty="0">
                          <a:solidFill>
                            <a:schemeClr val="tx1"/>
                          </a:solidFill>
                          <a:effectLst/>
                          <a:latin typeface="Georgia" panose="02040502050405020303" pitchFamily="18" charset="0"/>
                          <a:ea typeface="+mn-ea"/>
                          <a:cs typeface="+mn-cs"/>
                        </a:rPr>
                        <a:t>Energiedoorstroming</a:t>
                      </a:r>
                      <a:r>
                        <a:rPr lang="nl-NL" sz="1600" b="0" kern="1200" baseline="0" dirty="0">
                          <a:solidFill>
                            <a:schemeClr val="tx1"/>
                          </a:solidFill>
                          <a:effectLst/>
                          <a:latin typeface="Georgia" panose="02040502050405020303" pitchFamily="18" charset="0"/>
                          <a:ea typeface="+mn-ea"/>
                          <a:cs typeface="+mn-cs"/>
                        </a:rPr>
                        <a:t> </a:t>
                      </a:r>
                      <a:br>
                        <a:rPr lang="nl-NL" sz="1600" b="0" kern="1200" baseline="0" dirty="0">
                          <a:solidFill>
                            <a:schemeClr val="tx1"/>
                          </a:solidFill>
                          <a:effectLst/>
                          <a:latin typeface="Georgia" panose="02040502050405020303" pitchFamily="18" charset="0"/>
                          <a:ea typeface="+mn-ea"/>
                          <a:cs typeface="+mn-cs"/>
                        </a:rPr>
                      </a:br>
                      <a:r>
                        <a:rPr lang="nl-NL" sz="1600" b="0" kern="1200" baseline="0" dirty="0">
                          <a:solidFill>
                            <a:schemeClr val="tx1"/>
                          </a:solidFill>
                          <a:effectLst/>
                          <a:latin typeface="Georgia" panose="02040502050405020303" pitchFamily="18" charset="0"/>
                          <a:ea typeface="+mn-ea"/>
                          <a:cs typeface="+mn-cs"/>
                        </a:rPr>
                        <a:t>wordt geblokkeerd; moeizaam tot </a:t>
                      </a:r>
                      <a:br>
                        <a:rPr lang="nl-NL" sz="1600" b="0" kern="1200" baseline="0" dirty="0">
                          <a:solidFill>
                            <a:schemeClr val="tx1"/>
                          </a:solidFill>
                          <a:effectLst/>
                          <a:latin typeface="Georgia" panose="02040502050405020303" pitchFamily="18" charset="0"/>
                          <a:ea typeface="+mn-ea"/>
                          <a:cs typeface="+mn-cs"/>
                        </a:rPr>
                      </a:br>
                      <a:r>
                        <a:rPr lang="nl-NL" sz="1600" b="0" kern="1200" baseline="0" dirty="0">
                          <a:solidFill>
                            <a:schemeClr val="tx1"/>
                          </a:solidFill>
                          <a:effectLst/>
                          <a:latin typeface="Georgia" panose="02040502050405020303" pitchFamily="18" charset="0"/>
                          <a:ea typeface="+mn-ea"/>
                          <a:cs typeface="+mn-cs"/>
                        </a:rPr>
                        <a:t>geen natuurlijk herstel lichaam</a:t>
                      </a:r>
                      <a:r>
                        <a:rPr lang="nl-NL" sz="1600" kern="1200" dirty="0">
                          <a:solidFill>
                            <a:schemeClr val="tx1"/>
                          </a:solidFill>
                          <a:effectLst/>
                          <a:latin typeface="Georgia" panose="02040502050405020303" pitchFamily="18" charset="0"/>
                          <a:ea typeface="+mn-ea"/>
                          <a:cs typeface="+mn-cs"/>
                        </a:rPr>
                        <a:t>.</a:t>
                      </a:r>
                      <a:endParaRPr lang="nl-NL" sz="1600" dirty="0">
                        <a:solidFill>
                          <a:schemeClr val="tx1"/>
                        </a:solidFill>
                        <a:latin typeface="Georgia" panose="02040502050405020303" pitchFamily="18" charset="0"/>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30925">
                <a:tc>
                  <a:txBody>
                    <a:bodyPr/>
                    <a:lstStyle/>
                    <a:p>
                      <a:pPr>
                        <a:lnSpc>
                          <a:spcPct val="107000"/>
                        </a:lnSpc>
                        <a:spcAft>
                          <a:spcPts val="800"/>
                        </a:spcAft>
                      </a:pP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95465">
                <a:tc>
                  <a:txBody>
                    <a:bodyPr/>
                    <a:lstStyle/>
                    <a:p>
                      <a:pPr>
                        <a:lnSpc>
                          <a:spcPct val="107000"/>
                        </a:lnSpc>
                        <a:spcAft>
                          <a:spcPts val="800"/>
                        </a:spcAft>
                      </a:pPr>
                      <a:endParaRPr lang="nl-NL" sz="1600" b="0" i="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endParaRPr lang="nl-NL" sz="1600" b="0" i="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endParaRPr lang="nl-NL" sz="1600" b="0" i="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97239">
                <a:tc>
                  <a:txBody>
                    <a:bodyPr/>
                    <a:lstStyle/>
                    <a:p>
                      <a:pP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99295">
                <a:tc>
                  <a:txBody>
                    <a:bodyPr/>
                    <a:lstStyle/>
                    <a:p>
                      <a:pPr>
                        <a:lnSpc>
                          <a:spcPct val="107000"/>
                        </a:lnSpc>
                        <a:spcAft>
                          <a:spcPts val="800"/>
                        </a:spcAft>
                      </a:pPr>
                      <a:endParaRPr lang="nl-NL" sz="1600" i="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endParaRPr lang="nl-NL" sz="1600" b="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5" name="Afbeelding 4">
            <a:extLst>
              <a:ext uri="{FF2B5EF4-FFF2-40B4-BE49-F238E27FC236}">
                <a16:creationId xmlns:a16="http://schemas.microsoft.com/office/drawing/2014/main" id="{5BEA1C61-FAAC-F1D0-A568-5245C8AC5F6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152118" y="1026269"/>
            <a:ext cx="1438493" cy="940928"/>
          </a:xfrm>
          <a:prstGeom prst="rect">
            <a:avLst/>
          </a:prstGeom>
        </p:spPr>
      </p:pic>
      <p:pic>
        <p:nvPicPr>
          <p:cNvPr id="6" name="Picture 2">
            <a:extLst>
              <a:ext uri="{FF2B5EF4-FFF2-40B4-BE49-F238E27FC236}">
                <a16:creationId xmlns:a16="http://schemas.microsoft.com/office/drawing/2014/main" id="{61D955FC-9D3B-96DB-E8E7-F037695ED42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531" y="1028733"/>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el 1">
            <a:extLst>
              <a:ext uri="{FF2B5EF4-FFF2-40B4-BE49-F238E27FC236}">
                <a16:creationId xmlns:a16="http://schemas.microsoft.com/office/drawing/2014/main" id="{A891866C-F2B0-7E3C-985D-5528625024E8}"/>
              </a:ext>
            </a:extLst>
          </p:cNvPr>
          <p:cNvSpPr txBox="1">
            <a:spLocks/>
          </p:cNvSpPr>
          <p:nvPr/>
        </p:nvSpPr>
        <p:spPr>
          <a:xfrm>
            <a:off x="-4915" y="-18854"/>
            <a:ext cx="12196915" cy="556182"/>
          </a:xfrm>
          <a:prstGeom prst="rect">
            <a:avLst/>
          </a:prstGeom>
          <a:solidFill>
            <a:srgbClr val="008780"/>
          </a:solidFill>
          <a:ln w="6350" cap="flat" cmpd="sng" algn="ctr">
            <a:noFill/>
            <a:prstDash val="solid"/>
            <a:miter lim="800000"/>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nl-NL" sz="2500" dirty="0">
                <a:solidFill>
                  <a:schemeClr val="bg1"/>
                </a:solidFill>
                <a:latin typeface="Georgia" panose="02040502050405020303" pitchFamily="18" charset="0"/>
              </a:rPr>
              <a:t>       Breathfulness </a:t>
            </a:r>
            <a:r>
              <a:rPr lang="nl-NL" sz="2900" dirty="0">
                <a:solidFill>
                  <a:schemeClr val="bg1"/>
                </a:solidFill>
                <a:latin typeface="Georgia" panose="02040502050405020303" pitchFamily="18" charset="0"/>
              </a:rPr>
              <a:t>                                                       </a:t>
            </a:r>
            <a:r>
              <a:rPr lang="nl-NL" sz="2000" b="1" dirty="0">
                <a:solidFill>
                  <a:schemeClr val="bg1"/>
                </a:solidFill>
                <a:latin typeface="Georgia" panose="02040502050405020303" pitchFamily="18" charset="0"/>
              </a:rPr>
              <a:t>Bewustzijnsstaten – van mind naar bezieling</a:t>
            </a:r>
            <a:endParaRPr lang="nl-NL" sz="3200" b="1" dirty="0">
              <a:solidFill>
                <a:schemeClr val="bg1"/>
              </a:solidFill>
              <a:latin typeface="Georgia" panose="02040502050405020303" pitchFamily="18" charset="0"/>
            </a:endParaRPr>
          </a:p>
        </p:txBody>
      </p:sp>
      <p:pic>
        <p:nvPicPr>
          <p:cNvPr id="3" name="Afbeelding 2">
            <a:extLst>
              <a:ext uri="{FF2B5EF4-FFF2-40B4-BE49-F238E27FC236}">
                <a16:creationId xmlns:a16="http://schemas.microsoft.com/office/drawing/2014/main" id="{C8B0E279-4608-C110-8A23-475A1CE49C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487" y="106863"/>
            <a:ext cx="360000" cy="360000"/>
          </a:xfrm>
          <a:prstGeom prst="ellipse">
            <a:avLst/>
          </a:prstGeom>
        </p:spPr>
      </p:pic>
    </p:spTree>
    <p:extLst>
      <p:ext uri="{BB962C8B-B14F-4D97-AF65-F5344CB8AC3E}">
        <p14:creationId xmlns:p14="http://schemas.microsoft.com/office/powerpoint/2010/main" val="531619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384763" y="261866"/>
            <a:ext cx="3855391" cy="5793475"/>
          </a:xfrm>
          <a:prstGeom prst="rect">
            <a:avLst/>
          </a:prstGeom>
        </p:spPr>
        <p:txBody>
          <a:bodyPr vert="horz" lIns="91440" tIns="45720" rIns="91440" bIns="45720" rtlCol="0">
            <a:noAutofit/>
          </a:bodyPr>
          <a:lstStyle/>
          <a:p>
            <a:pPr algn="ctr">
              <a:lnSpc>
                <a:spcPct val="50000"/>
              </a:lnSpc>
              <a:spcBef>
                <a:spcPct val="0"/>
              </a:spcBef>
              <a:spcAft>
                <a:spcPts val="600"/>
              </a:spcAft>
            </a:pPr>
            <a:r>
              <a:rPr lang="nl-NL" sz="1400" b="1" dirty="0">
                <a:solidFill>
                  <a:srgbClr val="3A3A3A"/>
                </a:solidFill>
                <a:latin typeface="Corbel" panose="020B0503020204020204" pitchFamily="34" charset="0"/>
              </a:rPr>
              <a:t>Hoe komt een idee ooit tot stand</a:t>
            </a:r>
          </a:p>
          <a:p>
            <a:pPr algn="ctr">
              <a:lnSpc>
                <a:spcPct val="50000"/>
              </a:lnSpc>
              <a:spcBef>
                <a:spcPct val="0"/>
              </a:spcBef>
              <a:spcAft>
                <a:spcPts val="600"/>
              </a:spcAft>
            </a:pPr>
            <a:r>
              <a:rPr lang="nl-NL" sz="1400" b="1" dirty="0">
                <a:solidFill>
                  <a:srgbClr val="3A3A3A"/>
                </a:solidFill>
                <a:latin typeface="Corbel" panose="020B0503020204020204" pitchFamily="34" charset="0"/>
              </a:rPr>
              <a:t>Kan zo'n gedachte ontstaan</a:t>
            </a:r>
          </a:p>
          <a:p>
            <a:pPr algn="ctr">
              <a:lnSpc>
                <a:spcPct val="50000"/>
              </a:lnSpc>
              <a:spcBef>
                <a:spcPct val="0"/>
              </a:spcBef>
              <a:spcAft>
                <a:spcPts val="600"/>
              </a:spcAft>
            </a:pPr>
            <a:r>
              <a:rPr lang="nl-NL" sz="1400" b="1" dirty="0">
                <a:solidFill>
                  <a:srgbClr val="3A3A3A"/>
                </a:solidFill>
                <a:latin typeface="Corbel" panose="020B0503020204020204" pitchFamily="34" charset="0"/>
              </a:rPr>
              <a:t>Waar komt dat helder ogenblik</a:t>
            </a:r>
          </a:p>
          <a:p>
            <a:pPr algn="ctr">
              <a:lnSpc>
                <a:spcPct val="50000"/>
              </a:lnSpc>
              <a:spcBef>
                <a:spcPct val="0"/>
              </a:spcBef>
              <a:spcAft>
                <a:spcPts val="600"/>
              </a:spcAft>
            </a:pPr>
            <a:r>
              <a:rPr lang="nl-NL" sz="1400" b="1" dirty="0">
                <a:solidFill>
                  <a:srgbClr val="3A3A3A"/>
                </a:solidFill>
                <a:latin typeface="Corbel" panose="020B0503020204020204" pitchFamily="34" charset="0"/>
              </a:rPr>
              <a:t>Dat inzicht toch vandaan</a:t>
            </a:r>
          </a:p>
          <a:p>
            <a:pPr algn="ctr">
              <a:lnSpc>
                <a:spcPct val="50000"/>
              </a:lnSpc>
              <a:spcBef>
                <a:spcPct val="0"/>
              </a:spcBef>
              <a:spcAft>
                <a:spcPts val="600"/>
              </a:spcAft>
            </a:pPr>
            <a:r>
              <a:rPr lang="nl-NL" sz="1400" b="1" dirty="0">
                <a:solidFill>
                  <a:srgbClr val="3A3A3A"/>
                </a:solidFill>
                <a:latin typeface="Corbel" panose="020B0503020204020204" pitchFamily="34" charset="0"/>
              </a:rPr>
              <a:t>Dat komt door ons, zin voor zin</a:t>
            </a:r>
          </a:p>
          <a:p>
            <a:pPr algn="ctr">
              <a:lnSpc>
                <a:spcPct val="50000"/>
              </a:lnSpc>
              <a:spcBef>
                <a:spcPct val="0"/>
              </a:spcBef>
              <a:spcAft>
                <a:spcPts val="600"/>
              </a:spcAft>
            </a:pPr>
            <a:r>
              <a:rPr lang="nl-NL" sz="1400" b="1" dirty="0">
                <a:solidFill>
                  <a:srgbClr val="3A3A3A"/>
                </a:solidFill>
                <a:latin typeface="Corbel" panose="020B0503020204020204" pitchFamily="34" charset="0"/>
              </a:rPr>
              <a:t>gaven wij die woorden in</a:t>
            </a:r>
          </a:p>
          <a:p>
            <a:pPr algn="ctr">
              <a:lnSpc>
                <a:spcPct val="50000"/>
              </a:lnSpc>
              <a:spcBef>
                <a:spcPct val="0"/>
              </a:spcBef>
              <a:spcAft>
                <a:spcPts val="600"/>
              </a:spcAft>
            </a:pPr>
            <a:r>
              <a:rPr lang="nl-NL" sz="1400" b="1" dirty="0">
                <a:solidFill>
                  <a:srgbClr val="3A3A3A"/>
                </a:solidFill>
                <a:latin typeface="Corbel" panose="020B0503020204020204" pitchFamily="34" charset="0"/>
              </a:rPr>
              <a:t>Die fluisterden wij toe</a:t>
            </a:r>
          </a:p>
          <a:p>
            <a:pPr algn="ctr">
              <a:lnSpc>
                <a:spcPct val="50000"/>
              </a:lnSpc>
              <a:spcBef>
                <a:spcPct val="0"/>
              </a:spcBef>
              <a:spcAft>
                <a:spcPts val="600"/>
              </a:spcAft>
            </a:pPr>
            <a:endParaRPr lang="nl-NL" sz="1400" b="1" dirty="0">
              <a:solidFill>
                <a:srgbClr val="3A3A3A"/>
              </a:solidFill>
              <a:latin typeface="Corbel" panose="020B0503020204020204" pitchFamily="34" charset="0"/>
            </a:endParaRPr>
          </a:p>
          <a:p>
            <a:pPr algn="ctr">
              <a:lnSpc>
                <a:spcPct val="50000"/>
              </a:lnSpc>
              <a:spcBef>
                <a:spcPct val="0"/>
              </a:spcBef>
              <a:spcAft>
                <a:spcPts val="600"/>
              </a:spcAft>
            </a:pPr>
            <a:r>
              <a:rPr lang="nl-NL" sz="1400" b="1" dirty="0">
                <a:solidFill>
                  <a:srgbClr val="3A3A3A"/>
                </a:solidFill>
                <a:latin typeface="Corbel" panose="020B0503020204020204" pitchFamily="34" charset="0"/>
              </a:rPr>
              <a:t>Hoe kreeg jij ooit een idee</a:t>
            </a:r>
          </a:p>
          <a:p>
            <a:pPr algn="ctr">
              <a:lnSpc>
                <a:spcPct val="50000"/>
              </a:lnSpc>
              <a:spcBef>
                <a:spcPct val="0"/>
              </a:spcBef>
              <a:spcAft>
                <a:spcPts val="600"/>
              </a:spcAft>
            </a:pPr>
            <a:r>
              <a:rPr lang="nl-NL" sz="1400" b="1" dirty="0">
                <a:solidFill>
                  <a:srgbClr val="3A3A3A"/>
                </a:solidFill>
                <a:latin typeface="Corbel" panose="020B0503020204020204" pitchFamily="34" charset="0"/>
              </a:rPr>
              <a:t>Vroeg jij je dat nooit eens af</a:t>
            </a:r>
          </a:p>
          <a:p>
            <a:pPr algn="ctr">
              <a:lnSpc>
                <a:spcPct val="50000"/>
              </a:lnSpc>
              <a:spcBef>
                <a:spcPct val="0"/>
              </a:spcBef>
              <a:spcAft>
                <a:spcPts val="600"/>
              </a:spcAft>
            </a:pPr>
            <a:r>
              <a:rPr lang="nl-NL" sz="1400" b="1" dirty="0">
                <a:solidFill>
                  <a:srgbClr val="3A3A3A"/>
                </a:solidFill>
                <a:latin typeface="Corbel" panose="020B0503020204020204" pitchFamily="34" charset="0"/>
              </a:rPr>
              <a:t>Het was de stem van een van ons</a:t>
            </a:r>
          </a:p>
          <a:p>
            <a:pPr algn="ctr">
              <a:lnSpc>
                <a:spcPct val="50000"/>
              </a:lnSpc>
              <a:spcBef>
                <a:spcPct val="0"/>
              </a:spcBef>
              <a:spcAft>
                <a:spcPts val="600"/>
              </a:spcAft>
            </a:pPr>
            <a:r>
              <a:rPr lang="nl-NL" sz="1400" b="1" dirty="0">
                <a:solidFill>
                  <a:srgbClr val="3A3A3A"/>
                </a:solidFill>
                <a:latin typeface="Corbel" panose="020B0503020204020204" pitchFamily="34" charset="0"/>
              </a:rPr>
              <a:t>Die jou het inzicht gaf</a:t>
            </a:r>
          </a:p>
          <a:p>
            <a:pPr algn="ctr">
              <a:lnSpc>
                <a:spcPct val="50000"/>
              </a:lnSpc>
              <a:spcBef>
                <a:spcPct val="0"/>
              </a:spcBef>
              <a:spcAft>
                <a:spcPts val="600"/>
              </a:spcAft>
            </a:pPr>
            <a:r>
              <a:rPr lang="nl-NL" sz="1400" b="1" dirty="0">
                <a:solidFill>
                  <a:srgbClr val="3A3A3A"/>
                </a:solidFill>
                <a:latin typeface="Corbel" panose="020B0503020204020204" pitchFamily="34" charset="0"/>
              </a:rPr>
              <a:t>De stem van iemand als wij</a:t>
            </a:r>
          </a:p>
          <a:p>
            <a:pPr algn="ctr">
              <a:lnSpc>
                <a:spcPct val="50000"/>
              </a:lnSpc>
              <a:spcBef>
                <a:spcPct val="0"/>
              </a:spcBef>
              <a:spcAft>
                <a:spcPts val="600"/>
              </a:spcAft>
            </a:pPr>
            <a:r>
              <a:rPr lang="nl-NL" sz="1400" b="1" dirty="0">
                <a:solidFill>
                  <a:srgbClr val="3A3A3A"/>
                </a:solidFill>
                <a:latin typeface="Corbel" panose="020B0503020204020204" pitchFamily="34" charset="0"/>
              </a:rPr>
              <a:t>onzichtbaar aan je zij</a:t>
            </a:r>
          </a:p>
          <a:p>
            <a:pPr algn="ctr">
              <a:lnSpc>
                <a:spcPct val="50000"/>
              </a:lnSpc>
              <a:spcBef>
                <a:spcPct val="0"/>
              </a:spcBef>
              <a:spcAft>
                <a:spcPts val="600"/>
              </a:spcAft>
            </a:pPr>
            <a:r>
              <a:rPr lang="nl-NL" sz="1400" b="1" dirty="0">
                <a:solidFill>
                  <a:srgbClr val="3A3A3A"/>
                </a:solidFill>
                <a:latin typeface="Corbel" panose="020B0503020204020204" pitchFamily="34" charset="0"/>
              </a:rPr>
              <a:t>Zo luisterde jij toe</a:t>
            </a:r>
          </a:p>
          <a:p>
            <a:pPr algn="ctr">
              <a:lnSpc>
                <a:spcPct val="50000"/>
              </a:lnSpc>
              <a:spcBef>
                <a:spcPct val="0"/>
              </a:spcBef>
              <a:spcAft>
                <a:spcPts val="600"/>
              </a:spcAft>
            </a:pPr>
            <a:endParaRPr lang="nl-NL" sz="1400" b="1" dirty="0">
              <a:solidFill>
                <a:srgbClr val="3A3A3A"/>
              </a:solidFill>
              <a:latin typeface="Corbel" panose="020B0503020204020204" pitchFamily="34" charset="0"/>
            </a:endParaRPr>
          </a:p>
          <a:p>
            <a:pPr algn="ctr">
              <a:lnSpc>
                <a:spcPct val="50000"/>
              </a:lnSpc>
              <a:spcBef>
                <a:spcPct val="0"/>
              </a:spcBef>
              <a:spcAft>
                <a:spcPts val="600"/>
              </a:spcAft>
            </a:pPr>
            <a:r>
              <a:rPr lang="nl-NL" sz="1400" b="1" dirty="0">
                <a:solidFill>
                  <a:srgbClr val="3A3A3A"/>
                </a:solidFill>
                <a:latin typeface="Corbel" panose="020B0503020204020204" pitchFamily="34" charset="0"/>
              </a:rPr>
              <a:t>Je noemde het inspiratie</a:t>
            </a:r>
          </a:p>
          <a:p>
            <a:pPr algn="ctr">
              <a:lnSpc>
                <a:spcPct val="50000"/>
              </a:lnSpc>
              <a:spcBef>
                <a:spcPct val="0"/>
              </a:spcBef>
              <a:spcAft>
                <a:spcPts val="600"/>
              </a:spcAft>
            </a:pPr>
            <a:r>
              <a:rPr lang="nl-NL" sz="1400" b="1" dirty="0">
                <a:solidFill>
                  <a:srgbClr val="3A3A3A"/>
                </a:solidFill>
                <a:latin typeface="Corbel" panose="020B0503020204020204" pitchFamily="34" charset="0"/>
              </a:rPr>
              <a:t>Adem van de geest</a:t>
            </a:r>
          </a:p>
          <a:p>
            <a:pPr algn="ctr">
              <a:lnSpc>
                <a:spcPct val="50000"/>
              </a:lnSpc>
              <a:spcBef>
                <a:spcPct val="0"/>
              </a:spcBef>
              <a:spcAft>
                <a:spcPts val="600"/>
              </a:spcAft>
            </a:pPr>
            <a:r>
              <a:rPr lang="nl-NL" sz="1400" b="1" dirty="0">
                <a:solidFill>
                  <a:srgbClr val="3A3A3A"/>
                </a:solidFill>
                <a:latin typeface="Corbel" panose="020B0503020204020204" pitchFamily="34" charset="0"/>
              </a:rPr>
              <a:t>Inspiratie</a:t>
            </a:r>
          </a:p>
          <a:p>
            <a:pPr algn="ctr">
              <a:lnSpc>
                <a:spcPct val="50000"/>
              </a:lnSpc>
              <a:spcBef>
                <a:spcPct val="0"/>
              </a:spcBef>
              <a:spcAft>
                <a:spcPts val="600"/>
              </a:spcAft>
            </a:pPr>
            <a:r>
              <a:rPr lang="nl-NL" sz="1400" b="1" dirty="0">
                <a:solidFill>
                  <a:srgbClr val="3A3A3A"/>
                </a:solidFill>
                <a:latin typeface="Corbel" panose="020B0503020204020204" pitchFamily="34" charset="0"/>
              </a:rPr>
              <a:t>Maar wij zijn het steeds geweest</a:t>
            </a:r>
          </a:p>
          <a:p>
            <a:pPr algn="ctr">
              <a:lnSpc>
                <a:spcPct val="50000"/>
              </a:lnSpc>
              <a:spcBef>
                <a:spcPct val="0"/>
              </a:spcBef>
              <a:spcAft>
                <a:spcPts val="600"/>
              </a:spcAft>
            </a:pPr>
            <a:endParaRPr lang="nl-NL" sz="1400" b="1" dirty="0">
              <a:solidFill>
                <a:srgbClr val="3A3A3A"/>
              </a:solidFill>
              <a:latin typeface="Corbel" panose="020B0503020204020204" pitchFamily="34" charset="0"/>
            </a:endParaRPr>
          </a:p>
          <a:p>
            <a:pPr algn="ctr">
              <a:lnSpc>
                <a:spcPct val="50000"/>
              </a:lnSpc>
              <a:spcBef>
                <a:spcPct val="0"/>
              </a:spcBef>
              <a:spcAft>
                <a:spcPts val="600"/>
              </a:spcAft>
            </a:pPr>
            <a:endParaRPr lang="nl-NL" sz="1400" b="1" dirty="0">
              <a:solidFill>
                <a:srgbClr val="3A3A3A"/>
              </a:solidFill>
              <a:latin typeface="Corbel" panose="020B0503020204020204" pitchFamily="34" charset="0"/>
            </a:endParaRPr>
          </a:p>
          <a:p>
            <a:pPr>
              <a:lnSpc>
                <a:spcPct val="50000"/>
              </a:lnSpc>
              <a:spcBef>
                <a:spcPct val="0"/>
              </a:spcBef>
              <a:spcAft>
                <a:spcPts val="600"/>
              </a:spcAft>
            </a:pPr>
            <a:endParaRPr lang="nl-NL" sz="1400" dirty="0">
              <a:solidFill>
                <a:srgbClr val="3A3A3A"/>
              </a:solidFill>
              <a:latin typeface="Corbel" panose="020B0503020204020204" pitchFamily="34" charset="0"/>
            </a:endParaRPr>
          </a:p>
          <a:p>
            <a:pPr>
              <a:lnSpc>
                <a:spcPct val="50000"/>
              </a:lnSpc>
              <a:spcBef>
                <a:spcPct val="0"/>
              </a:spcBef>
              <a:spcAft>
                <a:spcPts val="600"/>
              </a:spcAft>
            </a:pPr>
            <a:endParaRPr lang="nl-NL" sz="1400" dirty="0">
              <a:solidFill>
                <a:srgbClr val="3A3A3A"/>
              </a:solidFill>
              <a:latin typeface="Corbel" panose="020B0503020204020204" pitchFamily="34" charset="0"/>
            </a:endParaRPr>
          </a:p>
          <a:p>
            <a:pPr>
              <a:lnSpc>
                <a:spcPct val="50000"/>
              </a:lnSpc>
              <a:spcBef>
                <a:spcPct val="0"/>
              </a:spcBef>
              <a:spcAft>
                <a:spcPts val="600"/>
              </a:spcAft>
            </a:pPr>
            <a:endParaRPr lang="nl-NL" sz="1400" dirty="0">
              <a:solidFill>
                <a:srgbClr val="3A3A3A"/>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0" name="Tekstvak 9">
            <a:extLst>
              <a:ext uri="{FF2B5EF4-FFF2-40B4-BE49-F238E27FC236}">
                <a16:creationId xmlns:a16="http://schemas.microsoft.com/office/drawing/2014/main" id="{BE3F4610-BD4F-4D63-B68F-92EA8C070289}"/>
              </a:ext>
            </a:extLst>
          </p:cNvPr>
          <p:cNvSpPr txBox="1"/>
          <p:nvPr/>
        </p:nvSpPr>
        <p:spPr>
          <a:xfrm>
            <a:off x="7534655" y="918456"/>
            <a:ext cx="3855391" cy="3663288"/>
          </a:xfrm>
          <a:prstGeom prst="rect">
            <a:avLst/>
          </a:prstGeom>
        </p:spPr>
        <p:txBody>
          <a:bodyPr vert="horz" lIns="91440" tIns="45720" rIns="91440" bIns="45720" rtlCol="0">
            <a:noAutofit/>
          </a:bodyPr>
          <a:lstStyle/>
          <a:p>
            <a:pPr algn="ctr">
              <a:lnSpc>
                <a:spcPct val="50000"/>
              </a:lnSpc>
              <a:spcBef>
                <a:spcPct val="0"/>
              </a:spcBef>
              <a:spcAft>
                <a:spcPts val="600"/>
              </a:spcAft>
            </a:pPr>
            <a:endParaRPr lang="nl-NL" sz="1400" b="1" dirty="0">
              <a:solidFill>
                <a:srgbClr val="3A3A3A"/>
              </a:solidFill>
              <a:latin typeface="Corbel" panose="020B0503020204020204" pitchFamily="34" charset="0"/>
            </a:endParaRPr>
          </a:p>
          <a:p>
            <a:pPr algn="ctr">
              <a:lnSpc>
                <a:spcPct val="50000"/>
              </a:lnSpc>
              <a:spcBef>
                <a:spcPct val="0"/>
              </a:spcBef>
              <a:spcAft>
                <a:spcPts val="600"/>
              </a:spcAft>
            </a:pPr>
            <a:r>
              <a:rPr lang="nl-NL" sz="1400" b="1" dirty="0">
                <a:solidFill>
                  <a:srgbClr val="3A3A3A"/>
                </a:solidFill>
                <a:latin typeface="Corbel" panose="020B0503020204020204" pitchFamily="34" charset="0"/>
              </a:rPr>
              <a:t>Zo krijgt het kind een idee</a:t>
            </a:r>
          </a:p>
          <a:p>
            <a:pPr algn="ctr">
              <a:lnSpc>
                <a:spcPct val="50000"/>
              </a:lnSpc>
              <a:spcBef>
                <a:spcPct val="0"/>
              </a:spcBef>
              <a:spcAft>
                <a:spcPts val="600"/>
              </a:spcAft>
            </a:pPr>
            <a:r>
              <a:rPr lang="nl-NL" sz="1400" b="1" dirty="0">
                <a:solidFill>
                  <a:srgbClr val="3A3A3A"/>
                </a:solidFill>
                <a:latin typeface="Corbel" panose="020B0503020204020204" pitchFamily="34" charset="0"/>
              </a:rPr>
              <a:t>Zo vindt de man wat hij zoekt</a:t>
            </a:r>
          </a:p>
          <a:p>
            <a:pPr algn="ctr">
              <a:lnSpc>
                <a:spcPct val="50000"/>
              </a:lnSpc>
              <a:spcBef>
                <a:spcPct val="0"/>
              </a:spcBef>
              <a:spcAft>
                <a:spcPts val="600"/>
              </a:spcAft>
            </a:pPr>
            <a:r>
              <a:rPr lang="nl-NL" sz="1400" b="1" dirty="0">
                <a:solidFill>
                  <a:srgbClr val="3A3A3A"/>
                </a:solidFill>
                <a:latin typeface="Corbel" panose="020B0503020204020204" pitchFamily="34" charset="0"/>
              </a:rPr>
              <a:t>Zo wordt de sterveling een held</a:t>
            </a:r>
          </a:p>
          <a:p>
            <a:pPr algn="ctr">
              <a:lnSpc>
                <a:spcPct val="50000"/>
              </a:lnSpc>
              <a:spcBef>
                <a:spcPct val="0"/>
              </a:spcBef>
              <a:spcAft>
                <a:spcPts val="600"/>
              </a:spcAft>
            </a:pPr>
            <a:r>
              <a:rPr lang="nl-NL" sz="1400" b="1" dirty="0">
                <a:solidFill>
                  <a:srgbClr val="3A3A3A"/>
                </a:solidFill>
                <a:latin typeface="Corbel" panose="020B0503020204020204" pitchFamily="34" charset="0"/>
              </a:rPr>
              <a:t>Zo wordt vooruitgang geboekt</a:t>
            </a:r>
          </a:p>
          <a:p>
            <a:pPr algn="ctr">
              <a:lnSpc>
                <a:spcPct val="50000"/>
              </a:lnSpc>
              <a:spcBef>
                <a:spcPct val="0"/>
              </a:spcBef>
              <a:spcAft>
                <a:spcPts val="600"/>
              </a:spcAft>
            </a:pPr>
            <a:r>
              <a:rPr lang="nl-NL" sz="1400" b="1" dirty="0">
                <a:solidFill>
                  <a:srgbClr val="3A3A3A"/>
                </a:solidFill>
                <a:latin typeface="Corbel" panose="020B0503020204020204" pitchFamily="34" charset="0"/>
              </a:rPr>
              <a:t>Dat komt door iemand van hier</a:t>
            </a:r>
          </a:p>
          <a:p>
            <a:pPr algn="ctr">
              <a:lnSpc>
                <a:spcPct val="50000"/>
              </a:lnSpc>
              <a:spcBef>
                <a:spcPct val="0"/>
              </a:spcBef>
              <a:spcAft>
                <a:spcPts val="600"/>
              </a:spcAft>
            </a:pPr>
            <a:r>
              <a:rPr lang="nl-NL" sz="1400" b="1" dirty="0">
                <a:solidFill>
                  <a:srgbClr val="3A3A3A"/>
                </a:solidFill>
                <a:latin typeface="Corbel" panose="020B0503020204020204" pitchFamily="34" charset="0"/>
              </a:rPr>
              <a:t>de mens bereikt op die manier</a:t>
            </a:r>
          </a:p>
          <a:p>
            <a:pPr algn="ctr">
              <a:lnSpc>
                <a:spcPct val="50000"/>
              </a:lnSpc>
              <a:spcBef>
                <a:spcPct val="0"/>
              </a:spcBef>
              <a:spcAft>
                <a:spcPts val="600"/>
              </a:spcAft>
            </a:pPr>
            <a:r>
              <a:rPr lang="nl-NL" sz="1400" b="1" dirty="0">
                <a:solidFill>
                  <a:srgbClr val="3A3A3A"/>
                </a:solidFill>
                <a:latin typeface="Corbel" panose="020B0503020204020204" pitchFamily="34" charset="0"/>
              </a:rPr>
              <a:t>het hogere niveau</a:t>
            </a:r>
          </a:p>
          <a:p>
            <a:pPr algn="ctr">
              <a:lnSpc>
                <a:spcPct val="50000"/>
              </a:lnSpc>
              <a:spcBef>
                <a:spcPct val="0"/>
              </a:spcBef>
              <a:spcAft>
                <a:spcPts val="600"/>
              </a:spcAft>
            </a:pPr>
            <a:endParaRPr lang="nl-NL" sz="1400" b="1" dirty="0">
              <a:solidFill>
                <a:srgbClr val="3A3A3A"/>
              </a:solidFill>
              <a:latin typeface="Corbel" panose="020B0503020204020204" pitchFamily="34" charset="0"/>
            </a:endParaRPr>
          </a:p>
          <a:p>
            <a:pPr algn="ctr">
              <a:lnSpc>
                <a:spcPct val="50000"/>
              </a:lnSpc>
              <a:spcBef>
                <a:spcPct val="0"/>
              </a:spcBef>
              <a:spcAft>
                <a:spcPts val="600"/>
              </a:spcAft>
            </a:pPr>
            <a:r>
              <a:rPr lang="nl-NL" sz="1400" b="1" dirty="0" err="1">
                <a:solidFill>
                  <a:srgbClr val="3A3A3A"/>
                </a:solidFill>
                <a:latin typeface="Corbel" panose="020B0503020204020204" pitchFamily="34" charset="0"/>
              </a:rPr>
              <a:t>Ooh</a:t>
            </a:r>
            <a:r>
              <a:rPr lang="nl-NL" sz="1400" b="1" dirty="0">
                <a:solidFill>
                  <a:srgbClr val="3A3A3A"/>
                </a:solidFill>
                <a:latin typeface="Corbel" panose="020B0503020204020204" pitchFamily="34" charset="0"/>
              </a:rPr>
              <a:t> noemde het inspiratie</a:t>
            </a:r>
          </a:p>
          <a:p>
            <a:pPr algn="ctr">
              <a:lnSpc>
                <a:spcPct val="50000"/>
              </a:lnSpc>
              <a:spcBef>
                <a:spcPct val="0"/>
              </a:spcBef>
              <a:spcAft>
                <a:spcPts val="600"/>
              </a:spcAft>
            </a:pPr>
            <a:r>
              <a:rPr lang="nl-NL" sz="1400" b="1" dirty="0">
                <a:solidFill>
                  <a:srgbClr val="3A3A3A"/>
                </a:solidFill>
                <a:latin typeface="Corbel" panose="020B0503020204020204" pitchFamily="34" charset="0"/>
              </a:rPr>
              <a:t>Adem van de geest</a:t>
            </a:r>
          </a:p>
          <a:p>
            <a:pPr algn="ctr">
              <a:lnSpc>
                <a:spcPct val="50000"/>
              </a:lnSpc>
              <a:spcBef>
                <a:spcPct val="0"/>
              </a:spcBef>
              <a:spcAft>
                <a:spcPts val="600"/>
              </a:spcAft>
            </a:pPr>
            <a:r>
              <a:rPr lang="nl-NL" sz="1400" b="1" dirty="0">
                <a:solidFill>
                  <a:srgbClr val="3A3A3A"/>
                </a:solidFill>
                <a:latin typeface="Corbel" panose="020B0503020204020204" pitchFamily="34" charset="0"/>
              </a:rPr>
              <a:t>Inspiratie</a:t>
            </a:r>
          </a:p>
          <a:p>
            <a:pPr algn="ctr">
              <a:lnSpc>
                <a:spcPct val="50000"/>
              </a:lnSpc>
              <a:spcBef>
                <a:spcPct val="0"/>
              </a:spcBef>
              <a:spcAft>
                <a:spcPts val="600"/>
              </a:spcAft>
            </a:pPr>
            <a:r>
              <a:rPr lang="nl-NL" sz="1400" b="1" dirty="0">
                <a:solidFill>
                  <a:srgbClr val="3A3A3A"/>
                </a:solidFill>
                <a:latin typeface="Corbel" panose="020B0503020204020204" pitchFamily="34" charset="0"/>
              </a:rPr>
              <a:t>Maar wij zijn het steeds geweest</a:t>
            </a:r>
          </a:p>
          <a:p>
            <a:pPr algn="ctr">
              <a:lnSpc>
                <a:spcPct val="50000"/>
              </a:lnSpc>
              <a:spcBef>
                <a:spcPct val="0"/>
              </a:spcBef>
              <a:spcAft>
                <a:spcPts val="600"/>
              </a:spcAft>
            </a:pPr>
            <a:endParaRPr lang="nl-NL" sz="1400" b="1" dirty="0">
              <a:solidFill>
                <a:srgbClr val="3A3A3A"/>
              </a:solidFill>
              <a:latin typeface="Corbel" panose="020B0503020204020204" pitchFamily="34" charset="0"/>
            </a:endParaRPr>
          </a:p>
          <a:p>
            <a:pPr algn="ctr">
              <a:lnSpc>
                <a:spcPct val="50000"/>
              </a:lnSpc>
              <a:spcBef>
                <a:spcPct val="0"/>
              </a:spcBef>
              <a:spcAft>
                <a:spcPts val="600"/>
              </a:spcAft>
            </a:pPr>
            <a:r>
              <a:rPr lang="nl-NL" sz="1400" b="1" dirty="0">
                <a:solidFill>
                  <a:srgbClr val="3A3A3A"/>
                </a:solidFill>
                <a:latin typeface="Corbel" panose="020B0503020204020204" pitchFamily="34" charset="0"/>
              </a:rPr>
              <a:t>Noem het inspiratie</a:t>
            </a:r>
          </a:p>
          <a:p>
            <a:pPr algn="ctr">
              <a:lnSpc>
                <a:spcPct val="50000"/>
              </a:lnSpc>
              <a:spcBef>
                <a:spcPct val="0"/>
              </a:spcBef>
              <a:spcAft>
                <a:spcPts val="600"/>
              </a:spcAft>
            </a:pPr>
            <a:r>
              <a:rPr lang="nl-NL" sz="1400" b="1" dirty="0">
                <a:solidFill>
                  <a:srgbClr val="3A3A3A"/>
                </a:solidFill>
                <a:latin typeface="Corbel" panose="020B0503020204020204" pitchFamily="34" charset="0"/>
              </a:rPr>
              <a:t>Zo noemt men het meest</a:t>
            </a:r>
          </a:p>
          <a:p>
            <a:pPr algn="ctr">
              <a:lnSpc>
                <a:spcPct val="50000"/>
              </a:lnSpc>
              <a:spcBef>
                <a:spcPct val="0"/>
              </a:spcBef>
              <a:spcAft>
                <a:spcPts val="600"/>
              </a:spcAft>
            </a:pPr>
            <a:r>
              <a:rPr lang="nl-NL" sz="1400" b="1" dirty="0">
                <a:solidFill>
                  <a:srgbClr val="3A3A3A"/>
                </a:solidFill>
                <a:latin typeface="Corbel" panose="020B0503020204020204" pitchFamily="34" charset="0"/>
              </a:rPr>
              <a:t>En dat is het ook</a:t>
            </a:r>
          </a:p>
          <a:p>
            <a:pPr algn="ctr">
              <a:lnSpc>
                <a:spcPct val="50000"/>
              </a:lnSpc>
              <a:spcBef>
                <a:spcPct val="0"/>
              </a:spcBef>
              <a:spcAft>
                <a:spcPts val="600"/>
              </a:spcAft>
            </a:pPr>
            <a:r>
              <a:rPr lang="nl-NL" sz="1400" b="1" dirty="0">
                <a:solidFill>
                  <a:srgbClr val="3A3A3A"/>
                </a:solidFill>
                <a:latin typeface="Corbel" panose="020B0503020204020204" pitchFamily="34" charset="0"/>
              </a:rPr>
              <a:t>De ingeblazen adem</a:t>
            </a:r>
          </a:p>
          <a:p>
            <a:pPr algn="ctr">
              <a:lnSpc>
                <a:spcPct val="50000"/>
              </a:lnSpc>
              <a:spcBef>
                <a:spcPct val="0"/>
              </a:spcBef>
              <a:spcAft>
                <a:spcPts val="600"/>
              </a:spcAft>
            </a:pPr>
            <a:r>
              <a:rPr lang="nl-NL" sz="1400" b="1" dirty="0">
                <a:solidFill>
                  <a:srgbClr val="3A3A3A"/>
                </a:solidFill>
                <a:latin typeface="Corbel" panose="020B0503020204020204" pitchFamily="34" charset="0"/>
              </a:rPr>
              <a:t>van de geest</a:t>
            </a:r>
            <a:endParaRPr lang="nl-NL" sz="1400" dirty="0">
              <a:solidFill>
                <a:srgbClr val="3A3A3A"/>
              </a:solidFill>
              <a:latin typeface="Corbel" panose="020B0503020204020204" pitchFamily="34" charset="0"/>
            </a:endParaRPr>
          </a:p>
          <a:p>
            <a:pPr>
              <a:lnSpc>
                <a:spcPct val="50000"/>
              </a:lnSpc>
              <a:spcBef>
                <a:spcPct val="0"/>
              </a:spcBef>
              <a:spcAft>
                <a:spcPts val="600"/>
              </a:spcAft>
            </a:pPr>
            <a:endParaRPr lang="nl-NL" sz="1400" dirty="0">
              <a:solidFill>
                <a:srgbClr val="3A3A3A"/>
              </a:solidFill>
              <a:latin typeface="Corbel" panose="020B0503020204020204" pitchFamily="34" charset="0"/>
            </a:endParaRPr>
          </a:p>
          <a:p>
            <a:pPr>
              <a:lnSpc>
                <a:spcPct val="50000"/>
              </a:lnSpc>
              <a:spcBef>
                <a:spcPct val="0"/>
              </a:spcBef>
              <a:spcAft>
                <a:spcPts val="600"/>
              </a:spcAft>
            </a:pPr>
            <a:endParaRPr lang="nl-NL" sz="1400" dirty="0">
              <a:solidFill>
                <a:srgbClr val="3A3A3A"/>
              </a:solidFill>
              <a:latin typeface="Corbel" panose="020B0503020204020204" pitchFamily="34" charset="0"/>
            </a:endParaRPr>
          </a:p>
          <a:p>
            <a:pPr>
              <a:lnSpc>
                <a:spcPct val="50000"/>
              </a:lnSpc>
              <a:spcBef>
                <a:spcPct val="0"/>
              </a:spcBef>
              <a:spcAft>
                <a:spcPts val="600"/>
              </a:spcAft>
            </a:pPr>
            <a:endParaRPr lang="nl-NL" sz="1400" dirty="0">
              <a:solidFill>
                <a:srgbClr val="3A3A3A"/>
              </a:solidFill>
              <a:latin typeface="Corbel" panose="020B0503020204020204" pitchFamily="34" charset="0"/>
            </a:endParaRPr>
          </a:p>
        </p:txBody>
      </p:sp>
      <p:pic>
        <p:nvPicPr>
          <p:cNvPr id="1026" name="Picture 2" descr="Mathilde Santing - Wikipedia">
            <a:extLst>
              <a:ext uri="{FF2B5EF4-FFF2-40B4-BE49-F238E27FC236}">
                <a16:creationId xmlns:a16="http://schemas.microsoft.com/office/drawing/2014/main" id="{0EC5533E-BFEF-472C-AE1D-B1006B8C2D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66439" y="3926006"/>
            <a:ext cx="1954663" cy="2931994"/>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C6E86C1F-8496-3031-FE0A-87CF1FA626F6}"/>
              </a:ext>
            </a:extLst>
          </p:cNvPr>
          <p:cNvSpPr txBox="1"/>
          <p:nvPr/>
        </p:nvSpPr>
        <p:spPr>
          <a:xfrm>
            <a:off x="4489625" y="4211260"/>
            <a:ext cx="4067345" cy="2436713"/>
          </a:xfrm>
          <a:prstGeom prst="rect">
            <a:avLst/>
          </a:prstGeom>
        </p:spPr>
        <p:txBody>
          <a:bodyPr vert="horz" lIns="91440" tIns="45720" rIns="91440" bIns="45720" rtlCol="0">
            <a:normAutofit fontScale="92500" lnSpcReduction="10000"/>
          </a:bodyPr>
          <a:lstStyle/>
          <a:p>
            <a:pPr algn="ctr">
              <a:lnSpc>
                <a:spcPct val="90000"/>
              </a:lnSpc>
              <a:spcBef>
                <a:spcPct val="0"/>
              </a:spcBef>
              <a:spcAft>
                <a:spcPts val="600"/>
              </a:spcAft>
            </a:pPr>
            <a:r>
              <a:rPr lang="nl-NL" sz="2000" dirty="0">
                <a:solidFill>
                  <a:srgbClr val="008780"/>
                </a:solidFill>
                <a:latin typeface="Corbel" panose="020B0503020204020204" pitchFamily="34" charset="0"/>
              </a:rPr>
              <a:t>Welkom bij informatieavond</a:t>
            </a:r>
          </a:p>
          <a:p>
            <a:pPr algn="ctr">
              <a:lnSpc>
                <a:spcPct val="90000"/>
              </a:lnSpc>
              <a:spcBef>
                <a:spcPct val="0"/>
              </a:spcBef>
              <a:spcAft>
                <a:spcPts val="600"/>
              </a:spcAft>
            </a:pPr>
            <a:endParaRPr lang="nl-NL" sz="2200" dirty="0">
              <a:solidFill>
                <a:srgbClr val="008780"/>
              </a:solidFill>
              <a:latin typeface="Corbel" panose="020B0503020204020204" pitchFamily="34" charset="0"/>
            </a:endParaRPr>
          </a:p>
          <a:p>
            <a:pPr algn="ctr">
              <a:lnSpc>
                <a:spcPct val="90000"/>
              </a:lnSpc>
              <a:spcBef>
                <a:spcPct val="0"/>
              </a:spcBef>
              <a:spcAft>
                <a:spcPts val="600"/>
              </a:spcAft>
            </a:pPr>
            <a:r>
              <a:rPr lang="nl-NL" sz="4000" b="1" dirty="0">
                <a:solidFill>
                  <a:srgbClr val="008780"/>
                </a:solidFill>
                <a:effectLst/>
                <a:latin typeface="Corbel" panose="020B0503020204020204" pitchFamily="34" charset="0"/>
              </a:rPr>
              <a:t>De Levensadem</a:t>
            </a:r>
            <a:endParaRPr lang="nl-NL" sz="4000" dirty="0">
              <a:solidFill>
                <a:srgbClr val="008780"/>
              </a:solidFill>
              <a:effectLst/>
              <a:latin typeface="Corbel" panose="020B0503020204020204" pitchFamily="34" charset="0"/>
            </a:endParaRPr>
          </a:p>
          <a:p>
            <a:pPr algn="ctr">
              <a:lnSpc>
                <a:spcPct val="90000"/>
              </a:lnSpc>
              <a:spcBef>
                <a:spcPct val="0"/>
              </a:spcBef>
              <a:spcAft>
                <a:spcPts val="600"/>
              </a:spcAft>
            </a:pPr>
            <a:endParaRPr lang="nl-NL" sz="2200" b="1" dirty="0">
              <a:solidFill>
                <a:srgbClr val="008780"/>
              </a:solidFill>
              <a:latin typeface="Corbel" panose="020B0503020204020204" pitchFamily="34" charset="0"/>
            </a:endParaRPr>
          </a:p>
          <a:p>
            <a:pPr algn="ctr">
              <a:lnSpc>
                <a:spcPct val="150000"/>
              </a:lnSpc>
              <a:spcBef>
                <a:spcPct val="0"/>
              </a:spcBef>
              <a:spcAft>
                <a:spcPts val="600"/>
              </a:spcAft>
            </a:pPr>
            <a:r>
              <a:rPr lang="nl-NL" sz="2000" dirty="0">
                <a:solidFill>
                  <a:srgbClr val="008780"/>
                </a:solidFill>
                <a:latin typeface="Corbel" panose="020B0503020204020204" pitchFamily="34" charset="0"/>
              </a:rPr>
              <a:t>Ook in deze stressvolle tijden</a:t>
            </a:r>
          </a:p>
          <a:p>
            <a:pPr algn="ctr">
              <a:lnSpc>
                <a:spcPct val="90000"/>
              </a:lnSpc>
              <a:spcBef>
                <a:spcPct val="0"/>
              </a:spcBef>
              <a:spcAft>
                <a:spcPts val="600"/>
              </a:spcAft>
            </a:pPr>
            <a:r>
              <a:rPr lang="nl-NL" sz="2000" b="1" dirty="0">
                <a:solidFill>
                  <a:srgbClr val="008780"/>
                </a:solidFill>
                <a:latin typeface="Corbel" panose="020B0503020204020204" pitchFamily="34" charset="0"/>
              </a:rPr>
              <a:t>de adem als natuurlijk medicijn</a:t>
            </a:r>
            <a:r>
              <a:rPr lang="nl-NL" sz="2000" dirty="0">
                <a:solidFill>
                  <a:srgbClr val="008780"/>
                </a:solidFill>
                <a:latin typeface="Corbel" panose="020B0503020204020204" pitchFamily="34" charset="0"/>
              </a:rPr>
              <a:t>.</a:t>
            </a:r>
            <a:endParaRPr lang="nl-NL" sz="2000" i="1" dirty="0">
              <a:solidFill>
                <a:srgbClr val="008780"/>
              </a:solidFill>
              <a:latin typeface="Corbel" panose="020B0503020204020204" pitchFamily="34" charset="0"/>
            </a:endParaRPr>
          </a:p>
        </p:txBody>
      </p:sp>
      <p:pic>
        <p:nvPicPr>
          <p:cNvPr id="6" name="Inspiratie (nl nummer)">
            <a:hlinkClick r:id="" action="ppaction://media"/>
            <a:extLst>
              <a:ext uri="{FF2B5EF4-FFF2-40B4-BE49-F238E27FC236}">
                <a16:creationId xmlns:a16="http://schemas.microsoft.com/office/drawing/2014/main" id="{B8F9E26E-95BE-A370-0700-1EAF4958A0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73763" y="3306763"/>
            <a:ext cx="244475" cy="244475"/>
          </a:xfrm>
          <a:prstGeom prst="rect">
            <a:avLst/>
          </a:prstGeom>
        </p:spPr>
      </p:pic>
    </p:spTree>
    <p:extLst>
      <p:ext uri="{BB962C8B-B14F-4D97-AF65-F5344CB8AC3E}">
        <p14:creationId xmlns:p14="http://schemas.microsoft.com/office/powerpoint/2010/main" val="6219203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9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DDBA5BC1-907B-EAB6-B4C2-5940A2EF2154}"/>
              </a:ext>
            </a:extLst>
          </p:cNvPr>
          <p:cNvGraphicFramePr>
            <a:graphicFrameLocks noGrp="1"/>
          </p:cNvGraphicFramePr>
          <p:nvPr/>
        </p:nvGraphicFramePr>
        <p:xfrm>
          <a:off x="-6553" y="1028734"/>
          <a:ext cx="12175958" cy="5560897"/>
        </p:xfrm>
        <a:graphic>
          <a:graphicData uri="http://schemas.openxmlformats.org/drawingml/2006/table">
            <a:tbl>
              <a:tblPr/>
              <a:tblGrid>
                <a:gridCol w="3327659">
                  <a:extLst>
                    <a:ext uri="{9D8B030D-6E8A-4147-A177-3AD203B41FA5}">
                      <a16:colId xmlns:a16="http://schemas.microsoft.com/office/drawing/2014/main" val="20000"/>
                    </a:ext>
                  </a:extLst>
                </a:gridCol>
                <a:gridCol w="4503763">
                  <a:extLst>
                    <a:ext uri="{9D8B030D-6E8A-4147-A177-3AD203B41FA5}">
                      <a16:colId xmlns:a16="http://schemas.microsoft.com/office/drawing/2014/main" val="20001"/>
                    </a:ext>
                  </a:extLst>
                </a:gridCol>
                <a:gridCol w="4344536">
                  <a:extLst>
                    <a:ext uri="{9D8B030D-6E8A-4147-A177-3AD203B41FA5}">
                      <a16:colId xmlns:a16="http://schemas.microsoft.com/office/drawing/2014/main" val="20002"/>
                    </a:ext>
                  </a:extLst>
                </a:gridCol>
              </a:tblGrid>
              <a:tr h="937973">
                <a:tc>
                  <a:txBody>
                    <a:bodyPr/>
                    <a:lstStyle/>
                    <a:p>
                      <a:pPr>
                        <a:lnSpc>
                          <a:spcPct val="115000"/>
                        </a:lnSpc>
                        <a:spcAft>
                          <a:spcPts val="0"/>
                        </a:spcAft>
                      </a:pPr>
                      <a:r>
                        <a:rPr lang="nl-NL" sz="1600" b="1" dirty="0">
                          <a:solidFill>
                            <a:schemeClr val="tx1"/>
                          </a:solidFill>
                          <a:latin typeface="Georgia" panose="02040502050405020303" pitchFamily="18" charset="0"/>
                          <a:ea typeface="Times New Roman"/>
                          <a:cs typeface="Times New Roman"/>
                        </a:rPr>
                        <a:t>Bèta golven </a:t>
                      </a:r>
                    </a:p>
                    <a:p>
                      <a:pPr>
                        <a:lnSpc>
                          <a:spcPct val="115000"/>
                        </a:lnSpc>
                        <a:spcAft>
                          <a:spcPts val="0"/>
                        </a:spcAft>
                      </a:pPr>
                      <a:br>
                        <a:rPr lang="nl-NL" sz="1600" dirty="0">
                          <a:solidFill>
                            <a:schemeClr val="tx1"/>
                          </a:solidFill>
                          <a:latin typeface="Georgia" panose="02040502050405020303" pitchFamily="18" charset="0"/>
                          <a:ea typeface="Times New Roman"/>
                          <a:cs typeface="Times New Roman"/>
                        </a:rPr>
                      </a:br>
                      <a:r>
                        <a:rPr lang="nl-NL" sz="1600" dirty="0">
                          <a:solidFill>
                            <a:schemeClr val="tx1"/>
                          </a:solidFill>
                          <a:latin typeface="Georgia" panose="02040502050405020303" pitchFamily="18" charset="0"/>
                          <a:ea typeface="Times New Roman"/>
                          <a:cs typeface="Times New Roman"/>
                        </a:rPr>
                        <a:t>De wereld van de materie.</a:t>
                      </a:r>
                      <a:endParaRPr lang="nl-NL" sz="1600" dirty="0">
                        <a:solidFill>
                          <a:schemeClr val="tx1"/>
                        </a:solidFill>
                        <a:latin typeface="Georgia" panose="02040502050405020303" pitchFamily="18" charset="0"/>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604838">
                        <a:lnSpc>
                          <a:spcPct val="115000"/>
                        </a:lnSpc>
                        <a:spcAft>
                          <a:spcPts val="0"/>
                        </a:spcAft>
                        <a:tabLst>
                          <a:tab pos="2243138" algn="l"/>
                          <a:tab pos="2689225" algn="l"/>
                        </a:tabLst>
                      </a:pPr>
                      <a:r>
                        <a:rPr lang="nl-NL" sz="1600" b="1" kern="1200" dirty="0">
                          <a:solidFill>
                            <a:schemeClr val="tx1"/>
                          </a:solidFill>
                          <a:effectLst/>
                          <a:latin typeface="Georgia" panose="02040502050405020303" pitchFamily="18" charset="0"/>
                          <a:ea typeface="+mn-ea"/>
                          <a:cs typeface="+mn-cs"/>
                        </a:rPr>
                        <a:t>Waakbewustzijn</a:t>
                      </a:r>
                      <a:br>
                        <a:rPr lang="nl-NL" sz="1600" b="1" kern="1200" dirty="0">
                          <a:solidFill>
                            <a:schemeClr val="tx1"/>
                          </a:solidFill>
                          <a:effectLst/>
                          <a:latin typeface="Georgia" panose="02040502050405020303" pitchFamily="18" charset="0"/>
                          <a:ea typeface="+mn-ea"/>
                          <a:cs typeface="+mn-cs"/>
                        </a:rPr>
                      </a:br>
                      <a:r>
                        <a:rPr lang="nl-NL" sz="1600" kern="1200" dirty="0">
                          <a:solidFill>
                            <a:schemeClr val="tx1"/>
                          </a:solidFill>
                          <a:effectLst/>
                          <a:latin typeface="Georgia" panose="02040502050405020303" pitchFamily="18" charset="0"/>
                          <a:ea typeface="+mn-ea"/>
                          <a:cs typeface="+mn-cs"/>
                        </a:rPr>
                        <a:t> Aandacht is naar buiten gericht: </a:t>
                      </a:r>
                    </a:p>
                    <a:p>
                      <a:pPr algn="ctr" defTabSz="604838">
                        <a:lnSpc>
                          <a:spcPct val="115000"/>
                        </a:lnSpc>
                        <a:spcAft>
                          <a:spcPts val="0"/>
                        </a:spcAft>
                        <a:tabLst>
                          <a:tab pos="2243138" algn="l"/>
                          <a:tab pos="2689225" algn="l"/>
                        </a:tabLst>
                      </a:pPr>
                      <a:r>
                        <a:rPr lang="nl-NL" sz="1600" b="1" kern="1200" dirty="0">
                          <a:solidFill>
                            <a:srgbClr val="FF0000"/>
                          </a:solidFill>
                          <a:effectLst/>
                          <a:latin typeface="Georgia" panose="02040502050405020303" pitchFamily="18" charset="0"/>
                          <a:ea typeface="+mn-ea"/>
                          <a:cs typeface="+mn-cs"/>
                        </a:rPr>
                        <a:t>alertheid</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spanning</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controle</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angst</a:t>
                      </a:r>
                      <a:endParaRPr lang="nl-NL" sz="1600" dirty="0">
                        <a:solidFill>
                          <a:schemeClr val="tx1"/>
                        </a:solidFill>
                        <a:latin typeface="Georgia" panose="02040502050405020303" pitchFamily="18" charset="0"/>
                        <a:ea typeface="Calibri"/>
                        <a:cs typeface="Times New Roman"/>
                      </a:endParaRPr>
                    </a:p>
                  </a:txBody>
                  <a:tcPr marR="6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7063" indent="0" algn="ctr" defTabSz="762000">
                        <a:lnSpc>
                          <a:spcPct val="115000"/>
                        </a:lnSpc>
                        <a:spcAft>
                          <a:spcPts val="0"/>
                        </a:spcAft>
                        <a:tabLst/>
                      </a:pPr>
                      <a:r>
                        <a:rPr lang="nl-NL" sz="1600" b="0" kern="1200" dirty="0">
                          <a:solidFill>
                            <a:schemeClr val="tx1"/>
                          </a:solidFill>
                          <a:effectLst/>
                          <a:latin typeface="Georgia" panose="02040502050405020303" pitchFamily="18" charset="0"/>
                          <a:ea typeface="+mn-ea"/>
                          <a:cs typeface="+mn-cs"/>
                        </a:rPr>
                        <a:t>Energiedoorstroming</a:t>
                      </a:r>
                      <a:r>
                        <a:rPr lang="nl-NL" sz="1600" b="0" kern="1200" baseline="0" dirty="0">
                          <a:solidFill>
                            <a:schemeClr val="tx1"/>
                          </a:solidFill>
                          <a:effectLst/>
                          <a:latin typeface="Georgia" panose="02040502050405020303" pitchFamily="18" charset="0"/>
                          <a:ea typeface="+mn-ea"/>
                          <a:cs typeface="+mn-cs"/>
                        </a:rPr>
                        <a:t> </a:t>
                      </a:r>
                      <a:br>
                        <a:rPr lang="nl-NL" sz="1600" b="0" kern="1200" baseline="0" dirty="0">
                          <a:solidFill>
                            <a:schemeClr val="tx1"/>
                          </a:solidFill>
                          <a:effectLst/>
                          <a:latin typeface="Georgia" panose="02040502050405020303" pitchFamily="18" charset="0"/>
                          <a:ea typeface="+mn-ea"/>
                          <a:cs typeface="+mn-cs"/>
                        </a:rPr>
                      </a:br>
                      <a:r>
                        <a:rPr lang="nl-NL" sz="1600" b="0" kern="1200" baseline="0" dirty="0">
                          <a:solidFill>
                            <a:schemeClr val="tx1"/>
                          </a:solidFill>
                          <a:effectLst/>
                          <a:latin typeface="Georgia" panose="02040502050405020303" pitchFamily="18" charset="0"/>
                          <a:ea typeface="+mn-ea"/>
                          <a:cs typeface="+mn-cs"/>
                        </a:rPr>
                        <a:t>wordt geblokkeerd; moeizaam tot </a:t>
                      </a:r>
                      <a:br>
                        <a:rPr lang="nl-NL" sz="1600" b="0" kern="1200" baseline="0" dirty="0">
                          <a:solidFill>
                            <a:schemeClr val="tx1"/>
                          </a:solidFill>
                          <a:effectLst/>
                          <a:latin typeface="Georgia" panose="02040502050405020303" pitchFamily="18" charset="0"/>
                          <a:ea typeface="+mn-ea"/>
                          <a:cs typeface="+mn-cs"/>
                        </a:rPr>
                      </a:br>
                      <a:r>
                        <a:rPr lang="nl-NL" sz="1600" b="0" kern="1200" baseline="0" dirty="0">
                          <a:solidFill>
                            <a:schemeClr val="tx1"/>
                          </a:solidFill>
                          <a:effectLst/>
                          <a:latin typeface="Georgia" panose="02040502050405020303" pitchFamily="18" charset="0"/>
                          <a:ea typeface="+mn-ea"/>
                          <a:cs typeface="+mn-cs"/>
                        </a:rPr>
                        <a:t>geen natuurlijk herstel lichaam</a:t>
                      </a:r>
                      <a:r>
                        <a:rPr lang="nl-NL" sz="1600" kern="1200" dirty="0">
                          <a:solidFill>
                            <a:schemeClr val="tx1"/>
                          </a:solidFill>
                          <a:effectLst/>
                          <a:latin typeface="Georgia" panose="02040502050405020303" pitchFamily="18" charset="0"/>
                          <a:ea typeface="+mn-ea"/>
                          <a:cs typeface="+mn-cs"/>
                        </a:rPr>
                        <a:t>.</a:t>
                      </a:r>
                      <a:endParaRPr lang="nl-NL" sz="1600" dirty="0">
                        <a:solidFill>
                          <a:schemeClr val="tx1"/>
                        </a:solidFill>
                        <a:latin typeface="Georgia" panose="02040502050405020303" pitchFamily="18" charset="0"/>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30925">
                <a:tc>
                  <a:txBody>
                    <a:bodyPr/>
                    <a:lstStyle/>
                    <a:p>
                      <a:pP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Alfa golven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De wereld van de energie</a:t>
                      </a:r>
                      <a:r>
                        <a:rPr lang="nl-NL" sz="1600" i="1" dirty="0">
                          <a:effectLst/>
                          <a:latin typeface="Georgia" panose="02040502050405020303" pitchFamily="18" charset="0"/>
                          <a:ea typeface="Calibri" panose="020F0502020204030204" pitchFamily="34" charset="0"/>
                          <a:cs typeface="Times New Roman" panose="02020603050405020304" pitchFamily="18" charset="0"/>
                        </a:rPr>
                        <a:t>.</a:t>
                      </a: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Persoonlijk onderbewustzijn</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Ontspannen én toch volledig bewuste staat om te leren en te focussen. Van binnen rustiger en ontvankelijker voor inspiratie.</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De aandacht is alert én ontspannen.</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Het hart klopt rustiger, de bloeddruk daalt en het bewustzijn verruimt zich, waardoor energiedoorstroming verbetert.</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95465">
                <a:tc>
                  <a:txBody>
                    <a:bodyPr/>
                    <a:lstStyle/>
                    <a:p>
                      <a:pPr>
                        <a:lnSpc>
                          <a:spcPct val="107000"/>
                        </a:lnSpc>
                        <a:spcAft>
                          <a:spcPts val="800"/>
                        </a:spcAft>
                      </a:pPr>
                      <a:endParaRPr lang="nl-NL" sz="1600" b="0" i="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endParaRPr lang="nl-NL" sz="1600" b="0" i="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endParaRPr lang="nl-NL" sz="1600" b="0" i="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97239">
                <a:tc>
                  <a:txBody>
                    <a:bodyPr/>
                    <a:lstStyle/>
                    <a:p>
                      <a:pP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99295">
                <a:tc>
                  <a:txBody>
                    <a:bodyPr/>
                    <a:lstStyle/>
                    <a:p>
                      <a:pPr>
                        <a:lnSpc>
                          <a:spcPct val="107000"/>
                        </a:lnSpc>
                        <a:spcAft>
                          <a:spcPts val="800"/>
                        </a:spcAft>
                      </a:pPr>
                      <a:endParaRPr lang="nl-NL" sz="1600" i="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endParaRPr lang="nl-NL" sz="1600" b="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5" name="Afbeelding 4">
            <a:extLst>
              <a:ext uri="{FF2B5EF4-FFF2-40B4-BE49-F238E27FC236}">
                <a16:creationId xmlns:a16="http://schemas.microsoft.com/office/drawing/2014/main" id="{5BEA1C61-FAAC-F1D0-A568-5245C8AC5F6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152118" y="1026269"/>
            <a:ext cx="1438493" cy="940928"/>
          </a:xfrm>
          <a:prstGeom prst="rect">
            <a:avLst/>
          </a:prstGeom>
        </p:spPr>
      </p:pic>
      <p:pic>
        <p:nvPicPr>
          <p:cNvPr id="6" name="Picture 2">
            <a:extLst>
              <a:ext uri="{FF2B5EF4-FFF2-40B4-BE49-F238E27FC236}">
                <a16:creationId xmlns:a16="http://schemas.microsoft.com/office/drawing/2014/main" id="{61D955FC-9D3B-96DB-E8E7-F037695ED42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531" y="1028733"/>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3">
            <a:extLst>
              <a:ext uri="{FF2B5EF4-FFF2-40B4-BE49-F238E27FC236}">
                <a16:creationId xmlns:a16="http://schemas.microsoft.com/office/drawing/2014/main" id="{1EF11D80-BC23-AD49-7D51-D8650D1A896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4152" y="1967197"/>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itel 1">
            <a:extLst>
              <a:ext uri="{FF2B5EF4-FFF2-40B4-BE49-F238E27FC236}">
                <a16:creationId xmlns:a16="http://schemas.microsoft.com/office/drawing/2014/main" id="{BBD52AFB-6766-7FEF-A69D-674141FBC3D4}"/>
              </a:ext>
            </a:extLst>
          </p:cNvPr>
          <p:cNvSpPr txBox="1">
            <a:spLocks/>
          </p:cNvSpPr>
          <p:nvPr/>
        </p:nvSpPr>
        <p:spPr>
          <a:xfrm>
            <a:off x="-4915" y="-18854"/>
            <a:ext cx="12196915" cy="556182"/>
          </a:xfrm>
          <a:prstGeom prst="rect">
            <a:avLst/>
          </a:prstGeom>
          <a:solidFill>
            <a:srgbClr val="008780"/>
          </a:solidFill>
          <a:ln w="6350" cap="flat" cmpd="sng" algn="ctr">
            <a:noFill/>
            <a:prstDash val="solid"/>
            <a:miter lim="800000"/>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nl-NL" sz="2500" dirty="0">
                <a:solidFill>
                  <a:schemeClr val="bg1"/>
                </a:solidFill>
                <a:latin typeface="Georgia" panose="02040502050405020303" pitchFamily="18" charset="0"/>
              </a:rPr>
              <a:t>       Breathfulness </a:t>
            </a:r>
            <a:r>
              <a:rPr lang="nl-NL" sz="2900" dirty="0">
                <a:solidFill>
                  <a:schemeClr val="bg1"/>
                </a:solidFill>
                <a:latin typeface="Georgia" panose="02040502050405020303" pitchFamily="18" charset="0"/>
              </a:rPr>
              <a:t>                                                       </a:t>
            </a:r>
            <a:r>
              <a:rPr lang="nl-NL" sz="2000" b="1" dirty="0">
                <a:solidFill>
                  <a:schemeClr val="bg1"/>
                </a:solidFill>
                <a:latin typeface="Georgia" panose="02040502050405020303" pitchFamily="18" charset="0"/>
              </a:rPr>
              <a:t>Bewustzijnsstaten – van mind naar bezieling</a:t>
            </a:r>
            <a:endParaRPr lang="nl-NL" sz="3200" b="1" dirty="0">
              <a:solidFill>
                <a:schemeClr val="bg1"/>
              </a:solidFill>
              <a:latin typeface="Georgia" panose="02040502050405020303" pitchFamily="18" charset="0"/>
            </a:endParaRPr>
          </a:p>
        </p:txBody>
      </p:sp>
      <p:pic>
        <p:nvPicPr>
          <p:cNvPr id="8" name="Afbeelding 7">
            <a:extLst>
              <a:ext uri="{FF2B5EF4-FFF2-40B4-BE49-F238E27FC236}">
                <a16:creationId xmlns:a16="http://schemas.microsoft.com/office/drawing/2014/main" id="{45189AF8-11E5-366B-86A9-5BB4738128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487" y="106863"/>
            <a:ext cx="360000" cy="360000"/>
          </a:xfrm>
          <a:prstGeom prst="ellipse">
            <a:avLst/>
          </a:prstGeom>
        </p:spPr>
      </p:pic>
    </p:spTree>
    <p:extLst>
      <p:ext uri="{BB962C8B-B14F-4D97-AF65-F5344CB8AC3E}">
        <p14:creationId xmlns:p14="http://schemas.microsoft.com/office/powerpoint/2010/main" val="3793112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DDBA5BC1-907B-EAB6-B4C2-5940A2EF2154}"/>
              </a:ext>
            </a:extLst>
          </p:cNvPr>
          <p:cNvGraphicFramePr>
            <a:graphicFrameLocks noGrp="1"/>
          </p:cNvGraphicFramePr>
          <p:nvPr/>
        </p:nvGraphicFramePr>
        <p:xfrm>
          <a:off x="-6553" y="1028734"/>
          <a:ext cx="12175958" cy="5560897"/>
        </p:xfrm>
        <a:graphic>
          <a:graphicData uri="http://schemas.openxmlformats.org/drawingml/2006/table">
            <a:tbl>
              <a:tblPr/>
              <a:tblGrid>
                <a:gridCol w="3327659">
                  <a:extLst>
                    <a:ext uri="{9D8B030D-6E8A-4147-A177-3AD203B41FA5}">
                      <a16:colId xmlns:a16="http://schemas.microsoft.com/office/drawing/2014/main" val="20000"/>
                    </a:ext>
                  </a:extLst>
                </a:gridCol>
                <a:gridCol w="4503763">
                  <a:extLst>
                    <a:ext uri="{9D8B030D-6E8A-4147-A177-3AD203B41FA5}">
                      <a16:colId xmlns:a16="http://schemas.microsoft.com/office/drawing/2014/main" val="20001"/>
                    </a:ext>
                  </a:extLst>
                </a:gridCol>
                <a:gridCol w="4344536">
                  <a:extLst>
                    <a:ext uri="{9D8B030D-6E8A-4147-A177-3AD203B41FA5}">
                      <a16:colId xmlns:a16="http://schemas.microsoft.com/office/drawing/2014/main" val="20002"/>
                    </a:ext>
                  </a:extLst>
                </a:gridCol>
              </a:tblGrid>
              <a:tr h="937973">
                <a:tc>
                  <a:txBody>
                    <a:bodyPr/>
                    <a:lstStyle/>
                    <a:p>
                      <a:pPr>
                        <a:lnSpc>
                          <a:spcPct val="115000"/>
                        </a:lnSpc>
                        <a:spcAft>
                          <a:spcPts val="0"/>
                        </a:spcAft>
                      </a:pPr>
                      <a:r>
                        <a:rPr lang="nl-NL" sz="1600" b="1" dirty="0">
                          <a:solidFill>
                            <a:schemeClr val="tx1"/>
                          </a:solidFill>
                          <a:latin typeface="Georgia" panose="02040502050405020303" pitchFamily="18" charset="0"/>
                          <a:ea typeface="Times New Roman"/>
                          <a:cs typeface="Times New Roman"/>
                        </a:rPr>
                        <a:t>Bèta golven </a:t>
                      </a:r>
                    </a:p>
                    <a:p>
                      <a:pPr>
                        <a:lnSpc>
                          <a:spcPct val="115000"/>
                        </a:lnSpc>
                        <a:spcAft>
                          <a:spcPts val="0"/>
                        </a:spcAft>
                      </a:pPr>
                      <a:br>
                        <a:rPr lang="nl-NL" sz="1600" dirty="0">
                          <a:solidFill>
                            <a:schemeClr val="tx1"/>
                          </a:solidFill>
                          <a:latin typeface="Georgia" panose="02040502050405020303" pitchFamily="18" charset="0"/>
                          <a:ea typeface="Times New Roman"/>
                          <a:cs typeface="Times New Roman"/>
                        </a:rPr>
                      </a:br>
                      <a:r>
                        <a:rPr lang="nl-NL" sz="1600" dirty="0">
                          <a:solidFill>
                            <a:schemeClr val="tx1"/>
                          </a:solidFill>
                          <a:latin typeface="Georgia" panose="02040502050405020303" pitchFamily="18" charset="0"/>
                          <a:ea typeface="Times New Roman"/>
                          <a:cs typeface="Times New Roman"/>
                        </a:rPr>
                        <a:t>De wereld van de materie.</a:t>
                      </a:r>
                      <a:endParaRPr lang="nl-NL" sz="1600" dirty="0">
                        <a:solidFill>
                          <a:schemeClr val="tx1"/>
                        </a:solidFill>
                        <a:latin typeface="Georgia" panose="02040502050405020303" pitchFamily="18" charset="0"/>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604838">
                        <a:lnSpc>
                          <a:spcPct val="115000"/>
                        </a:lnSpc>
                        <a:spcAft>
                          <a:spcPts val="0"/>
                        </a:spcAft>
                        <a:tabLst>
                          <a:tab pos="2243138" algn="l"/>
                          <a:tab pos="2689225" algn="l"/>
                        </a:tabLst>
                      </a:pPr>
                      <a:r>
                        <a:rPr lang="nl-NL" sz="1600" b="1" kern="1200" dirty="0">
                          <a:solidFill>
                            <a:schemeClr val="tx1"/>
                          </a:solidFill>
                          <a:effectLst/>
                          <a:latin typeface="Georgia" panose="02040502050405020303" pitchFamily="18" charset="0"/>
                          <a:ea typeface="+mn-ea"/>
                          <a:cs typeface="+mn-cs"/>
                        </a:rPr>
                        <a:t>Waakbewustzijn</a:t>
                      </a:r>
                      <a:br>
                        <a:rPr lang="nl-NL" sz="1600" b="1" kern="1200" dirty="0">
                          <a:solidFill>
                            <a:schemeClr val="tx1"/>
                          </a:solidFill>
                          <a:effectLst/>
                          <a:latin typeface="Georgia" panose="02040502050405020303" pitchFamily="18" charset="0"/>
                          <a:ea typeface="+mn-ea"/>
                          <a:cs typeface="+mn-cs"/>
                        </a:rPr>
                      </a:br>
                      <a:r>
                        <a:rPr lang="nl-NL" sz="1600" kern="1200" dirty="0">
                          <a:solidFill>
                            <a:schemeClr val="tx1"/>
                          </a:solidFill>
                          <a:effectLst/>
                          <a:latin typeface="Georgia" panose="02040502050405020303" pitchFamily="18" charset="0"/>
                          <a:ea typeface="+mn-ea"/>
                          <a:cs typeface="+mn-cs"/>
                        </a:rPr>
                        <a:t> Aandacht is naar buiten gericht: </a:t>
                      </a:r>
                    </a:p>
                    <a:p>
                      <a:pPr algn="ctr" defTabSz="604838">
                        <a:lnSpc>
                          <a:spcPct val="115000"/>
                        </a:lnSpc>
                        <a:spcAft>
                          <a:spcPts val="0"/>
                        </a:spcAft>
                        <a:tabLst>
                          <a:tab pos="2243138" algn="l"/>
                          <a:tab pos="2689225" algn="l"/>
                        </a:tabLst>
                      </a:pPr>
                      <a:r>
                        <a:rPr lang="nl-NL" sz="1600" b="1" kern="1200" dirty="0">
                          <a:solidFill>
                            <a:srgbClr val="FF0000"/>
                          </a:solidFill>
                          <a:effectLst/>
                          <a:latin typeface="Georgia" panose="02040502050405020303" pitchFamily="18" charset="0"/>
                          <a:ea typeface="+mn-ea"/>
                          <a:cs typeface="+mn-cs"/>
                        </a:rPr>
                        <a:t>alertheid</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spanning</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controle</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angst</a:t>
                      </a:r>
                      <a:endParaRPr lang="nl-NL" sz="1600" dirty="0">
                        <a:solidFill>
                          <a:schemeClr val="tx1"/>
                        </a:solidFill>
                        <a:latin typeface="Georgia" panose="02040502050405020303" pitchFamily="18" charset="0"/>
                        <a:ea typeface="Calibri"/>
                        <a:cs typeface="Times New Roman"/>
                      </a:endParaRPr>
                    </a:p>
                  </a:txBody>
                  <a:tcPr marR="6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7063" indent="0" algn="ctr" defTabSz="762000">
                        <a:lnSpc>
                          <a:spcPct val="115000"/>
                        </a:lnSpc>
                        <a:spcAft>
                          <a:spcPts val="0"/>
                        </a:spcAft>
                        <a:tabLst/>
                      </a:pPr>
                      <a:r>
                        <a:rPr lang="nl-NL" sz="1600" b="0" kern="1200" dirty="0">
                          <a:solidFill>
                            <a:schemeClr val="tx1"/>
                          </a:solidFill>
                          <a:effectLst/>
                          <a:latin typeface="Georgia" panose="02040502050405020303" pitchFamily="18" charset="0"/>
                          <a:ea typeface="+mn-ea"/>
                          <a:cs typeface="+mn-cs"/>
                        </a:rPr>
                        <a:t>Energiedoorstroming</a:t>
                      </a:r>
                      <a:r>
                        <a:rPr lang="nl-NL" sz="1600" b="0" kern="1200" baseline="0" dirty="0">
                          <a:solidFill>
                            <a:schemeClr val="tx1"/>
                          </a:solidFill>
                          <a:effectLst/>
                          <a:latin typeface="Georgia" panose="02040502050405020303" pitchFamily="18" charset="0"/>
                          <a:ea typeface="+mn-ea"/>
                          <a:cs typeface="+mn-cs"/>
                        </a:rPr>
                        <a:t> </a:t>
                      </a:r>
                      <a:br>
                        <a:rPr lang="nl-NL" sz="1600" b="0" kern="1200" baseline="0" dirty="0">
                          <a:solidFill>
                            <a:schemeClr val="tx1"/>
                          </a:solidFill>
                          <a:effectLst/>
                          <a:latin typeface="Georgia" panose="02040502050405020303" pitchFamily="18" charset="0"/>
                          <a:ea typeface="+mn-ea"/>
                          <a:cs typeface="+mn-cs"/>
                        </a:rPr>
                      </a:br>
                      <a:r>
                        <a:rPr lang="nl-NL" sz="1600" b="0" kern="1200" baseline="0" dirty="0">
                          <a:solidFill>
                            <a:schemeClr val="tx1"/>
                          </a:solidFill>
                          <a:effectLst/>
                          <a:latin typeface="Georgia" panose="02040502050405020303" pitchFamily="18" charset="0"/>
                          <a:ea typeface="+mn-ea"/>
                          <a:cs typeface="+mn-cs"/>
                        </a:rPr>
                        <a:t>wordt geblokkeerd; moeizaam tot </a:t>
                      </a:r>
                      <a:br>
                        <a:rPr lang="nl-NL" sz="1600" b="0" kern="1200" baseline="0" dirty="0">
                          <a:solidFill>
                            <a:schemeClr val="tx1"/>
                          </a:solidFill>
                          <a:effectLst/>
                          <a:latin typeface="Georgia" panose="02040502050405020303" pitchFamily="18" charset="0"/>
                          <a:ea typeface="+mn-ea"/>
                          <a:cs typeface="+mn-cs"/>
                        </a:rPr>
                      </a:br>
                      <a:r>
                        <a:rPr lang="nl-NL" sz="1600" b="0" kern="1200" baseline="0" dirty="0">
                          <a:solidFill>
                            <a:schemeClr val="tx1"/>
                          </a:solidFill>
                          <a:effectLst/>
                          <a:latin typeface="Georgia" panose="02040502050405020303" pitchFamily="18" charset="0"/>
                          <a:ea typeface="+mn-ea"/>
                          <a:cs typeface="+mn-cs"/>
                        </a:rPr>
                        <a:t>geen natuurlijk herstel lichaam</a:t>
                      </a:r>
                      <a:r>
                        <a:rPr lang="nl-NL" sz="1600" kern="1200" dirty="0">
                          <a:solidFill>
                            <a:schemeClr val="tx1"/>
                          </a:solidFill>
                          <a:effectLst/>
                          <a:latin typeface="Georgia" panose="02040502050405020303" pitchFamily="18" charset="0"/>
                          <a:ea typeface="+mn-ea"/>
                          <a:cs typeface="+mn-cs"/>
                        </a:rPr>
                        <a:t>.</a:t>
                      </a:r>
                      <a:endParaRPr lang="nl-NL" sz="1600" dirty="0">
                        <a:solidFill>
                          <a:schemeClr val="tx1"/>
                        </a:solidFill>
                        <a:latin typeface="Georgia" panose="02040502050405020303" pitchFamily="18" charset="0"/>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30925">
                <a:tc>
                  <a:txBody>
                    <a:bodyPr/>
                    <a:lstStyle/>
                    <a:p>
                      <a:pP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Alfa golven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De wereld van de energie</a:t>
                      </a:r>
                      <a:r>
                        <a:rPr lang="nl-NL" sz="1600" i="1" dirty="0">
                          <a:effectLst/>
                          <a:latin typeface="Georgia" panose="02040502050405020303" pitchFamily="18" charset="0"/>
                          <a:ea typeface="Calibri" panose="020F0502020204030204" pitchFamily="34" charset="0"/>
                          <a:cs typeface="Times New Roman" panose="02020603050405020304" pitchFamily="18" charset="0"/>
                        </a:rPr>
                        <a:t>.</a:t>
                      </a: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Persoonlijk onderbewustzijn</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Ontspannen én toch volledig bewuste staat om te leren en te focussen. Van binnen rustiger en ontvankelijker voor inspiratie.</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De aandacht is alert én ontspannen.</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Het hart klopt rustiger, de bloeddruk daalt en het bewustzijn verruimt zich, waardoor energiedoorstroming verbetert.</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95465">
                <a:tc>
                  <a:txBody>
                    <a:bodyPr/>
                    <a:lstStyle/>
                    <a:p>
                      <a:pPr>
                        <a:lnSpc>
                          <a:spcPct val="107000"/>
                        </a:lnSpc>
                        <a:spcAft>
                          <a:spcPts val="800"/>
                        </a:spcAft>
                      </a:pPr>
                      <a:r>
                        <a:rPr lang="nl-NL" sz="1600" b="1" i="0" dirty="0">
                          <a:effectLst/>
                          <a:latin typeface="Georgia" panose="02040502050405020303" pitchFamily="18" charset="0"/>
                          <a:ea typeface="Calibri" panose="020F0502020204030204" pitchFamily="34" charset="0"/>
                          <a:cs typeface="Times New Roman" panose="02020603050405020304" pitchFamily="18" charset="0"/>
                        </a:rPr>
                        <a:t>Natuurlijke staat</a:t>
                      </a:r>
                      <a:br>
                        <a:rPr lang="nl-NL" sz="1600" b="1" i="0" dirty="0">
                          <a:effectLst/>
                          <a:latin typeface="Georgia" panose="02040502050405020303" pitchFamily="18" charset="0"/>
                          <a:ea typeface="Calibri" panose="020F0502020204030204" pitchFamily="34" charset="0"/>
                          <a:cs typeface="Times New Roman" panose="02020603050405020304" pitchFamily="18" charset="0"/>
                        </a:rPr>
                      </a:br>
                      <a:br>
                        <a:rPr lang="nl-NL" sz="1600" b="0" i="0" dirty="0">
                          <a:effectLst/>
                          <a:latin typeface="Georgia" panose="02040502050405020303" pitchFamily="18" charset="0"/>
                          <a:ea typeface="Calibri" panose="020F0502020204030204" pitchFamily="34" charset="0"/>
                          <a:cs typeface="Times New Roman" panose="02020603050405020304" pitchFamily="18" charset="0"/>
                        </a:rPr>
                      </a:br>
                      <a:r>
                        <a:rPr lang="nl-NL" sz="1600" b="0" i="0" dirty="0">
                          <a:effectLst/>
                          <a:latin typeface="Georgia" panose="02040502050405020303" pitchFamily="18" charset="0"/>
                          <a:ea typeface="Calibri" panose="020F0502020204030204" pitchFamily="34" charset="0"/>
                          <a:cs typeface="Times New Roman" panose="02020603050405020304" pitchFamily="18" charset="0"/>
                        </a:rPr>
                        <a:t>Het aardse ritme</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r>
                        <a:rPr lang="nl-NL" sz="1600" b="0" i="0" dirty="0">
                          <a:effectLst/>
                          <a:latin typeface="Georgia" panose="02040502050405020303" pitchFamily="18" charset="0"/>
                          <a:ea typeface="Calibri" panose="020F0502020204030204" pitchFamily="34" charset="0"/>
                          <a:cs typeface="Times New Roman" panose="02020603050405020304" pitchFamily="18" charset="0"/>
                        </a:rPr>
                        <a:t>W</a:t>
                      </a:r>
                      <a:r>
                        <a:rPr lang="nl-NL" sz="1600" b="0" i="0" baseline="0" dirty="0">
                          <a:effectLst/>
                          <a:latin typeface="Georgia" panose="02040502050405020303" pitchFamily="18" charset="0"/>
                          <a:ea typeface="Calibri" panose="020F0502020204030204" pitchFamily="34" charset="0"/>
                          <a:cs typeface="Times New Roman" panose="02020603050405020304" pitchFamily="18" charset="0"/>
                        </a:rPr>
                        <a:t>ordt nu nog vaak ervaren als een </a:t>
                      </a:r>
                      <a:br>
                        <a:rPr lang="nl-NL" sz="1600" b="0" i="0" baseline="0" dirty="0">
                          <a:effectLst/>
                          <a:latin typeface="Georgia" panose="02040502050405020303" pitchFamily="18" charset="0"/>
                          <a:ea typeface="Calibri" panose="020F0502020204030204" pitchFamily="34" charset="0"/>
                          <a:cs typeface="Times New Roman" panose="02020603050405020304" pitchFamily="18" charset="0"/>
                        </a:rPr>
                      </a:br>
                      <a:r>
                        <a:rPr lang="nl-NL" sz="1600" b="1" i="0" baseline="0" dirty="0">
                          <a:effectLst/>
                          <a:latin typeface="Georgia" panose="02040502050405020303" pitchFamily="18" charset="0"/>
                          <a:ea typeface="Calibri" panose="020F0502020204030204" pitchFamily="34" charset="0"/>
                          <a:cs typeface="Times New Roman" panose="02020603050405020304" pitchFamily="18" charset="0"/>
                        </a:rPr>
                        <a:t>l</a:t>
                      </a:r>
                      <a:r>
                        <a:rPr lang="nl-NL" sz="1600" b="1" i="0" dirty="0">
                          <a:effectLst/>
                          <a:latin typeface="Georgia" panose="02040502050405020303" pitchFamily="18" charset="0"/>
                          <a:ea typeface="Calibri" panose="020F0502020204030204" pitchFamily="34" charset="0"/>
                          <a:cs typeface="Times New Roman" panose="02020603050405020304" pitchFamily="18" charset="0"/>
                        </a:rPr>
                        <a:t>icht meditatieve staat/trance</a:t>
                      </a:r>
                      <a:r>
                        <a:rPr lang="nl-NL" sz="1600" b="0" i="0" dirty="0">
                          <a:effectLst/>
                          <a:latin typeface="Georgia" panose="02040502050405020303" pitchFamily="18" charset="0"/>
                          <a:ea typeface="Calibri" panose="020F0502020204030204" pitchFamily="34" charset="0"/>
                          <a:cs typeface="Times New Roman" panose="02020603050405020304" pitchFamily="18" charset="0"/>
                        </a:rPr>
                        <a:t>.</a:t>
                      </a:r>
                      <a:endParaRPr lang="nl-NL" sz="1600" b="0" i="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r>
                        <a:rPr lang="nl-NL" sz="1600" i="1" dirty="0">
                          <a:effectLst/>
                          <a:latin typeface="Georgia" panose="02040502050405020303" pitchFamily="18" charset="0"/>
                          <a:ea typeface="Calibri" panose="020F0502020204030204" pitchFamily="34" charset="0"/>
                          <a:cs typeface="Times New Roman" panose="02020603050405020304" pitchFamily="18" charset="0"/>
                        </a:rPr>
                        <a:t>Schumannfrequentie</a:t>
                      </a:r>
                      <a:br>
                        <a:rPr lang="nl-NL" sz="1600" i="1" baseline="0" dirty="0">
                          <a:effectLst/>
                          <a:latin typeface="Georgia" panose="02040502050405020303" pitchFamily="18" charset="0"/>
                          <a:ea typeface="Calibri" panose="020F0502020204030204" pitchFamily="34" charset="0"/>
                          <a:cs typeface="Times New Roman" panose="02020603050405020304" pitchFamily="18" charset="0"/>
                        </a:rPr>
                      </a:br>
                      <a:r>
                        <a:rPr lang="nl-NL" sz="1600" b="0" i="0" baseline="0" dirty="0">
                          <a:effectLst/>
                          <a:latin typeface="Georgia" panose="02040502050405020303" pitchFamily="18" charset="0"/>
                          <a:ea typeface="Calibri" panose="020F0502020204030204" pitchFamily="34" charset="0"/>
                          <a:cs typeface="Times New Roman" panose="02020603050405020304" pitchFamily="18" charset="0"/>
                        </a:rPr>
                        <a:t>h</a:t>
                      </a:r>
                      <a:r>
                        <a:rPr lang="nl-NL" sz="1600" b="0" i="0" dirty="0">
                          <a:effectLst/>
                          <a:latin typeface="Georgia" panose="02040502050405020303" pitchFamily="18" charset="0"/>
                          <a:ea typeface="Calibri" panose="020F0502020204030204" pitchFamily="34" charset="0"/>
                          <a:cs typeface="Times New Roman" panose="02020603050405020304" pitchFamily="18" charset="0"/>
                        </a:rPr>
                        <a:t>et horen van je innerlijke stem.</a:t>
                      </a: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97239">
                <a:tc>
                  <a:txBody>
                    <a:bodyPr/>
                    <a:lstStyle/>
                    <a:p>
                      <a:pP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99295">
                <a:tc>
                  <a:txBody>
                    <a:bodyPr/>
                    <a:lstStyle/>
                    <a:p>
                      <a:pPr>
                        <a:lnSpc>
                          <a:spcPct val="107000"/>
                        </a:lnSpc>
                        <a:spcAft>
                          <a:spcPts val="800"/>
                        </a:spcAft>
                      </a:pPr>
                      <a:endParaRPr lang="nl-NL" sz="1600" i="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endParaRPr lang="nl-NL" sz="1600" b="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5" name="Afbeelding 4">
            <a:extLst>
              <a:ext uri="{FF2B5EF4-FFF2-40B4-BE49-F238E27FC236}">
                <a16:creationId xmlns:a16="http://schemas.microsoft.com/office/drawing/2014/main" id="{5BEA1C61-FAAC-F1D0-A568-5245C8AC5F6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152118" y="1026269"/>
            <a:ext cx="1438493" cy="940928"/>
          </a:xfrm>
          <a:prstGeom prst="rect">
            <a:avLst/>
          </a:prstGeom>
        </p:spPr>
      </p:pic>
      <p:pic>
        <p:nvPicPr>
          <p:cNvPr id="6" name="Picture 2">
            <a:extLst>
              <a:ext uri="{FF2B5EF4-FFF2-40B4-BE49-F238E27FC236}">
                <a16:creationId xmlns:a16="http://schemas.microsoft.com/office/drawing/2014/main" id="{61D955FC-9D3B-96DB-E8E7-F037695ED42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531" y="1028733"/>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Afbeelding 7" descr="C:\Users\Marco\Dropbox\InsideOut\Inspiration to Create\2 Website\Natuur\bfn earth2.jpg">
            <a:extLst>
              <a:ext uri="{FF2B5EF4-FFF2-40B4-BE49-F238E27FC236}">
                <a16:creationId xmlns:a16="http://schemas.microsoft.com/office/drawing/2014/main" id="{242D8638-27F6-B818-1714-3B9D3A5C1B0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5717" y="3090413"/>
            <a:ext cx="1311295" cy="792000"/>
          </a:xfrm>
          <a:prstGeom prst="rect">
            <a:avLst/>
          </a:prstGeom>
          <a:noFill/>
          <a:ln>
            <a:noFill/>
          </a:ln>
        </p:spPr>
      </p:pic>
      <p:pic>
        <p:nvPicPr>
          <p:cNvPr id="9" name="Picture 3">
            <a:extLst>
              <a:ext uri="{FF2B5EF4-FFF2-40B4-BE49-F238E27FC236}">
                <a16:creationId xmlns:a16="http://schemas.microsoft.com/office/drawing/2014/main" id="{1EF11D80-BC23-AD49-7D51-D8650D1A896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4152" y="1967197"/>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Afgeronde rechthoek 3">
            <a:extLst>
              <a:ext uri="{FF2B5EF4-FFF2-40B4-BE49-F238E27FC236}">
                <a16:creationId xmlns:a16="http://schemas.microsoft.com/office/drawing/2014/main" id="{E01FF2C3-76C6-D16B-1FAF-AAD865D15B30}"/>
              </a:ext>
            </a:extLst>
          </p:cNvPr>
          <p:cNvSpPr/>
          <p:nvPr/>
        </p:nvSpPr>
        <p:spPr>
          <a:xfrm>
            <a:off x="1884152" y="3373661"/>
            <a:ext cx="1440000" cy="521592"/>
          </a:xfrm>
          <a:prstGeom prst="rect">
            <a:avLst/>
          </a:prstGeom>
          <a:solidFill>
            <a:srgbClr val="00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err="1">
                <a:latin typeface="Georgia" panose="02040502050405020303" pitchFamily="18" charset="0"/>
              </a:rPr>
              <a:t>Lichaams-bewustzijn</a:t>
            </a:r>
            <a:endParaRPr lang="nl-NL" sz="1600" dirty="0">
              <a:latin typeface="Georgia" panose="02040502050405020303" pitchFamily="18" charset="0"/>
            </a:endParaRPr>
          </a:p>
        </p:txBody>
      </p:sp>
      <p:sp>
        <p:nvSpPr>
          <p:cNvPr id="19" name="Tekstvak 18">
            <a:extLst>
              <a:ext uri="{FF2B5EF4-FFF2-40B4-BE49-F238E27FC236}">
                <a16:creationId xmlns:a16="http://schemas.microsoft.com/office/drawing/2014/main" id="{38D11D1E-91D7-3B59-FEEA-44B2CB01A6B3}"/>
              </a:ext>
            </a:extLst>
          </p:cNvPr>
          <p:cNvSpPr txBox="1"/>
          <p:nvPr/>
        </p:nvSpPr>
        <p:spPr>
          <a:xfrm>
            <a:off x="7200581" y="3558884"/>
            <a:ext cx="1311295" cy="369332"/>
          </a:xfrm>
          <a:prstGeom prst="rect">
            <a:avLst/>
          </a:prstGeom>
          <a:noFill/>
        </p:spPr>
        <p:txBody>
          <a:bodyPr wrap="square" rtlCol="0">
            <a:spAutoFit/>
          </a:bodyPr>
          <a:lstStyle/>
          <a:p>
            <a:pPr algn="ctr"/>
            <a:r>
              <a:rPr lang="nl-NL" b="1" dirty="0">
                <a:solidFill>
                  <a:schemeClr val="bg1"/>
                </a:solidFill>
                <a:latin typeface="Georgia" panose="02040502050405020303" pitchFamily="18" charset="0"/>
              </a:rPr>
              <a:t>leven</a:t>
            </a:r>
          </a:p>
        </p:txBody>
      </p:sp>
      <p:sp>
        <p:nvSpPr>
          <p:cNvPr id="7" name="Titel 1">
            <a:extLst>
              <a:ext uri="{FF2B5EF4-FFF2-40B4-BE49-F238E27FC236}">
                <a16:creationId xmlns:a16="http://schemas.microsoft.com/office/drawing/2014/main" id="{18E33567-769C-ED43-7E2C-F0A0DEC80FA7}"/>
              </a:ext>
            </a:extLst>
          </p:cNvPr>
          <p:cNvSpPr txBox="1">
            <a:spLocks/>
          </p:cNvSpPr>
          <p:nvPr/>
        </p:nvSpPr>
        <p:spPr>
          <a:xfrm>
            <a:off x="-4915" y="-18854"/>
            <a:ext cx="12196915" cy="556182"/>
          </a:xfrm>
          <a:prstGeom prst="rect">
            <a:avLst/>
          </a:prstGeom>
          <a:solidFill>
            <a:srgbClr val="008780"/>
          </a:solidFill>
          <a:ln w="6350" cap="flat" cmpd="sng" algn="ctr">
            <a:noFill/>
            <a:prstDash val="solid"/>
            <a:miter lim="800000"/>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nl-NL" sz="2500" dirty="0">
                <a:solidFill>
                  <a:schemeClr val="bg1"/>
                </a:solidFill>
                <a:latin typeface="Georgia" panose="02040502050405020303" pitchFamily="18" charset="0"/>
              </a:rPr>
              <a:t>       Breathfulness </a:t>
            </a:r>
            <a:r>
              <a:rPr lang="nl-NL" sz="2900" dirty="0">
                <a:solidFill>
                  <a:schemeClr val="bg1"/>
                </a:solidFill>
                <a:latin typeface="Georgia" panose="02040502050405020303" pitchFamily="18" charset="0"/>
              </a:rPr>
              <a:t>                                                       </a:t>
            </a:r>
            <a:r>
              <a:rPr lang="nl-NL" sz="2000" b="1" dirty="0">
                <a:solidFill>
                  <a:schemeClr val="bg1"/>
                </a:solidFill>
                <a:latin typeface="Georgia" panose="02040502050405020303" pitchFamily="18" charset="0"/>
              </a:rPr>
              <a:t>Bewustzijnsstaten – van mind naar bezieling</a:t>
            </a:r>
            <a:endParaRPr lang="nl-NL" sz="3200" b="1" dirty="0">
              <a:solidFill>
                <a:schemeClr val="bg1"/>
              </a:solidFill>
              <a:latin typeface="Georgia" panose="02040502050405020303" pitchFamily="18" charset="0"/>
            </a:endParaRPr>
          </a:p>
        </p:txBody>
      </p:sp>
      <p:pic>
        <p:nvPicPr>
          <p:cNvPr id="10" name="Afbeelding 9">
            <a:extLst>
              <a:ext uri="{FF2B5EF4-FFF2-40B4-BE49-F238E27FC236}">
                <a16:creationId xmlns:a16="http://schemas.microsoft.com/office/drawing/2014/main" id="{6B4D1563-5C9E-CE9F-3049-D9F270C0D9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487" y="106863"/>
            <a:ext cx="360000" cy="360000"/>
          </a:xfrm>
          <a:prstGeom prst="ellipse">
            <a:avLst/>
          </a:prstGeom>
        </p:spPr>
      </p:pic>
    </p:spTree>
    <p:extLst>
      <p:ext uri="{BB962C8B-B14F-4D97-AF65-F5344CB8AC3E}">
        <p14:creationId xmlns:p14="http://schemas.microsoft.com/office/powerpoint/2010/main" val="28490325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DDBA5BC1-907B-EAB6-B4C2-5940A2EF2154}"/>
              </a:ext>
            </a:extLst>
          </p:cNvPr>
          <p:cNvGraphicFramePr>
            <a:graphicFrameLocks noGrp="1"/>
          </p:cNvGraphicFramePr>
          <p:nvPr/>
        </p:nvGraphicFramePr>
        <p:xfrm>
          <a:off x="-6553" y="1028734"/>
          <a:ext cx="12175958" cy="5560897"/>
        </p:xfrm>
        <a:graphic>
          <a:graphicData uri="http://schemas.openxmlformats.org/drawingml/2006/table">
            <a:tbl>
              <a:tblPr/>
              <a:tblGrid>
                <a:gridCol w="3327659">
                  <a:extLst>
                    <a:ext uri="{9D8B030D-6E8A-4147-A177-3AD203B41FA5}">
                      <a16:colId xmlns:a16="http://schemas.microsoft.com/office/drawing/2014/main" val="20000"/>
                    </a:ext>
                  </a:extLst>
                </a:gridCol>
                <a:gridCol w="4503763">
                  <a:extLst>
                    <a:ext uri="{9D8B030D-6E8A-4147-A177-3AD203B41FA5}">
                      <a16:colId xmlns:a16="http://schemas.microsoft.com/office/drawing/2014/main" val="20001"/>
                    </a:ext>
                  </a:extLst>
                </a:gridCol>
                <a:gridCol w="4344536">
                  <a:extLst>
                    <a:ext uri="{9D8B030D-6E8A-4147-A177-3AD203B41FA5}">
                      <a16:colId xmlns:a16="http://schemas.microsoft.com/office/drawing/2014/main" val="20002"/>
                    </a:ext>
                  </a:extLst>
                </a:gridCol>
              </a:tblGrid>
              <a:tr h="937973">
                <a:tc>
                  <a:txBody>
                    <a:bodyPr/>
                    <a:lstStyle/>
                    <a:p>
                      <a:pPr>
                        <a:lnSpc>
                          <a:spcPct val="115000"/>
                        </a:lnSpc>
                        <a:spcAft>
                          <a:spcPts val="0"/>
                        </a:spcAft>
                      </a:pPr>
                      <a:r>
                        <a:rPr lang="nl-NL" sz="1600" b="1" dirty="0">
                          <a:solidFill>
                            <a:schemeClr val="tx1"/>
                          </a:solidFill>
                          <a:latin typeface="Georgia" panose="02040502050405020303" pitchFamily="18" charset="0"/>
                          <a:ea typeface="Times New Roman"/>
                          <a:cs typeface="Times New Roman"/>
                        </a:rPr>
                        <a:t>Bèta golven </a:t>
                      </a:r>
                    </a:p>
                    <a:p>
                      <a:pPr>
                        <a:lnSpc>
                          <a:spcPct val="115000"/>
                        </a:lnSpc>
                        <a:spcAft>
                          <a:spcPts val="0"/>
                        </a:spcAft>
                      </a:pPr>
                      <a:br>
                        <a:rPr lang="nl-NL" sz="1600" dirty="0">
                          <a:solidFill>
                            <a:schemeClr val="tx1"/>
                          </a:solidFill>
                          <a:latin typeface="Georgia" panose="02040502050405020303" pitchFamily="18" charset="0"/>
                          <a:ea typeface="Times New Roman"/>
                          <a:cs typeface="Times New Roman"/>
                        </a:rPr>
                      </a:br>
                      <a:r>
                        <a:rPr lang="nl-NL" sz="1600" dirty="0">
                          <a:solidFill>
                            <a:schemeClr val="tx1"/>
                          </a:solidFill>
                          <a:latin typeface="Georgia" panose="02040502050405020303" pitchFamily="18" charset="0"/>
                          <a:ea typeface="Times New Roman"/>
                          <a:cs typeface="Times New Roman"/>
                        </a:rPr>
                        <a:t>De wereld van de materie.</a:t>
                      </a:r>
                      <a:endParaRPr lang="nl-NL" sz="1600" dirty="0">
                        <a:solidFill>
                          <a:schemeClr val="tx1"/>
                        </a:solidFill>
                        <a:latin typeface="Georgia" panose="02040502050405020303" pitchFamily="18" charset="0"/>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604838">
                        <a:lnSpc>
                          <a:spcPct val="115000"/>
                        </a:lnSpc>
                        <a:spcAft>
                          <a:spcPts val="0"/>
                        </a:spcAft>
                        <a:tabLst>
                          <a:tab pos="2243138" algn="l"/>
                          <a:tab pos="2689225" algn="l"/>
                        </a:tabLst>
                      </a:pPr>
                      <a:r>
                        <a:rPr lang="nl-NL" sz="1600" b="1" kern="1200" dirty="0">
                          <a:solidFill>
                            <a:schemeClr val="tx1"/>
                          </a:solidFill>
                          <a:effectLst/>
                          <a:latin typeface="Georgia" panose="02040502050405020303" pitchFamily="18" charset="0"/>
                          <a:ea typeface="+mn-ea"/>
                          <a:cs typeface="+mn-cs"/>
                        </a:rPr>
                        <a:t>Waakbewustzijn</a:t>
                      </a:r>
                      <a:br>
                        <a:rPr lang="nl-NL" sz="1600" b="1" kern="1200" dirty="0">
                          <a:solidFill>
                            <a:schemeClr val="tx1"/>
                          </a:solidFill>
                          <a:effectLst/>
                          <a:latin typeface="Georgia" panose="02040502050405020303" pitchFamily="18" charset="0"/>
                          <a:ea typeface="+mn-ea"/>
                          <a:cs typeface="+mn-cs"/>
                        </a:rPr>
                      </a:br>
                      <a:r>
                        <a:rPr lang="nl-NL" sz="1600" kern="1200" dirty="0">
                          <a:solidFill>
                            <a:schemeClr val="tx1"/>
                          </a:solidFill>
                          <a:effectLst/>
                          <a:latin typeface="Georgia" panose="02040502050405020303" pitchFamily="18" charset="0"/>
                          <a:ea typeface="+mn-ea"/>
                          <a:cs typeface="+mn-cs"/>
                        </a:rPr>
                        <a:t> Aandacht is naar buiten gericht: </a:t>
                      </a:r>
                    </a:p>
                    <a:p>
                      <a:pPr algn="ctr" defTabSz="604838">
                        <a:lnSpc>
                          <a:spcPct val="115000"/>
                        </a:lnSpc>
                        <a:spcAft>
                          <a:spcPts val="0"/>
                        </a:spcAft>
                        <a:tabLst>
                          <a:tab pos="2243138" algn="l"/>
                          <a:tab pos="2689225" algn="l"/>
                        </a:tabLst>
                      </a:pPr>
                      <a:r>
                        <a:rPr lang="nl-NL" sz="1600" b="1" kern="1200" dirty="0">
                          <a:solidFill>
                            <a:srgbClr val="FF0000"/>
                          </a:solidFill>
                          <a:effectLst/>
                          <a:latin typeface="Georgia" panose="02040502050405020303" pitchFamily="18" charset="0"/>
                          <a:ea typeface="+mn-ea"/>
                          <a:cs typeface="+mn-cs"/>
                        </a:rPr>
                        <a:t>alertheid</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spanning</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controle</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angst</a:t>
                      </a:r>
                      <a:endParaRPr lang="nl-NL" sz="1600" dirty="0">
                        <a:solidFill>
                          <a:schemeClr val="tx1"/>
                        </a:solidFill>
                        <a:latin typeface="Georgia" panose="02040502050405020303" pitchFamily="18" charset="0"/>
                        <a:ea typeface="Calibri"/>
                        <a:cs typeface="Times New Roman"/>
                      </a:endParaRPr>
                    </a:p>
                  </a:txBody>
                  <a:tcPr marR="6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7063" indent="0" algn="ctr" defTabSz="762000">
                        <a:lnSpc>
                          <a:spcPct val="115000"/>
                        </a:lnSpc>
                        <a:spcAft>
                          <a:spcPts val="0"/>
                        </a:spcAft>
                        <a:tabLst/>
                      </a:pPr>
                      <a:r>
                        <a:rPr lang="nl-NL" sz="1600" b="0" kern="1200" dirty="0">
                          <a:solidFill>
                            <a:schemeClr val="tx1"/>
                          </a:solidFill>
                          <a:effectLst/>
                          <a:latin typeface="Georgia" panose="02040502050405020303" pitchFamily="18" charset="0"/>
                          <a:ea typeface="+mn-ea"/>
                          <a:cs typeface="+mn-cs"/>
                        </a:rPr>
                        <a:t>Energiedoorstroming</a:t>
                      </a:r>
                      <a:r>
                        <a:rPr lang="nl-NL" sz="1600" b="0" kern="1200" baseline="0" dirty="0">
                          <a:solidFill>
                            <a:schemeClr val="tx1"/>
                          </a:solidFill>
                          <a:effectLst/>
                          <a:latin typeface="Georgia" panose="02040502050405020303" pitchFamily="18" charset="0"/>
                          <a:ea typeface="+mn-ea"/>
                          <a:cs typeface="+mn-cs"/>
                        </a:rPr>
                        <a:t> </a:t>
                      </a:r>
                      <a:br>
                        <a:rPr lang="nl-NL" sz="1600" b="0" kern="1200" baseline="0" dirty="0">
                          <a:solidFill>
                            <a:schemeClr val="tx1"/>
                          </a:solidFill>
                          <a:effectLst/>
                          <a:latin typeface="Georgia" panose="02040502050405020303" pitchFamily="18" charset="0"/>
                          <a:ea typeface="+mn-ea"/>
                          <a:cs typeface="+mn-cs"/>
                        </a:rPr>
                      </a:br>
                      <a:r>
                        <a:rPr lang="nl-NL" sz="1600" b="0" kern="1200" baseline="0" dirty="0">
                          <a:solidFill>
                            <a:schemeClr val="tx1"/>
                          </a:solidFill>
                          <a:effectLst/>
                          <a:latin typeface="Georgia" panose="02040502050405020303" pitchFamily="18" charset="0"/>
                          <a:ea typeface="+mn-ea"/>
                          <a:cs typeface="+mn-cs"/>
                        </a:rPr>
                        <a:t>wordt geblokkeerd; moeizaam tot </a:t>
                      </a:r>
                      <a:br>
                        <a:rPr lang="nl-NL" sz="1600" b="0" kern="1200" baseline="0" dirty="0">
                          <a:solidFill>
                            <a:schemeClr val="tx1"/>
                          </a:solidFill>
                          <a:effectLst/>
                          <a:latin typeface="Georgia" panose="02040502050405020303" pitchFamily="18" charset="0"/>
                          <a:ea typeface="+mn-ea"/>
                          <a:cs typeface="+mn-cs"/>
                        </a:rPr>
                      </a:br>
                      <a:r>
                        <a:rPr lang="nl-NL" sz="1600" b="0" kern="1200" baseline="0" dirty="0">
                          <a:solidFill>
                            <a:schemeClr val="tx1"/>
                          </a:solidFill>
                          <a:effectLst/>
                          <a:latin typeface="Georgia" panose="02040502050405020303" pitchFamily="18" charset="0"/>
                          <a:ea typeface="+mn-ea"/>
                          <a:cs typeface="+mn-cs"/>
                        </a:rPr>
                        <a:t>geen natuurlijk herstel lichaam</a:t>
                      </a:r>
                      <a:r>
                        <a:rPr lang="nl-NL" sz="1600" kern="1200" dirty="0">
                          <a:solidFill>
                            <a:schemeClr val="tx1"/>
                          </a:solidFill>
                          <a:effectLst/>
                          <a:latin typeface="Georgia" panose="02040502050405020303" pitchFamily="18" charset="0"/>
                          <a:ea typeface="+mn-ea"/>
                          <a:cs typeface="+mn-cs"/>
                        </a:rPr>
                        <a:t>.</a:t>
                      </a:r>
                      <a:endParaRPr lang="nl-NL" sz="1600" dirty="0">
                        <a:solidFill>
                          <a:schemeClr val="tx1"/>
                        </a:solidFill>
                        <a:latin typeface="Georgia" panose="02040502050405020303" pitchFamily="18" charset="0"/>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30925">
                <a:tc>
                  <a:txBody>
                    <a:bodyPr/>
                    <a:lstStyle/>
                    <a:p>
                      <a:pP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Alfa golven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De wereld van de energie</a:t>
                      </a:r>
                      <a:r>
                        <a:rPr lang="nl-NL" sz="1600" i="1" dirty="0">
                          <a:effectLst/>
                          <a:latin typeface="Georgia" panose="02040502050405020303" pitchFamily="18" charset="0"/>
                          <a:ea typeface="Calibri" panose="020F0502020204030204" pitchFamily="34" charset="0"/>
                          <a:cs typeface="Times New Roman" panose="02020603050405020304" pitchFamily="18" charset="0"/>
                        </a:rPr>
                        <a:t>.</a:t>
                      </a: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Persoonlijk onderbewustzijn</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Ontspannen én toch volledig bewuste staat om te leren en te focussen. Van binnen rustiger en ontvankelijker voor inspiratie.</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De aandacht is alert én ontspannen.</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Het hart klopt rustiger, de bloeddruk daalt en het bewustzijn verruimt zich, waardoor energiedoorstroming verbetert.</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95465">
                <a:tc>
                  <a:txBody>
                    <a:bodyPr/>
                    <a:lstStyle/>
                    <a:p>
                      <a:pPr>
                        <a:lnSpc>
                          <a:spcPct val="107000"/>
                        </a:lnSpc>
                        <a:spcAft>
                          <a:spcPts val="800"/>
                        </a:spcAft>
                      </a:pPr>
                      <a:r>
                        <a:rPr lang="nl-NL" sz="1600" b="1" i="0" dirty="0">
                          <a:effectLst/>
                          <a:latin typeface="Georgia" panose="02040502050405020303" pitchFamily="18" charset="0"/>
                          <a:ea typeface="Calibri" panose="020F0502020204030204" pitchFamily="34" charset="0"/>
                          <a:cs typeface="Times New Roman" panose="02020603050405020304" pitchFamily="18" charset="0"/>
                        </a:rPr>
                        <a:t>Natuurlijke staat</a:t>
                      </a:r>
                      <a:br>
                        <a:rPr lang="nl-NL" sz="1600" b="1" i="0" dirty="0">
                          <a:effectLst/>
                          <a:latin typeface="Georgia" panose="02040502050405020303" pitchFamily="18" charset="0"/>
                          <a:ea typeface="Calibri" panose="020F0502020204030204" pitchFamily="34" charset="0"/>
                          <a:cs typeface="Times New Roman" panose="02020603050405020304" pitchFamily="18" charset="0"/>
                        </a:rPr>
                      </a:br>
                      <a:br>
                        <a:rPr lang="nl-NL" sz="1600" b="0" i="0" dirty="0">
                          <a:effectLst/>
                          <a:latin typeface="Georgia" panose="02040502050405020303" pitchFamily="18" charset="0"/>
                          <a:ea typeface="Calibri" panose="020F0502020204030204" pitchFamily="34" charset="0"/>
                          <a:cs typeface="Times New Roman" panose="02020603050405020304" pitchFamily="18" charset="0"/>
                        </a:rPr>
                      </a:br>
                      <a:r>
                        <a:rPr lang="nl-NL" sz="1600" b="0" i="0" dirty="0">
                          <a:effectLst/>
                          <a:latin typeface="Georgia" panose="02040502050405020303" pitchFamily="18" charset="0"/>
                          <a:ea typeface="Calibri" panose="020F0502020204030204" pitchFamily="34" charset="0"/>
                          <a:cs typeface="Times New Roman" panose="02020603050405020304" pitchFamily="18" charset="0"/>
                        </a:rPr>
                        <a:t>Het aardse ritme</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r>
                        <a:rPr lang="nl-NL" sz="1600" b="0" i="0" dirty="0">
                          <a:effectLst/>
                          <a:latin typeface="Georgia" panose="02040502050405020303" pitchFamily="18" charset="0"/>
                          <a:ea typeface="Calibri" panose="020F0502020204030204" pitchFamily="34" charset="0"/>
                          <a:cs typeface="Times New Roman" panose="02020603050405020304" pitchFamily="18" charset="0"/>
                        </a:rPr>
                        <a:t>W</a:t>
                      </a:r>
                      <a:r>
                        <a:rPr lang="nl-NL" sz="1600" b="0" i="0" baseline="0" dirty="0">
                          <a:effectLst/>
                          <a:latin typeface="Georgia" panose="02040502050405020303" pitchFamily="18" charset="0"/>
                          <a:ea typeface="Calibri" panose="020F0502020204030204" pitchFamily="34" charset="0"/>
                          <a:cs typeface="Times New Roman" panose="02020603050405020304" pitchFamily="18" charset="0"/>
                        </a:rPr>
                        <a:t>ordt nu nog vaak ervaren als een </a:t>
                      </a:r>
                      <a:br>
                        <a:rPr lang="nl-NL" sz="1600" b="0" i="0" baseline="0" dirty="0">
                          <a:effectLst/>
                          <a:latin typeface="Georgia" panose="02040502050405020303" pitchFamily="18" charset="0"/>
                          <a:ea typeface="Calibri" panose="020F0502020204030204" pitchFamily="34" charset="0"/>
                          <a:cs typeface="Times New Roman" panose="02020603050405020304" pitchFamily="18" charset="0"/>
                        </a:rPr>
                      </a:br>
                      <a:r>
                        <a:rPr lang="nl-NL" sz="1600" b="1" i="0" baseline="0" dirty="0">
                          <a:effectLst/>
                          <a:latin typeface="Georgia" panose="02040502050405020303" pitchFamily="18" charset="0"/>
                          <a:ea typeface="Calibri" panose="020F0502020204030204" pitchFamily="34" charset="0"/>
                          <a:cs typeface="Times New Roman" panose="02020603050405020304" pitchFamily="18" charset="0"/>
                        </a:rPr>
                        <a:t>l</a:t>
                      </a:r>
                      <a:r>
                        <a:rPr lang="nl-NL" sz="1600" b="1" i="0" dirty="0">
                          <a:effectLst/>
                          <a:latin typeface="Georgia" panose="02040502050405020303" pitchFamily="18" charset="0"/>
                          <a:ea typeface="Calibri" panose="020F0502020204030204" pitchFamily="34" charset="0"/>
                          <a:cs typeface="Times New Roman" panose="02020603050405020304" pitchFamily="18" charset="0"/>
                        </a:rPr>
                        <a:t>icht meditatieve staat/trance</a:t>
                      </a:r>
                      <a:r>
                        <a:rPr lang="nl-NL" sz="1600" b="0" i="0" dirty="0">
                          <a:effectLst/>
                          <a:latin typeface="Georgia" panose="02040502050405020303" pitchFamily="18" charset="0"/>
                          <a:ea typeface="Calibri" panose="020F0502020204030204" pitchFamily="34" charset="0"/>
                          <a:cs typeface="Times New Roman" panose="02020603050405020304" pitchFamily="18" charset="0"/>
                        </a:rPr>
                        <a:t>.</a:t>
                      </a:r>
                      <a:endParaRPr lang="nl-NL" sz="1600" b="0" i="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r>
                        <a:rPr lang="nl-NL" sz="1600" i="1" dirty="0">
                          <a:effectLst/>
                          <a:latin typeface="Georgia" panose="02040502050405020303" pitchFamily="18" charset="0"/>
                          <a:ea typeface="Calibri" panose="020F0502020204030204" pitchFamily="34" charset="0"/>
                          <a:cs typeface="Times New Roman" panose="02020603050405020304" pitchFamily="18" charset="0"/>
                        </a:rPr>
                        <a:t>Schumannfrequentie</a:t>
                      </a:r>
                      <a:br>
                        <a:rPr lang="nl-NL" sz="1600" i="1" baseline="0" dirty="0">
                          <a:effectLst/>
                          <a:latin typeface="Georgia" panose="02040502050405020303" pitchFamily="18" charset="0"/>
                          <a:ea typeface="Calibri" panose="020F0502020204030204" pitchFamily="34" charset="0"/>
                          <a:cs typeface="Times New Roman" panose="02020603050405020304" pitchFamily="18" charset="0"/>
                        </a:rPr>
                      </a:br>
                      <a:r>
                        <a:rPr lang="nl-NL" sz="1600" b="0" i="0" baseline="0" dirty="0">
                          <a:effectLst/>
                          <a:latin typeface="Georgia" panose="02040502050405020303" pitchFamily="18" charset="0"/>
                          <a:ea typeface="Calibri" panose="020F0502020204030204" pitchFamily="34" charset="0"/>
                          <a:cs typeface="Times New Roman" panose="02020603050405020304" pitchFamily="18" charset="0"/>
                        </a:rPr>
                        <a:t>h</a:t>
                      </a:r>
                      <a:r>
                        <a:rPr lang="nl-NL" sz="1600" b="0" i="0" dirty="0">
                          <a:effectLst/>
                          <a:latin typeface="Georgia" panose="02040502050405020303" pitchFamily="18" charset="0"/>
                          <a:ea typeface="Calibri" panose="020F0502020204030204" pitchFamily="34" charset="0"/>
                          <a:cs typeface="Times New Roman" panose="02020603050405020304" pitchFamily="18" charset="0"/>
                        </a:rPr>
                        <a:t>et horen van je innerlijke stem.</a:t>
                      </a: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97239">
                <a:tc>
                  <a:txBody>
                    <a:bodyPr/>
                    <a:lstStyle/>
                    <a:p>
                      <a:pP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Thèta golven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De wereld van spirit, voorbij</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ruimte &amp; tijd.</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r>
                        <a:rPr lang="nl-NL" sz="16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Diep meditatieve staat.</a:t>
                      </a:r>
                      <a:r>
                        <a:rPr lang="nl-NL" sz="1600" b="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Totale ontspannenheid waardoor grote ontvankelijkheid voor creatieve ideeën en vergeten herinneringen.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b="1" dirty="0">
                          <a:effectLst/>
                          <a:latin typeface="Georgia" panose="02040502050405020303" pitchFamily="18" charset="0"/>
                          <a:ea typeface="Calibri" panose="020F0502020204030204" pitchFamily="34" charset="0"/>
                          <a:cs typeface="Times New Roman" panose="02020603050405020304" pitchFamily="18" charset="0"/>
                        </a:rPr>
                        <a:t>Collectief (onder)bewustzijn</a:t>
                      </a: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Het creëert balans tussen linker- en rechterhersenhelft.</a:t>
                      </a:r>
                      <a:r>
                        <a:rPr lang="nl-NL" sz="1600" baseline="0" dirty="0">
                          <a:effectLst/>
                          <a:latin typeface="Georgia" panose="02040502050405020303" pitchFamily="18" charset="0"/>
                          <a:ea typeface="Calibri" panose="020F0502020204030204" pitchFamily="34" charset="0"/>
                          <a:cs typeface="Times New Roman" panose="02020603050405020304" pitchFamily="18" charset="0"/>
                        </a:rPr>
                        <a:t> Geeft </a:t>
                      </a:r>
                      <a:r>
                        <a:rPr lang="nl-NL" sz="1600" dirty="0">
                          <a:effectLst/>
                          <a:latin typeface="Georgia" panose="02040502050405020303" pitchFamily="18" charset="0"/>
                          <a:ea typeface="Calibri" panose="020F0502020204030204" pitchFamily="34" charset="0"/>
                          <a:cs typeface="Times New Roman" panose="02020603050405020304" pitchFamily="18" charset="0"/>
                        </a:rPr>
                        <a:t>innerlijke rust en zorgt voor natuurlijk herstel.</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Integratie</a:t>
                      </a:r>
                      <a: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nl-NL" sz="1600" dirty="0">
                          <a:effectLst/>
                          <a:latin typeface="Georgia" panose="02040502050405020303" pitchFamily="18" charset="0"/>
                          <a:ea typeface="Calibri" panose="020F0502020204030204" pitchFamily="34" charset="0"/>
                          <a:cs typeface="Times New Roman" panose="02020603050405020304" pitchFamily="18" charset="0"/>
                        </a:rPr>
                        <a:t>en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heling</a:t>
                      </a:r>
                      <a: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nl-NL" sz="1600" dirty="0">
                          <a:effectLst/>
                          <a:latin typeface="Georgia" panose="02040502050405020303" pitchFamily="18" charset="0"/>
                          <a:ea typeface="Calibri" panose="020F0502020204030204" pitchFamily="34" charset="0"/>
                          <a:cs typeface="Times New Roman" panose="02020603050405020304" pitchFamily="18" charset="0"/>
                        </a:rPr>
                        <a:t>van levenservaringen. </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99295">
                <a:tc>
                  <a:txBody>
                    <a:bodyPr/>
                    <a:lstStyle/>
                    <a:p>
                      <a:pP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Delta Golven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De grote Leegte </a:t>
                      </a:r>
                      <a:r>
                        <a:rPr lang="nl-NL" sz="1600" i="1" dirty="0">
                          <a:effectLst/>
                          <a:latin typeface="Georgia" panose="02040502050405020303" pitchFamily="18" charset="0"/>
                          <a:ea typeface="Calibri" panose="020F0502020204030204" pitchFamily="34" charset="0"/>
                          <a:cs typeface="Times New Roman" panose="02020603050405020304" pitchFamily="18" charset="0"/>
                        </a:rPr>
                        <a:t>of</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i="0" dirty="0">
                          <a:effectLst/>
                          <a:latin typeface="Georgia" panose="02040502050405020303" pitchFamily="18" charset="0"/>
                          <a:ea typeface="Calibri" panose="020F0502020204030204" pitchFamily="34" charset="0"/>
                          <a:cs typeface="Times New Roman" panose="02020603050405020304" pitchFamily="18" charset="0"/>
                        </a:rPr>
                        <a:t>De grote Volheid…</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r>
                        <a:rPr lang="nl-NL" sz="1600" b="0" dirty="0">
                          <a:effectLst/>
                          <a:latin typeface="Georgia" panose="02040502050405020303" pitchFamily="18" charset="0"/>
                          <a:ea typeface="Calibri" panose="020F0502020204030204" pitchFamily="34" charset="0"/>
                          <a:cs typeface="Times New Roman" panose="02020603050405020304" pitchFamily="18" charset="0"/>
                        </a:rPr>
                        <a:t>Zeer diepe meditatieve staat, </a:t>
                      </a:r>
                      <a:r>
                        <a:rPr lang="nl-NL" sz="1600" dirty="0">
                          <a:effectLst/>
                          <a:latin typeface="Georgia" panose="02040502050405020303" pitchFamily="18" charset="0"/>
                          <a:ea typeface="Calibri" panose="020F0502020204030204" pitchFamily="34" charset="0"/>
                          <a:cs typeface="Times New Roman" panose="02020603050405020304" pitchFamily="18" charset="0"/>
                        </a:rPr>
                        <a:t>een diepe droomloze staat:</a:t>
                      </a:r>
                      <a:r>
                        <a:rPr lang="nl-NL" sz="1600" b="1" dirty="0">
                          <a:effectLst/>
                          <a:latin typeface="Georgia" panose="02040502050405020303" pitchFamily="18" charset="0"/>
                          <a:ea typeface="Calibri" panose="020F0502020204030204" pitchFamily="34" charset="0"/>
                          <a:cs typeface="Times New Roman" panose="02020603050405020304" pitchFamily="18" charset="0"/>
                        </a:rPr>
                        <a:t> </a:t>
                      </a:r>
                      <a:r>
                        <a:rPr lang="nl-NL" sz="1600" dirty="0">
                          <a:effectLst/>
                          <a:latin typeface="Georgia" panose="02040502050405020303" pitchFamily="18" charset="0"/>
                          <a:ea typeface="Calibri" panose="020F0502020204030204" pitchFamily="34" charset="0"/>
                          <a:cs typeface="Times New Roman" panose="02020603050405020304" pitchFamily="18" charset="0"/>
                        </a:rPr>
                        <a:t>de geest is stil. Het veld van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liefde</a:t>
                      </a:r>
                      <a:r>
                        <a:rPr lang="nl-NL" sz="1600" dirty="0">
                          <a:effectLst/>
                          <a:latin typeface="Georgia" panose="02040502050405020303" pitchFamily="18" charset="0"/>
                          <a:ea typeface="Calibri" panose="020F0502020204030204" pitchFamily="34" charset="0"/>
                          <a:cs typeface="Times New Roman" panose="02020603050405020304" pitchFamily="18" charset="0"/>
                        </a:rPr>
                        <a:t> en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onvoorwaardelijkheid</a:t>
                      </a:r>
                      <a:r>
                        <a:rPr lang="nl-NL" sz="1600" dirty="0">
                          <a:effectLst/>
                          <a:latin typeface="Georgia" panose="02040502050405020303" pitchFamily="18" charset="0"/>
                          <a:ea typeface="Calibri" panose="020F0502020204030204" pitchFamily="34" charset="0"/>
                          <a:cs typeface="Times New Roman" panose="02020603050405020304" pitchFamily="18" charset="0"/>
                        </a:rPr>
                        <a:t>.</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b="1" dirty="0">
                          <a:effectLst/>
                          <a:latin typeface="Georgia" panose="02040502050405020303" pitchFamily="18" charset="0"/>
                          <a:ea typeface="Calibri" panose="020F0502020204030204" pitchFamily="34" charset="0"/>
                          <a:cs typeface="Times New Roman" panose="02020603050405020304" pitchFamily="18" charset="0"/>
                        </a:rPr>
                        <a:t>Universeel bewustzijn.</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Het veld van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herinneren</a:t>
                      </a:r>
                      <a: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br>
                      <a: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antwoorden vanuit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innerlijk weten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Verbondenheid met al wat is</a:t>
                      </a:r>
                      <a:r>
                        <a:rPr lang="nl-NL" sz="1600" baseline="0" dirty="0">
                          <a:effectLst/>
                          <a:latin typeface="Georgia" panose="02040502050405020303" pitchFamily="18" charset="0"/>
                          <a:ea typeface="Calibri" panose="020F0502020204030204" pitchFamily="34" charset="0"/>
                          <a:cs typeface="Times New Roman" panose="02020603050405020304" pitchFamily="18" charset="0"/>
                        </a:rPr>
                        <a:t> (eenheid).</a:t>
                      </a:r>
                      <a:r>
                        <a:rPr lang="nl-NL" sz="1600" dirty="0">
                          <a:effectLst/>
                          <a:latin typeface="Georgia" panose="02040502050405020303" pitchFamily="18" charset="0"/>
                          <a:ea typeface="Calibri" panose="020F0502020204030204" pitchFamily="34" charset="0"/>
                          <a:cs typeface="Times New Roman" panose="02020603050405020304" pitchFamily="18" charset="0"/>
                        </a:rPr>
                        <a:t> Spirituele ervaring. Leven in de flow. </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5" name="Afbeelding 4">
            <a:extLst>
              <a:ext uri="{FF2B5EF4-FFF2-40B4-BE49-F238E27FC236}">
                <a16:creationId xmlns:a16="http://schemas.microsoft.com/office/drawing/2014/main" id="{5BEA1C61-FAAC-F1D0-A568-5245C8AC5F6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152118" y="1026269"/>
            <a:ext cx="1438493" cy="940928"/>
          </a:xfrm>
          <a:prstGeom prst="rect">
            <a:avLst/>
          </a:prstGeom>
        </p:spPr>
      </p:pic>
      <p:pic>
        <p:nvPicPr>
          <p:cNvPr id="6" name="Picture 2">
            <a:extLst>
              <a:ext uri="{FF2B5EF4-FFF2-40B4-BE49-F238E27FC236}">
                <a16:creationId xmlns:a16="http://schemas.microsoft.com/office/drawing/2014/main" id="{61D955FC-9D3B-96DB-E8E7-F037695ED42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531" y="1028733"/>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Afbeelding 7" descr="C:\Users\Marco\Dropbox\InsideOut\Inspiration to Create\2 Website\Natuur\bfn earth2.jpg">
            <a:extLst>
              <a:ext uri="{FF2B5EF4-FFF2-40B4-BE49-F238E27FC236}">
                <a16:creationId xmlns:a16="http://schemas.microsoft.com/office/drawing/2014/main" id="{242D8638-27F6-B818-1714-3B9D3A5C1B0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5717" y="3090413"/>
            <a:ext cx="1311295" cy="792000"/>
          </a:xfrm>
          <a:prstGeom prst="rect">
            <a:avLst/>
          </a:prstGeom>
          <a:noFill/>
          <a:ln>
            <a:noFill/>
          </a:ln>
        </p:spPr>
      </p:pic>
      <p:pic>
        <p:nvPicPr>
          <p:cNvPr id="9" name="Picture 3">
            <a:extLst>
              <a:ext uri="{FF2B5EF4-FFF2-40B4-BE49-F238E27FC236}">
                <a16:creationId xmlns:a16="http://schemas.microsoft.com/office/drawing/2014/main" id="{1EF11D80-BC23-AD49-7D51-D8650D1A896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4152" y="1967197"/>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Afgeronde rechthoek 3">
            <a:extLst>
              <a:ext uri="{FF2B5EF4-FFF2-40B4-BE49-F238E27FC236}">
                <a16:creationId xmlns:a16="http://schemas.microsoft.com/office/drawing/2014/main" id="{E01FF2C3-76C6-D16B-1FAF-AAD865D15B30}"/>
              </a:ext>
            </a:extLst>
          </p:cNvPr>
          <p:cNvSpPr/>
          <p:nvPr/>
        </p:nvSpPr>
        <p:spPr>
          <a:xfrm>
            <a:off x="1884152" y="3373661"/>
            <a:ext cx="1440000" cy="521592"/>
          </a:xfrm>
          <a:prstGeom prst="rect">
            <a:avLst/>
          </a:prstGeom>
          <a:solidFill>
            <a:srgbClr val="00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err="1">
                <a:latin typeface="Georgia" panose="02040502050405020303" pitchFamily="18" charset="0"/>
              </a:rPr>
              <a:t>Lichaams-bewustzijn</a:t>
            </a:r>
            <a:endParaRPr lang="nl-NL" sz="1600" dirty="0">
              <a:latin typeface="Georgia" panose="02040502050405020303" pitchFamily="18" charset="0"/>
            </a:endParaRPr>
          </a:p>
        </p:txBody>
      </p:sp>
      <p:pic>
        <p:nvPicPr>
          <p:cNvPr id="13" name="Picture 4">
            <a:extLst>
              <a:ext uri="{FF2B5EF4-FFF2-40B4-BE49-F238E27FC236}">
                <a16:creationId xmlns:a16="http://schemas.microsoft.com/office/drawing/2014/main" id="{9C879C85-A056-2EDA-4DAB-56785ECF7C3B}"/>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1531" y="4829421"/>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5">
            <a:extLst>
              <a:ext uri="{FF2B5EF4-FFF2-40B4-BE49-F238E27FC236}">
                <a16:creationId xmlns:a16="http://schemas.microsoft.com/office/drawing/2014/main" id="{BB7156F4-00CD-BE11-90A8-2AE9EC2CFC19}"/>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4152" y="6121631"/>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Rechthoek 14">
            <a:extLst>
              <a:ext uri="{FF2B5EF4-FFF2-40B4-BE49-F238E27FC236}">
                <a16:creationId xmlns:a16="http://schemas.microsoft.com/office/drawing/2014/main" id="{74D4D067-2084-1D20-FD9D-338A863AFB51}"/>
              </a:ext>
            </a:extLst>
          </p:cNvPr>
          <p:cNvSpPr/>
          <p:nvPr/>
        </p:nvSpPr>
        <p:spPr>
          <a:xfrm>
            <a:off x="1884152" y="3895254"/>
            <a:ext cx="1440000" cy="392577"/>
          </a:xfrm>
          <a:prstGeom prst="rect">
            <a:avLst/>
          </a:prstGeom>
          <a:solidFill>
            <a:srgbClr val="00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latin typeface="Georgia" panose="02040502050405020303" pitchFamily="18" charset="0"/>
              </a:rPr>
              <a:t>voelen</a:t>
            </a:r>
          </a:p>
        </p:txBody>
      </p:sp>
      <p:pic>
        <p:nvPicPr>
          <p:cNvPr id="18" name="Afbeelding 17">
            <a:extLst>
              <a:ext uri="{FF2B5EF4-FFF2-40B4-BE49-F238E27FC236}">
                <a16:creationId xmlns:a16="http://schemas.microsoft.com/office/drawing/2014/main" id="{BEF2BD45-CDB8-D325-5F59-A52EAEC8247E}"/>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7215717" y="3895254"/>
            <a:ext cx="1311295" cy="2694377"/>
          </a:xfrm>
          <a:prstGeom prst="rect">
            <a:avLst/>
          </a:prstGeom>
          <a:ln>
            <a:noFill/>
          </a:ln>
        </p:spPr>
      </p:pic>
      <p:sp>
        <p:nvSpPr>
          <p:cNvPr id="19" name="Tekstvak 18">
            <a:extLst>
              <a:ext uri="{FF2B5EF4-FFF2-40B4-BE49-F238E27FC236}">
                <a16:creationId xmlns:a16="http://schemas.microsoft.com/office/drawing/2014/main" id="{38D11D1E-91D7-3B59-FEEA-44B2CB01A6B3}"/>
              </a:ext>
            </a:extLst>
          </p:cNvPr>
          <p:cNvSpPr txBox="1"/>
          <p:nvPr/>
        </p:nvSpPr>
        <p:spPr>
          <a:xfrm>
            <a:off x="7200581" y="3558884"/>
            <a:ext cx="1311295" cy="369332"/>
          </a:xfrm>
          <a:prstGeom prst="rect">
            <a:avLst/>
          </a:prstGeom>
          <a:noFill/>
        </p:spPr>
        <p:txBody>
          <a:bodyPr wrap="square" rtlCol="0">
            <a:spAutoFit/>
          </a:bodyPr>
          <a:lstStyle/>
          <a:p>
            <a:pPr algn="ctr"/>
            <a:r>
              <a:rPr lang="nl-NL" b="1" dirty="0">
                <a:solidFill>
                  <a:schemeClr val="bg1"/>
                </a:solidFill>
                <a:latin typeface="Georgia" panose="02040502050405020303" pitchFamily="18" charset="0"/>
              </a:rPr>
              <a:t>leven</a:t>
            </a:r>
          </a:p>
        </p:txBody>
      </p:sp>
      <p:sp>
        <p:nvSpPr>
          <p:cNvPr id="20" name="Tekstvak 19">
            <a:extLst>
              <a:ext uri="{FF2B5EF4-FFF2-40B4-BE49-F238E27FC236}">
                <a16:creationId xmlns:a16="http://schemas.microsoft.com/office/drawing/2014/main" id="{95BC53A5-D37F-722A-131A-CE40574C15A1}"/>
              </a:ext>
            </a:extLst>
          </p:cNvPr>
          <p:cNvSpPr txBox="1"/>
          <p:nvPr/>
        </p:nvSpPr>
        <p:spPr>
          <a:xfrm>
            <a:off x="7184873" y="6197243"/>
            <a:ext cx="1311295" cy="369332"/>
          </a:xfrm>
          <a:prstGeom prst="rect">
            <a:avLst/>
          </a:prstGeom>
          <a:noFill/>
        </p:spPr>
        <p:txBody>
          <a:bodyPr wrap="square" rtlCol="0">
            <a:spAutoFit/>
          </a:bodyPr>
          <a:lstStyle/>
          <a:p>
            <a:pPr algn="ctr"/>
            <a:r>
              <a:rPr lang="nl-NL" b="1" dirty="0">
                <a:solidFill>
                  <a:schemeClr val="bg1"/>
                </a:solidFill>
                <a:latin typeface="Georgia" panose="02040502050405020303" pitchFamily="18" charset="0"/>
              </a:rPr>
              <a:t>beleven</a:t>
            </a:r>
          </a:p>
        </p:txBody>
      </p:sp>
      <p:sp>
        <p:nvSpPr>
          <p:cNvPr id="7" name="Titel 1">
            <a:extLst>
              <a:ext uri="{FF2B5EF4-FFF2-40B4-BE49-F238E27FC236}">
                <a16:creationId xmlns:a16="http://schemas.microsoft.com/office/drawing/2014/main" id="{9CC8C2B1-F455-6D22-7677-09713A1EF88F}"/>
              </a:ext>
            </a:extLst>
          </p:cNvPr>
          <p:cNvSpPr txBox="1">
            <a:spLocks/>
          </p:cNvSpPr>
          <p:nvPr/>
        </p:nvSpPr>
        <p:spPr>
          <a:xfrm>
            <a:off x="-4915" y="-18854"/>
            <a:ext cx="12196915" cy="556182"/>
          </a:xfrm>
          <a:prstGeom prst="rect">
            <a:avLst/>
          </a:prstGeom>
          <a:solidFill>
            <a:srgbClr val="008780"/>
          </a:solidFill>
          <a:ln w="6350" cap="flat" cmpd="sng" algn="ctr">
            <a:noFill/>
            <a:prstDash val="solid"/>
            <a:miter lim="800000"/>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nl-NL" sz="2500" dirty="0">
                <a:solidFill>
                  <a:schemeClr val="bg1"/>
                </a:solidFill>
                <a:latin typeface="Georgia" panose="02040502050405020303" pitchFamily="18" charset="0"/>
              </a:rPr>
              <a:t>       Breathfulness </a:t>
            </a:r>
            <a:r>
              <a:rPr lang="nl-NL" sz="2900" dirty="0">
                <a:solidFill>
                  <a:schemeClr val="bg1"/>
                </a:solidFill>
                <a:latin typeface="Georgia" panose="02040502050405020303" pitchFamily="18" charset="0"/>
              </a:rPr>
              <a:t>                                                       </a:t>
            </a:r>
            <a:r>
              <a:rPr lang="nl-NL" sz="2000" b="1" dirty="0">
                <a:solidFill>
                  <a:schemeClr val="bg1"/>
                </a:solidFill>
                <a:latin typeface="Georgia" panose="02040502050405020303" pitchFamily="18" charset="0"/>
              </a:rPr>
              <a:t>Bewustzijnsstaten – van mind naar bezieling</a:t>
            </a:r>
            <a:endParaRPr lang="nl-NL" sz="3200" b="1" dirty="0">
              <a:solidFill>
                <a:schemeClr val="bg1"/>
              </a:solidFill>
              <a:latin typeface="Georgia" panose="02040502050405020303" pitchFamily="18" charset="0"/>
            </a:endParaRPr>
          </a:p>
        </p:txBody>
      </p:sp>
      <p:pic>
        <p:nvPicPr>
          <p:cNvPr id="10" name="Afbeelding 9">
            <a:extLst>
              <a:ext uri="{FF2B5EF4-FFF2-40B4-BE49-F238E27FC236}">
                <a16:creationId xmlns:a16="http://schemas.microsoft.com/office/drawing/2014/main" id="{AD3AE8FC-041F-B649-3AD0-5C15DA824D3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87" y="106863"/>
            <a:ext cx="360000" cy="360000"/>
          </a:xfrm>
          <a:prstGeom prst="ellipse">
            <a:avLst/>
          </a:prstGeom>
        </p:spPr>
      </p:pic>
    </p:spTree>
    <p:extLst>
      <p:ext uri="{BB962C8B-B14F-4D97-AF65-F5344CB8AC3E}">
        <p14:creationId xmlns:p14="http://schemas.microsoft.com/office/powerpoint/2010/main" val="3166107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DDBA5BC1-907B-EAB6-B4C2-5940A2EF2154}"/>
              </a:ext>
            </a:extLst>
          </p:cNvPr>
          <p:cNvGraphicFramePr>
            <a:graphicFrameLocks noGrp="1"/>
          </p:cNvGraphicFramePr>
          <p:nvPr/>
        </p:nvGraphicFramePr>
        <p:xfrm>
          <a:off x="-6553" y="1028734"/>
          <a:ext cx="12175958" cy="5560897"/>
        </p:xfrm>
        <a:graphic>
          <a:graphicData uri="http://schemas.openxmlformats.org/drawingml/2006/table">
            <a:tbl>
              <a:tblPr/>
              <a:tblGrid>
                <a:gridCol w="3327659">
                  <a:extLst>
                    <a:ext uri="{9D8B030D-6E8A-4147-A177-3AD203B41FA5}">
                      <a16:colId xmlns:a16="http://schemas.microsoft.com/office/drawing/2014/main" val="20000"/>
                    </a:ext>
                  </a:extLst>
                </a:gridCol>
                <a:gridCol w="4503763">
                  <a:extLst>
                    <a:ext uri="{9D8B030D-6E8A-4147-A177-3AD203B41FA5}">
                      <a16:colId xmlns:a16="http://schemas.microsoft.com/office/drawing/2014/main" val="20001"/>
                    </a:ext>
                  </a:extLst>
                </a:gridCol>
                <a:gridCol w="4344536">
                  <a:extLst>
                    <a:ext uri="{9D8B030D-6E8A-4147-A177-3AD203B41FA5}">
                      <a16:colId xmlns:a16="http://schemas.microsoft.com/office/drawing/2014/main" val="20002"/>
                    </a:ext>
                  </a:extLst>
                </a:gridCol>
              </a:tblGrid>
              <a:tr h="937973">
                <a:tc>
                  <a:txBody>
                    <a:bodyPr/>
                    <a:lstStyle/>
                    <a:p>
                      <a:pPr>
                        <a:lnSpc>
                          <a:spcPct val="115000"/>
                        </a:lnSpc>
                        <a:spcAft>
                          <a:spcPts val="0"/>
                        </a:spcAft>
                      </a:pPr>
                      <a:r>
                        <a:rPr lang="nl-NL" sz="1600" b="1" dirty="0">
                          <a:solidFill>
                            <a:schemeClr val="tx1"/>
                          </a:solidFill>
                          <a:latin typeface="Georgia" panose="02040502050405020303" pitchFamily="18" charset="0"/>
                          <a:ea typeface="Times New Roman"/>
                          <a:cs typeface="Times New Roman"/>
                        </a:rPr>
                        <a:t>Bèta golven </a:t>
                      </a:r>
                    </a:p>
                    <a:p>
                      <a:pPr>
                        <a:lnSpc>
                          <a:spcPct val="115000"/>
                        </a:lnSpc>
                        <a:spcAft>
                          <a:spcPts val="0"/>
                        </a:spcAft>
                      </a:pPr>
                      <a:br>
                        <a:rPr lang="nl-NL" sz="1600" dirty="0">
                          <a:solidFill>
                            <a:schemeClr val="tx1"/>
                          </a:solidFill>
                          <a:latin typeface="Georgia" panose="02040502050405020303" pitchFamily="18" charset="0"/>
                          <a:ea typeface="Times New Roman"/>
                          <a:cs typeface="Times New Roman"/>
                        </a:rPr>
                      </a:br>
                      <a:r>
                        <a:rPr lang="nl-NL" sz="1600" dirty="0">
                          <a:solidFill>
                            <a:schemeClr val="tx1"/>
                          </a:solidFill>
                          <a:latin typeface="Georgia" panose="02040502050405020303" pitchFamily="18" charset="0"/>
                          <a:ea typeface="Times New Roman"/>
                          <a:cs typeface="Times New Roman"/>
                        </a:rPr>
                        <a:t>De wereld van de materie.</a:t>
                      </a:r>
                      <a:endParaRPr lang="nl-NL" sz="1600" dirty="0">
                        <a:solidFill>
                          <a:schemeClr val="tx1"/>
                        </a:solidFill>
                        <a:latin typeface="Georgia" panose="02040502050405020303" pitchFamily="18" charset="0"/>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604838">
                        <a:lnSpc>
                          <a:spcPct val="115000"/>
                        </a:lnSpc>
                        <a:spcAft>
                          <a:spcPts val="0"/>
                        </a:spcAft>
                        <a:tabLst>
                          <a:tab pos="2243138" algn="l"/>
                          <a:tab pos="2689225" algn="l"/>
                        </a:tabLst>
                      </a:pPr>
                      <a:r>
                        <a:rPr lang="nl-NL" sz="1600" b="1" kern="1200" dirty="0">
                          <a:solidFill>
                            <a:schemeClr val="tx1"/>
                          </a:solidFill>
                          <a:effectLst/>
                          <a:latin typeface="Georgia" panose="02040502050405020303" pitchFamily="18" charset="0"/>
                          <a:ea typeface="+mn-ea"/>
                          <a:cs typeface="+mn-cs"/>
                        </a:rPr>
                        <a:t>Waakbewustzijn</a:t>
                      </a:r>
                      <a:br>
                        <a:rPr lang="nl-NL" sz="1600" b="1" kern="1200" dirty="0">
                          <a:solidFill>
                            <a:schemeClr val="tx1"/>
                          </a:solidFill>
                          <a:effectLst/>
                          <a:latin typeface="Georgia" panose="02040502050405020303" pitchFamily="18" charset="0"/>
                          <a:ea typeface="+mn-ea"/>
                          <a:cs typeface="+mn-cs"/>
                        </a:rPr>
                      </a:br>
                      <a:r>
                        <a:rPr lang="nl-NL" sz="1600" kern="1200" dirty="0">
                          <a:solidFill>
                            <a:schemeClr val="tx1"/>
                          </a:solidFill>
                          <a:effectLst/>
                          <a:latin typeface="Georgia" panose="02040502050405020303" pitchFamily="18" charset="0"/>
                          <a:ea typeface="+mn-ea"/>
                          <a:cs typeface="+mn-cs"/>
                        </a:rPr>
                        <a:t> Aandacht is naar buiten gericht: </a:t>
                      </a:r>
                    </a:p>
                    <a:p>
                      <a:pPr algn="ctr" defTabSz="604838">
                        <a:lnSpc>
                          <a:spcPct val="115000"/>
                        </a:lnSpc>
                        <a:spcAft>
                          <a:spcPts val="0"/>
                        </a:spcAft>
                        <a:tabLst>
                          <a:tab pos="2243138" algn="l"/>
                          <a:tab pos="2689225" algn="l"/>
                        </a:tabLst>
                      </a:pPr>
                      <a:r>
                        <a:rPr lang="nl-NL" sz="1600" b="1" kern="1200" dirty="0">
                          <a:solidFill>
                            <a:srgbClr val="FF0000"/>
                          </a:solidFill>
                          <a:effectLst/>
                          <a:latin typeface="Georgia" panose="02040502050405020303" pitchFamily="18" charset="0"/>
                          <a:ea typeface="+mn-ea"/>
                          <a:cs typeface="+mn-cs"/>
                        </a:rPr>
                        <a:t>alertheid</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spanning</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controle</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angst</a:t>
                      </a:r>
                      <a:endParaRPr lang="nl-NL" sz="1600" dirty="0">
                        <a:solidFill>
                          <a:schemeClr val="tx1"/>
                        </a:solidFill>
                        <a:latin typeface="Georgia" panose="02040502050405020303" pitchFamily="18" charset="0"/>
                        <a:ea typeface="Calibri"/>
                        <a:cs typeface="Times New Roman"/>
                      </a:endParaRPr>
                    </a:p>
                  </a:txBody>
                  <a:tcPr marR="6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7063" indent="0" algn="ctr" defTabSz="762000">
                        <a:lnSpc>
                          <a:spcPct val="115000"/>
                        </a:lnSpc>
                        <a:spcAft>
                          <a:spcPts val="0"/>
                        </a:spcAft>
                        <a:tabLst/>
                      </a:pPr>
                      <a:r>
                        <a:rPr lang="nl-NL" sz="1600" b="0" kern="1200" dirty="0">
                          <a:solidFill>
                            <a:schemeClr val="tx1"/>
                          </a:solidFill>
                          <a:effectLst/>
                          <a:latin typeface="Georgia" panose="02040502050405020303" pitchFamily="18" charset="0"/>
                          <a:ea typeface="+mn-ea"/>
                          <a:cs typeface="+mn-cs"/>
                        </a:rPr>
                        <a:t>Energiedoorstroming</a:t>
                      </a:r>
                      <a:r>
                        <a:rPr lang="nl-NL" sz="1600" b="0" kern="1200" baseline="0" dirty="0">
                          <a:solidFill>
                            <a:schemeClr val="tx1"/>
                          </a:solidFill>
                          <a:effectLst/>
                          <a:latin typeface="Georgia" panose="02040502050405020303" pitchFamily="18" charset="0"/>
                          <a:ea typeface="+mn-ea"/>
                          <a:cs typeface="+mn-cs"/>
                        </a:rPr>
                        <a:t> </a:t>
                      </a:r>
                      <a:br>
                        <a:rPr lang="nl-NL" sz="1600" b="0" kern="1200" baseline="0" dirty="0">
                          <a:solidFill>
                            <a:schemeClr val="tx1"/>
                          </a:solidFill>
                          <a:effectLst/>
                          <a:latin typeface="Georgia" panose="02040502050405020303" pitchFamily="18" charset="0"/>
                          <a:ea typeface="+mn-ea"/>
                          <a:cs typeface="+mn-cs"/>
                        </a:rPr>
                      </a:br>
                      <a:r>
                        <a:rPr lang="nl-NL" sz="1600" b="0" kern="1200" baseline="0" dirty="0">
                          <a:solidFill>
                            <a:schemeClr val="tx1"/>
                          </a:solidFill>
                          <a:effectLst/>
                          <a:latin typeface="Georgia" panose="02040502050405020303" pitchFamily="18" charset="0"/>
                          <a:ea typeface="+mn-ea"/>
                          <a:cs typeface="+mn-cs"/>
                        </a:rPr>
                        <a:t>wordt geblokkeerd; moeizaam tot </a:t>
                      </a:r>
                      <a:br>
                        <a:rPr lang="nl-NL" sz="1600" b="0" kern="1200" baseline="0" dirty="0">
                          <a:solidFill>
                            <a:schemeClr val="tx1"/>
                          </a:solidFill>
                          <a:effectLst/>
                          <a:latin typeface="Georgia" panose="02040502050405020303" pitchFamily="18" charset="0"/>
                          <a:ea typeface="+mn-ea"/>
                          <a:cs typeface="+mn-cs"/>
                        </a:rPr>
                      </a:br>
                      <a:r>
                        <a:rPr lang="nl-NL" sz="1600" b="0" kern="1200" baseline="0" dirty="0">
                          <a:solidFill>
                            <a:schemeClr val="tx1"/>
                          </a:solidFill>
                          <a:effectLst/>
                          <a:latin typeface="Georgia" panose="02040502050405020303" pitchFamily="18" charset="0"/>
                          <a:ea typeface="+mn-ea"/>
                          <a:cs typeface="+mn-cs"/>
                        </a:rPr>
                        <a:t>geen natuurlijk herstel lichaam</a:t>
                      </a:r>
                      <a:r>
                        <a:rPr lang="nl-NL" sz="1600" kern="1200" dirty="0">
                          <a:solidFill>
                            <a:schemeClr val="tx1"/>
                          </a:solidFill>
                          <a:effectLst/>
                          <a:latin typeface="Georgia" panose="02040502050405020303" pitchFamily="18" charset="0"/>
                          <a:ea typeface="+mn-ea"/>
                          <a:cs typeface="+mn-cs"/>
                        </a:rPr>
                        <a:t>.</a:t>
                      </a:r>
                      <a:endParaRPr lang="nl-NL" sz="1600" dirty="0">
                        <a:solidFill>
                          <a:schemeClr val="tx1"/>
                        </a:solidFill>
                        <a:latin typeface="Georgia" panose="02040502050405020303" pitchFamily="18" charset="0"/>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30925">
                <a:tc>
                  <a:txBody>
                    <a:bodyPr/>
                    <a:lstStyle/>
                    <a:p>
                      <a:pP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Alfa golven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De wereld van de energie</a:t>
                      </a:r>
                      <a:r>
                        <a:rPr lang="nl-NL" sz="1600" i="1" dirty="0">
                          <a:effectLst/>
                          <a:latin typeface="Georgia" panose="02040502050405020303" pitchFamily="18" charset="0"/>
                          <a:ea typeface="Calibri" panose="020F0502020204030204" pitchFamily="34" charset="0"/>
                          <a:cs typeface="Times New Roman" panose="02020603050405020304" pitchFamily="18" charset="0"/>
                        </a:rPr>
                        <a:t>.</a:t>
                      </a: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Persoonlijk onderbewustzijn</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Ontspannen én toch volledig bewuste staat om te leren en te focussen. Van binnen rustiger en ontvankelijker voor inspiratie.</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De aandacht is alert én ontspannen.</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Het hart klopt rustiger, de bloeddruk daalt en het bewustzijn verruimt zich, waardoor energiedoorstroming verbetert.</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95465">
                <a:tc>
                  <a:txBody>
                    <a:bodyPr/>
                    <a:lstStyle/>
                    <a:p>
                      <a:pPr>
                        <a:lnSpc>
                          <a:spcPct val="107000"/>
                        </a:lnSpc>
                        <a:spcAft>
                          <a:spcPts val="800"/>
                        </a:spcAft>
                      </a:pPr>
                      <a:r>
                        <a:rPr lang="nl-NL" sz="1600" b="1" i="0" dirty="0">
                          <a:effectLst/>
                          <a:latin typeface="Georgia" panose="02040502050405020303" pitchFamily="18" charset="0"/>
                          <a:ea typeface="Calibri" panose="020F0502020204030204" pitchFamily="34" charset="0"/>
                          <a:cs typeface="Times New Roman" panose="02020603050405020304" pitchFamily="18" charset="0"/>
                        </a:rPr>
                        <a:t>Natuurlijke staat</a:t>
                      </a:r>
                      <a:br>
                        <a:rPr lang="nl-NL" sz="1600" b="1" i="0" dirty="0">
                          <a:effectLst/>
                          <a:latin typeface="Georgia" panose="02040502050405020303" pitchFamily="18" charset="0"/>
                          <a:ea typeface="Calibri" panose="020F0502020204030204" pitchFamily="34" charset="0"/>
                          <a:cs typeface="Times New Roman" panose="02020603050405020304" pitchFamily="18" charset="0"/>
                        </a:rPr>
                      </a:br>
                      <a:br>
                        <a:rPr lang="nl-NL" sz="1600" b="0" i="0" dirty="0">
                          <a:effectLst/>
                          <a:latin typeface="Georgia" panose="02040502050405020303" pitchFamily="18" charset="0"/>
                          <a:ea typeface="Calibri" panose="020F0502020204030204" pitchFamily="34" charset="0"/>
                          <a:cs typeface="Times New Roman" panose="02020603050405020304" pitchFamily="18" charset="0"/>
                        </a:rPr>
                      </a:br>
                      <a:r>
                        <a:rPr lang="nl-NL" sz="1600" b="0" i="0" dirty="0">
                          <a:effectLst/>
                          <a:latin typeface="Georgia" panose="02040502050405020303" pitchFamily="18" charset="0"/>
                          <a:ea typeface="Calibri" panose="020F0502020204030204" pitchFamily="34" charset="0"/>
                          <a:cs typeface="Times New Roman" panose="02020603050405020304" pitchFamily="18" charset="0"/>
                        </a:rPr>
                        <a:t>Het aardse ritme</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r>
                        <a:rPr lang="nl-NL" sz="1600" b="0" i="0" dirty="0">
                          <a:effectLst/>
                          <a:latin typeface="Georgia" panose="02040502050405020303" pitchFamily="18" charset="0"/>
                          <a:ea typeface="Calibri" panose="020F0502020204030204" pitchFamily="34" charset="0"/>
                          <a:cs typeface="Times New Roman" panose="02020603050405020304" pitchFamily="18" charset="0"/>
                        </a:rPr>
                        <a:t>W</a:t>
                      </a:r>
                      <a:r>
                        <a:rPr lang="nl-NL" sz="1600" b="0" i="0" baseline="0" dirty="0">
                          <a:effectLst/>
                          <a:latin typeface="Georgia" panose="02040502050405020303" pitchFamily="18" charset="0"/>
                          <a:ea typeface="Calibri" panose="020F0502020204030204" pitchFamily="34" charset="0"/>
                          <a:cs typeface="Times New Roman" panose="02020603050405020304" pitchFamily="18" charset="0"/>
                        </a:rPr>
                        <a:t>ordt nu nog vaak ervaren als een </a:t>
                      </a:r>
                      <a:br>
                        <a:rPr lang="nl-NL" sz="1600" b="0" i="0" baseline="0" dirty="0">
                          <a:effectLst/>
                          <a:latin typeface="Georgia" panose="02040502050405020303" pitchFamily="18" charset="0"/>
                          <a:ea typeface="Calibri" panose="020F0502020204030204" pitchFamily="34" charset="0"/>
                          <a:cs typeface="Times New Roman" panose="02020603050405020304" pitchFamily="18" charset="0"/>
                        </a:rPr>
                      </a:br>
                      <a:r>
                        <a:rPr lang="nl-NL" sz="1600" b="1" i="0" baseline="0" dirty="0">
                          <a:effectLst/>
                          <a:latin typeface="Georgia" panose="02040502050405020303" pitchFamily="18" charset="0"/>
                          <a:ea typeface="Calibri" panose="020F0502020204030204" pitchFamily="34" charset="0"/>
                          <a:cs typeface="Times New Roman" panose="02020603050405020304" pitchFamily="18" charset="0"/>
                        </a:rPr>
                        <a:t>l</a:t>
                      </a:r>
                      <a:r>
                        <a:rPr lang="nl-NL" sz="1600" b="1" i="0" dirty="0">
                          <a:effectLst/>
                          <a:latin typeface="Georgia" panose="02040502050405020303" pitchFamily="18" charset="0"/>
                          <a:ea typeface="Calibri" panose="020F0502020204030204" pitchFamily="34" charset="0"/>
                          <a:cs typeface="Times New Roman" panose="02020603050405020304" pitchFamily="18" charset="0"/>
                        </a:rPr>
                        <a:t>icht meditatieve staat/trance</a:t>
                      </a:r>
                      <a:r>
                        <a:rPr lang="nl-NL" sz="1600" b="0" i="0" dirty="0">
                          <a:effectLst/>
                          <a:latin typeface="Georgia" panose="02040502050405020303" pitchFamily="18" charset="0"/>
                          <a:ea typeface="Calibri" panose="020F0502020204030204" pitchFamily="34" charset="0"/>
                          <a:cs typeface="Times New Roman" panose="02020603050405020304" pitchFamily="18" charset="0"/>
                        </a:rPr>
                        <a:t>.</a:t>
                      </a:r>
                      <a:endParaRPr lang="nl-NL" sz="1600" b="0" i="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r>
                        <a:rPr lang="nl-NL" sz="1600" i="1" dirty="0">
                          <a:effectLst/>
                          <a:latin typeface="Georgia" panose="02040502050405020303" pitchFamily="18" charset="0"/>
                          <a:ea typeface="Calibri" panose="020F0502020204030204" pitchFamily="34" charset="0"/>
                          <a:cs typeface="Times New Roman" panose="02020603050405020304" pitchFamily="18" charset="0"/>
                        </a:rPr>
                        <a:t>Schumannfrequentie</a:t>
                      </a:r>
                      <a:br>
                        <a:rPr lang="nl-NL" sz="1600" i="1" baseline="0" dirty="0">
                          <a:effectLst/>
                          <a:latin typeface="Georgia" panose="02040502050405020303" pitchFamily="18" charset="0"/>
                          <a:ea typeface="Calibri" panose="020F0502020204030204" pitchFamily="34" charset="0"/>
                          <a:cs typeface="Times New Roman" panose="02020603050405020304" pitchFamily="18" charset="0"/>
                        </a:rPr>
                      </a:br>
                      <a:r>
                        <a:rPr lang="nl-NL" sz="1600" b="0" i="0" baseline="0" dirty="0">
                          <a:effectLst/>
                          <a:latin typeface="Georgia" panose="02040502050405020303" pitchFamily="18" charset="0"/>
                          <a:ea typeface="Calibri" panose="020F0502020204030204" pitchFamily="34" charset="0"/>
                          <a:cs typeface="Times New Roman" panose="02020603050405020304" pitchFamily="18" charset="0"/>
                        </a:rPr>
                        <a:t>h</a:t>
                      </a:r>
                      <a:r>
                        <a:rPr lang="nl-NL" sz="1600" b="0" i="0" dirty="0">
                          <a:effectLst/>
                          <a:latin typeface="Georgia" panose="02040502050405020303" pitchFamily="18" charset="0"/>
                          <a:ea typeface="Calibri" panose="020F0502020204030204" pitchFamily="34" charset="0"/>
                          <a:cs typeface="Times New Roman" panose="02020603050405020304" pitchFamily="18" charset="0"/>
                        </a:rPr>
                        <a:t>et horen van je innerlijke stem.</a:t>
                      </a: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97239">
                <a:tc>
                  <a:txBody>
                    <a:bodyPr/>
                    <a:lstStyle/>
                    <a:p>
                      <a:pP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Thèta golven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De wereld van spirit, voorbij</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ruimte &amp; tijd.</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r>
                        <a:rPr lang="nl-NL" sz="16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Diep meditatieve staat.</a:t>
                      </a:r>
                      <a:r>
                        <a:rPr lang="nl-NL" sz="1600" b="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Totale ontspannenheid waardoor grote ontvankelijkheid voor creatieve ideeën en vergeten herinneringen.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b="1" dirty="0">
                          <a:effectLst/>
                          <a:latin typeface="Georgia" panose="02040502050405020303" pitchFamily="18" charset="0"/>
                          <a:ea typeface="Calibri" panose="020F0502020204030204" pitchFamily="34" charset="0"/>
                          <a:cs typeface="Times New Roman" panose="02020603050405020304" pitchFamily="18" charset="0"/>
                        </a:rPr>
                        <a:t>Collectief (onder)bewustzijn</a:t>
                      </a: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Het creëert balans tussen linker- en rechterhersenhelft.</a:t>
                      </a:r>
                      <a:r>
                        <a:rPr lang="nl-NL" sz="1600" baseline="0" dirty="0">
                          <a:effectLst/>
                          <a:latin typeface="Georgia" panose="02040502050405020303" pitchFamily="18" charset="0"/>
                          <a:ea typeface="Calibri" panose="020F0502020204030204" pitchFamily="34" charset="0"/>
                          <a:cs typeface="Times New Roman" panose="02020603050405020304" pitchFamily="18" charset="0"/>
                        </a:rPr>
                        <a:t> Geeft </a:t>
                      </a:r>
                      <a:r>
                        <a:rPr lang="nl-NL" sz="1600" dirty="0">
                          <a:effectLst/>
                          <a:latin typeface="Georgia" panose="02040502050405020303" pitchFamily="18" charset="0"/>
                          <a:ea typeface="Calibri" panose="020F0502020204030204" pitchFamily="34" charset="0"/>
                          <a:cs typeface="Times New Roman" panose="02020603050405020304" pitchFamily="18" charset="0"/>
                        </a:rPr>
                        <a:t>innerlijke rust en zorgt voor natuurlijk herstel.</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Integratie</a:t>
                      </a:r>
                      <a: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nl-NL" sz="1600" dirty="0">
                          <a:effectLst/>
                          <a:latin typeface="Georgia" panose="02040502050405020303" pitchFamily="18" charset="0"/>
                          <a:ea typeface="Calibri" panose="020F0502020204030204" pitchFamily="34" charset="0"/>
                          <a:cs typeface="Times New Roman" panose="02020603050405020304" pitchFamily="18" charset="0"/>
                        </a:rPr>
                        <a:t>en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heling</a:t>
                      </a:r>
                      <a: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nl-NL" sz="1600" dirty="0">
                          <a:effectLst/>
                          <a:latin typeface="Georgia" panose="02040502050405020303" pitchFamily="18" charset="0"/>
                          <a:ea typeface="Calibri" panose="020F0502020204030204" pitchFamily="34" charset="0"/>
                          <a:cs typeface="Times New Roman" panose="02020603050405020304" pitchFamily="18" charset="0"/>
                        </a:rPr>
                        <a:t>van levenservaringen. </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99295">
                <a:tc>
                  <a:txBody>
                    <a:bodyPr/>
                    <a:lstStyle/>
                    <a:p>
                      <a:pP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Delta Golven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De grote Leegte </a:t>
                      </a:r>
                      <a:r>
                        <a:rPr lang="nl-NL" sz="1600" i="1" dirty="0">
                          <a:effectLst/>
                          <a:latin typeface="Georgia" panose="02040502050405020303" pitchFamily="18" charset="0"/>
                          <a:ea typeface="Calibri" panose="020F0502020204030204" pitchFamily="34" charset="0"/>
                          <a:cs typeface="Times New Roman" panose="02020603050405020304" pitchFamily="18" charset="0"/>
                        </a:rPr>
                        <a:t>of</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i="0" dirty="0">
                          <a:effectLst/>
                          <a:latin typeface="Georgia" panose="02040502050405020303" pitchFamily="18" charset="0"/>
                          <a:ea typeface="Calibri" panose="020F0502020204030204" pitchFamily="34" charset="0"/>
                          <a:cs typeface="Times New Roman" panose="02020603050405020304" pitchFamily="18" charset="0"/>
                        </a:rPr>
                        <a:t>De grote Volheid…</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r>
                        <a:rPr lang="nl-NL" sz="1600" b="0" dirty="0">
                          <a:effectLst/>
                          <a:latin typeface="Georgia" panose="02040502050405020303" pitchFamily="18" charset="0"/>
                          <a:ea typeface="Calibri" panose="020F0502020204030204" pitchFamily="34" charset="0"/>
                          <a:cs typeface="Times New Roman" panose="02020603050405020304" pitchFamily="18" charset="0"/>
                        </a:rPr>
                        <a:t>Zeer diepe meditatieve staat, </a:t>
                      </a:r>
                      <a:r>
                        <a:rPr lang="nl-NL" sz="1600" dirty="0">
                          <a:effectLst/>
                          <a:latin typeface="Georgia" panose="02040502050405020303" pitchFamily="18" charset="0"/>
                          <a:ea typeface="Calibri" panose="020F0502020204030204" pitchFamily="34" charset="0"/>
                          <a:cs typeface="Times New Roman" panose="02020603050405020304" pitchFamily="18" charset="0"/>
                        </a:rPr>
                        <a:t>een diepe droomloze staat:</a:t>
                      </a:r>
                      <a:r>
                        <a:rPr lang="nl-NL" sz="1600" b="1" dirty="0">
                          <a:effectLst/>
                          <a:latin typeface="Georgia" panose="02040502050405020303" pitchFamily="18" charset="0"/>
                          <a:ea typeface="Calibri" panose="020F0502020204030204" pitchFamily="34" charset="0"/>
                          <a:cs typeface="Times New Roman" panose="02020603050405020304" pitchFamily="18" charset="0"/>
                        </a:rPr>
                        <a:t> </a:t>
                      </a:r>
                      <a:r>
                        <a:rPr lang="nl-NL" sz="1600" dirty="0">
                          <a:effectLst/>
                          <a:latin typeface="Georgia" panose="02040502050405020303" pitchFamily="18" charset="0"/>
                          <a:ea typeface="Calibri" panose="020F0502020204030204" pitchFamily="34" charset="0"/>
                          <a:cs typeface="Times New Roman" panose="02020603050405020304" pitchFamily="18" charset="0"/>
                        </a:rPr>
                        <a:t>de geest is stil. Het veld van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liefde</a:t>
                      </a:r>
                      <a:r>
                        <a:rPr lang="nl-NL" sz="1600" dirty="0">
                          <a:effectLst/>
                          <a:latin typeface="Georgia" panose="02040502050405020303" pitchFamily="18" charset="0"/>
                          <a:ea typeface="Calibri" panose="020F0502020204030204" pitchFamily="34" charset="0"/>
                          <a:cs typeface="Times New Roman" panose="02020603050405020304" pitchFamily="18" charset="0"/>
                        </a:rPr>
                        <a:t> en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onvoorwaardelijkheid</a:t>
                      </a:r>
                      <a:r>
                        <a:rPr lang="nl-NL" sz="1600" dirty="0">
                          <a:effectLst/>
                          <a:latin typeface="Georgia" panose="02040502050405020303" pitchFamily="18" charset="0"/>
                          <a:ea typeface="Calibri" panose="020F0502020204030204" pitchFamily="34" charset="0"/>
                          <a:cs typeface="Times New Roman" panose="02020603050405020304" pitchFamily="18" charset="0"/>
                        </a:rPr>
                        <a:t>.</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b="1" dirty="0">
                          <a:effectLst/>
                          <a:latin typeface="Georgia" panose="02040502050405020303" pitchFamily="18" charset="0"/>
                          <a:ea typeface="Calibri" panose="020F0502020204030204" pitchFamily="34" charset="0"/>
                          <a:cs typeface="Times New Roman" panose="02020603050405020304" pitchFamily="18" charset="0"/>
                        </a:rPr>
                        <a:t>Universeel bewustzijn.</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Het veld van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herinneren</a:t>
                      </a:r>
                      <a: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br>
                      <a: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antwoorden vanuit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innerlijk weten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Verbondenheid met al wat is</a:t>
                      </a:r>
                      <a:r>
                        <a:rPr lang="nl-NL" sz="1600" baseline="0" dirty="0">
                          <a:effectLst/>
                          <a:latin typeface="Georgia" panose="02040502050405020303" pitchFamily="18" charset="0"/>
                          <a:ea typeface="Calibri" panose="020F0502020204030204" pitchFamily="34" charset="0"/>
                          <a:cs typeface="Times New Roman" panose="02020603050405020304" pitchFamily="18" charset="0"/>
                        </a:rPr>
                        <a:t> (eenheid).</a:t>
                      </a:r>
                      <a:r>
                        <a:rPr lang="nl-NL" sz="1600" dirty="0">
                          <a:effectLst/>
                          <a:latin typeface="Georgia" panose="02040502050405020303" pitchFamily="18" charset="0"/>
                          <a:ea typeface="Calibri" panose="020F0502020204030204" pitchFamily="34" charset="0"/>
                          <a:cs typeface="Times New Roman" panose="02020603050405020304" pitchFamily="18" charset="0"/>
                        </a:rPr>
                        <a:t> Spirituele ervaring. Leven in de flow. </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5" name="Afbeelding 4">
            <a:extLst>
              <a:ext uri="{FF2B5EF4-FFF2-40B4-BE49-F238E27FC236}">
                <a16:creationId xmlns:a16="http://schemas.microsoft.com/office/drawing/2014/main" id="{5BEA1C61-FAAC-F1D0-A568-5245C8AC5F6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152118" y="1026269"/>
            <a:ext cx="1438493" cy="940928"/>
          </a:xfrm>
          <a:prstGeom prst="rect">
            <a:avLst/>
          </a:prstGeom>
        </p:spPr>
      </p:pic>
      <p:pic>
        <p:nvPicPr>
          <p:cNvPr id="6" name="Picture 2">
            <a:extLst>
              <a:ext uri="{FF2B5EF4-FFF2-40B4-BE49-F238E27FC236}">
                <a16:creationId xmlns:a16="http://schemas.microsoft.com/office/drawing/2014/main" id="{61D955FC-9D3B-96DB-E8E7-F037695ED42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531" y="1028733"/>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Afbeelding 7" descr="C:\Users\Marco\Dropbox\InsideOut\Inspiration to Create\2 Website\Natuur\bfn earth2.jpg">
            <a:extLst>
              <a:ext uri="{FF2B5EF4-FFF2-40B4-BE49-F238E27FC236}">
                <a16:creationId xmlns:a16="http://schemas.microsoft.com/office/drawing/2014/main" id="{242D8638-27F6-B818-1714-3B9D3A5C1B0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5717" y="3090413"/>
            <a:ext cx="1311295" cy="792000"/>
          </a:xfrm>
          <a:prstGeom prst="rect">
            <a:avLst/>
          </a:prstGeom>
          <a:noFill/>
          <a:ln>
            <a:noFill/>
          </a:ln>
        </p:spPr>
      </p:pic>
      <p:pic>
        <p:nvPicPr>
          <p:cNvPr id="9" name="Picture 3">
            <a:extLst>
              <a:ext uri="{FF2B5EF4-FFF2-40B4-BE49-F238E27FC236}">
                <a16:creationId xmlns:a16="http://schemas.microsoft.com/office/drawing/2014/main" id="{1EF11D80-BC23-AD49-7D51-D8650D1A896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4152" y="1967197"/>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Afgeronde rechthoek 3">
            <a:extLst>
              <a:ext uri="{FF2B5EF4-FFF2-40B4-BE49-F238E27FC236}">
                <a16:creationId xmlns:a16="http://schemas.microsoft.com/office/drawing/2014/main" id="{E01FF2C3-76C6-D16B-1FAF-AAD865D15B30}"/>
              </a:ext>
            </a:extLst>
          </p:cNvPr>
          <p:cNvSpPr/>
          <p:nvPr/>
        </p:nvSpPr>
        <p:spPr>
          <a:xfrm>
            <a:off x="1884152" y="3373661"/>
            <a:ext cx="1440000" cy="521592"/>
          </a:xfrm>
          <a:prstGeom prst="rect">
            <a:avLst/>
          </a:prstGeom>
          <a:solidFill>
            <a:srgbClr val="00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err="1">
                <a:latin typeface="Georgia" panose="02040502050405020303" pitchFamily="18" charset="0"/>
              </a:rPr>
              <a:t>Lichaams-bewustzijn</a:t>
            </a:r>
            <a:endParaRPr lang="nl-NL" sz="1600" dirty="0">
              <a:latin typeface="Georgia" panose="02040502050405020303" pitchFamily="18" charset="0"/>
            </a:endParaRPr>
          </a:p>
        </p:txBody>
      </p:sp>
      <p:pic>
        <p:nvPicPr>
          <p:cNvPr id="13" name="Picture 4">
            <a:extLst>
              <a:ext uri="{FF2B5EF4-FFF2-40B4-BE49-F238E27FC236}">
                <a16:creationId xmlns:a16="http://schemas.microsoft.com/office/drawing/2014/main" id="{9C879C85-A056-2EDA-4DAB-56785ECF7C3B}"/>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1531" y="4829421"/>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5">
            <a:extLst>
              <a:ext uri="{FF2B5EF4-FFF2-40B4-BE49-F238E27FC236}">
                <a16:creationId xmlns:a16="http://schemas.microsoft.com/office/drawing/2014/main" id="{BB7156F4-00CD-BE11-90A8-2AE9EC2CFC19}"/>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4152" y="6121631"/>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Rechthoek 14">
            <a:extLst>
              <a:ext uri="{FF2B5EF4-FFF2-40B4-BE49-F238E27FC236}">
                <a16:creationId xmlns:a16="http://schemas.microsoft.com/office/drawing/2014/main" id="{74D4D067-2084-1D20-FD9D-338A863AFB51}"/>
              </a:ext>
            </a:extLst>
          </p:cNvPr>
          <p:cNvSpPr/>
          <p:nvPr/>
        </p:nvSpPr>
        <p:spPr>
          <a:xfrm>
            <a:off x="1884152" y="3895254"/>
            <a:ext cx="1440000" cy="392577"/>
          </a:xfrm>
          <a:prstGeom prst="rect">
            <a:avLst/>
          </a:prstGeom>
          <a:solidFill>
            <a:srgbClr val="00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latin typeface="Georgia" panose="02040502050405020303" pitchFamily="18" charset="0"/>
              </a:rPr>
              <a:t>voelen</a:t>
            </a:r>
          </a:p>
        </p:txBody>
      </p:sp>
      <p:sp>
        <p:nvSpPr>
          <p:cNvPr id="16" name="Hart 15">
            <a:extLst>
              <a:ext uri="{FF2B5EF4-FFF2-40B4-BE49-F238E27FC236}">
                <a16:creationId xmlns:a16="http://schemas.microsoft.com/office/drawing/2014/main" id="{EF816E7A-86DF-8ECF-2CEF-420ED484BF01}"/>
              </a:ext>
            </a:extLst>
          </p:cNvPr>
          <p:cNvSpPr/>
          <p:nvPr/>
        </p:nvSpPr>
        <p:spPr>
          <a:xfrm>
            <a:off x="2401380" y="5606743"/>
            <a:ext cx="405549" cy="359924"/>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BEF2BD45-CDB8-D325-5F59-A52EAEC8247E}"/>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7215717" y="3895254"/>
            <a:ext cx="1311295" cy="2694377"/>
          </a:xfrm>
          <a:prstGeom prst="rect">
            <a:avLst/>
          </a:prstGeom>
          <a:ln>
            <a:noFill/>
          </a:ln>
        </p:spPr>
      </p:pic>
      <p:sp>
        <p:nvSpPr>
          <p:cNvPr id="17" name="Gestreepte PIJL-RECHTS 1">
            <a:extLst>
              <a:ext uri="{FF2B5EF4-FFF2-40B4-BE49-F238E27FC236}">
                <a16:creationId xmlns:a16="http://schemas.microsoft.com/office/drawing/2014/main" id="{AEFA22CA-4668-4AD0-BDFC-DEDAE64DCBE3}"/>
              </a:ext>
            </a:extLst>
          </p:cNvPr>
          <p:cNvSpPr/>
          <p:nvPr/>
        </p:nvSpPr>
        <p:spPr>
          <a:xfrm rot="5400000">
            <a:off x="6157775" y="4810319"/>
            <a:ext cx="2166608" cy="974207"/>
          </a:xfrm>
          <a:prstGeom prst="stripedRightArrow">
            <a:avLst/>
          </a:prstGeom>
          <a:solidFill>
            <a:srgbClr val="00878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1400" dirty="0">
                <a:latin typeface="Georgia" panose="02040502050405020303" pitchFamily="18" charset="0"/>
              </a:rPr>
              <a:t>Voorbij de mind: vloeiender leven</a:t>
            </a:r>
          </a:p>
        </p:txBody>
      </p:sp>
      <p:sp>
        <p:nvSpPr>
          <p:cNvPr id="19" name="Tekstvak 18">
            <a:extLst>
              <a:ext uri="{FF2B5EF4-FFF2-40B4-BE49-F238E27FC236}">
                <a16:creationId xmlns:a16="http://schemas.microsoft.com/office/drawing/2014/main" id="{38D11D1E-91D7-3B59-FEEA-44B2CB01A6B3}"/>
              </a:ext>
            </a:extLst>
          </p:cNvPr>
          <p:cNvSpPr txBox="1"/>
          <p:nvPr/>
        </p:nvSpPr>
        <p:spPr>
          <a:xfrm>
            <a:off x="7200581" y="3558884"/>
            <a:ext cx="1311295" cy="369332"/>
          </a:xfrm>
          <a:prstGeom prst="rect">
            <a:avLst/>
          </a:prstGeom>
          <a:noFill/>
        </p:spPr>
        <p:txBody>
          <a:bodyPr wrap="square" rtlCol="0">
            <a:spAutoFit/>
          </a:bodyPr>
          <a:lstStyle/>
          <a:p>
            <a:pPr algn="ctr"/>
            <a:r>
              <a:rPr lang="nl-NL" b="1" dirty="0">
                <a:solidFill>
                  <a:schemeClr val="bg1"/>
                </a:solidFill>
                <a:latin typeface="Georgia" panose="02040502050405020303" pitchFamily="18" charset="0"/>
              </a:rPr>
              <a:t>leven</a:t>
            </a:r>
          </a:p>
        </p:txBody>
      </p:sp>
      <p:sp>
        <p:nvSpPr>
          <p:cNvPr id="20" name="Tekstvak 19">
            <a:extLst>
              <a:ext uri="{FF2B5EF4-FFF2-40B4-BE49-F238E27FC236}">
                <a16:creationId xmlns:a16="http://schemas.microsoft.com/office/drawing/2014/main" id="{95BC53A5-D37F-722A-131A-CE40574C15A1}"/>
              </a:ext>
            </a:extLst>
          </p:cNvPr>
          <p:cNvSpPr txBox="1"/>
          <p:nvPr/>
        </p:nvSpPr>
        <p:spPr>
          <a:xfrm>
            <a:off x="7184873" y="6197243"/>
            <a:ext cx="1311295" cy="369332"/>
          </a:xfrm>
          <a:prstGeom prst="rect">
            <a:avLst/>
          </a:prstGeom>
          <a:noFill/>
        </p:spPr>
        <p:txBody>
          <a:bodyPr wrap="square" rtlCol="0">
            <a:spAutoFit/>
          </a:bodyPr>
          <a:lstStyle/>
          <a:p>
            <a:pPr algn="ctr"/>
            <a:r>
              <a:rPr lang="nl-NL" b="1" dirty="0">
                <a:solidFill>
                  <a:schemeClr val="bg1"/>
                </a:solidFill>
                <a:latin typeface="Georgia" panose="02040502050405020303" pitchFamily="18" charset="0"/>
              </a:rPr>
              <a:t>beleven</a:t>
            </a:r>
          </a:p>
        </p:txBody>
      </p:sp>
      <p:sp>
        <p:nvSpPr>
          <p:cNvPr id="7" name="Titel 1">
            <a:extLst>
              <a:ext uri="{FF2B5EF4-FFF2-40B4-BE49-F238E27FC236}">
                <a16:creationId xmlns:a16="http://schemas.microsoft.com/office/drawing/2014/main" id="{2ED411B8-D8B1-17B4-D19B-81341A3DB977}"/>
              </a:ext>
            </a:extLst>
          </p:cNvPr>
          <p:cNvSpPr txBox="1">
            <a:spLocks/>
          </p:cNvSpPr>
          <p:nvPr/>
        </p:nvSpPr>
        <p:spPr>
          <a:xfrm>
            <a:off x="-4915" y="-18854"/>
            <a:ext cx="12196915" cy="556182"/>
          </a:xfrm>
          <a:prstGeom prst="rect">
            <a:avLst/>
          </a:prstGeom>
          <a:solidFill>
            <a:srgbClr val="008780"/>
          </a:solidFill>
          <a:ln w="6350" cap="flat" cmpd="sng" algn="ctr">
            <a:noFill/>
            <a:prstDash val="solid"/>
            <a:miter lim="800000"/>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nl-NL" sz="2500" dirty="0">
                <a:solidFill>
                  <a:schemeClr val="bg1"/>
                </a:solidFill>
                <a:latin typeface="Georgia" panose="02040502050405020303" pitchFamily="18" charset="0"/>
              </a:rPr>
              <a:t>       Breathfulness </a:t>
            </a:r>
            <a:r>
              <a:rPr lang="nl-NL" sz="2900" dirty="0">
                <a:solidFill>
                  <a:schemeClr val="bg1"/>
                </a:solidFill>
                <a:latin typeface="Georgia" panose="02040502050405020303" pitchFamily="18" charset="0"/>
              </a:rPr>
              <a:t>                                                       </a:t>
            </a:r>
            <a:r>
              <a:rPr lang="nl-NL" sz="2000" b="1" dirty="0">
                <a:solidFill>
                  <a:schemeClr val="bg1"/>
                </a:solidFill>
                <a:latin typeface="Georgia" panose="02040502050405020303" pitchFamily="18" charset="0"/>
              </a:rPr>
              <a:t>Bewustzijnsstaten – van mind naar bezieling</a:t>
            </a:r>
            <a:endParaRPr lang="nl-NL" sz="3200" b="1" dirty="0">
              <a:solidFill>
                <a:schemeClr val="bg1"/>
              </a:solidFill>
              <a:latin typeface="Georgia" panose="02040502050405020303" pitchFamily="18" charset="0"/>
            </a:endParaRPr>
          </a:p>
        </p:txBody>
      </p:sp>
      <p:pic>
        <p:nvPicPr>
          <p:cNvPr id="10" name="Afbeelding 9">
            <a:extLst>
              <a:ext uri="{FF2B5EF4-FFF2-40B4-BE49-F238E27FC236}">
                <a16:creationId xmlns:a16="http://schemas.microsoft.com/office/drawing/2014/main" id="{1F9949E8-7271-A906-F720-EC260D7B34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87" y="106863"/>
            <a:ext cx="360000" cy="360000"/>
          </a:xfrm>
          <a:prstGeom prst="ellipse">
            <a:avLst/>
          </a:prstGeom>
        </p:spPr>
      </p:pic>
    </p:spTree>
    <p:extLst>
      <p:ext uri="{BB962C8B-B14F-4D97-AF65-F5344CB8AC3E}">
        <p14:creationId xmlns:p14="http://schemas.microsoft.com/office/powerpoint/2010/main" val="272068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DDBA5BC1-907B-EAB6-B4C2-5940A2EF2154}"/>
              </a:ext>
            </a:extLst>
          </p:cNvPr>
          <p:cNvGraphicFramePr>
            <a:graphicFrameLocks noGrp="1"/>
          </p:cNvGraphicFramePr>
          <p:nvPr/>
        </p:nvGraphicFramePr>
        <p:xfrm>
          <a:off x="-6553" y="1028734"/>
          <a:ext cx="12175958" cy="5560897"/>
        </p:xfrm>
        <a:graphic>
          <a:graphicData uri="http://schemas.openxmlformats.org/drawingml/2006/table">
            <a:tbl>
              <a:tblPr/>
              <a:tblGrid>
                <a:gridCol w="3327659">
                  <a:extLst>
                    <a:ext uri="{9D8B030D-6E8A-4147-A177-3AD203B41FA5}">
                      <a16:colId xmlns:a16="http://schemas.microsoft.com/office/drawing/2014/main" val="20000"/>
                    </a:ext>
                  </a:extLst>
                </a:gridCol>
                <a:gridCol w="4503763">
                  <a:extLst>
                    <a:ext uri="{9D8B030D-6E8A-4147-A177-3AD203B41FA5}">
                      <a16:colId xmlns:a16="http://schemas.microsoft.com/office/drawing/2014/main" val="20001"/>
                    </a:ext>
                  </a:extLst>
                </a:gridCol>
                <a:gridCol w="4344536">
                  <a:extLst>
                    <a:ext uri="{9D8B030D-6E8A-4147-A177-3AD203B41FA5}">
                      <a16:colId xmlns:a16="http://schemas.microsoft.com/office/drawing/2014/main" val="20002"/>
                    </a:ext>
                  </a:extLst>
                </a:gridCol>
              </a:tblGrid>
              <a:tr h="937973">
                <a:tc>
                  <a:txBody>
                    <a:bodyPr/>
                    <a:lstStyle/>
                    <a:p>
                      <a:pPr>
                        <a:lnSpc>
                          <a:spcPct val="115000"/>
                        </a:lnSpc>
                        <a:spcAft>
                          <a:spcPts val="0"/>
                        </a:spcAft>
                      </a:pPr>
                      <a:r>
                        <a:rPr lang="nl-NL" sz="1600" b="1" dirty="0">
                          <a:solidFill>
                            <a:schemeClr val="tx1"/>
                          </a:solidFill>
                          <a:latin typeface="Georgia" panose="02040502050405020303" pitchFamily="18" charset="0"/>
                          <a:ea typeface="Times New Roman"/>
                          <a:cs typeface="Times New Roman"/>
                        </a:rPr>
                        <a:t>Bèta golven </a:t>
                      </a:r>
                    </a:p>
                    <a:p>
                      <a:pPr>
                        <a:lnSpc>
                          <a:spcPct val="115000"/>
                        </a:lnSpc>
                        <a:spcAft>
                          <a:spcPts val="0"/>
                        </a:spcAft>
                      </a:pPr>
                      <a:br>
                        <a:rPr lang="nl-NL" sz="1600" dirty="0">
                          <a:solidFill>
                            <a:schemeClr val="tx1"/>
                          </a:solidFill>
                          <a:latin typeface="Georgia" panose="02040502050405020303" pitchFamily="18" charset="0"/>
                          <a:ea typeface="Times New Roman"/>
                          <a:cs typeface="Times New Roman"/>
                        </a:rPr>
                      </a:br>
                      <a:r>
                        <a:rPr lang="nl-NL" sz="1600" dirty="0">
                          <a:solidFill>
                            <a:schemeClr val="tx1"/>
                          </a:solidFill>
                          <a:latin typeface="Georgia" panose="02040502050405020303" pitchFamily="18" charset="0"/>
                          <a:ea typeface="Times New Roman"/>
                          <a:cs typeface="Times New Roman"/>
                        </a:rPr>
                        <a:t>De wereld van de materie.</a:t>
                      </a:r>
                      <a:endParaRPr lang="nl-NL" sz="1600" dirty="0">
                        <a:solidFill>
                          <a:schemeClr val="tx1"/>
                        </a:solidFill>
                        <a:latin typeface="Georgia" panose="02040502050405020303" pitchFamily="18" charset="0"/>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604838">
                        <a:lnSpc>
                          <a:spcPct val="115000"/>
                        </a:lnSpc>
                        <a:spcAft>
                          <a:spcPts val="0"/>
                        </a:spcAft>
                        <a:tabLst>
                          <a:tab pos="2243138" algn="l"/>
                          <a:tab pos="2689225" algn="l"/>
                        </a:tabLst>
                      </a:pPr>
                      <a:r>
                        <a:rPr lang="nl-NL" sz="1600" b="1" kern="1200" dirty="0">
                          <a:solidFill>
                            <a:schemeClr val="tx1"/>
                          </a:solidFill>
                          <a:effectLst/>
                          <a:latin typeface="Georgia" panose="02040502050405020303" pitchFamily="18" charset="0"/>
                          <a:ea typeface="+mn-ea"/>
                          <a:cs typeface="+mn-cs"/>
                        </a:rPr>
                        <a:t>Waakbewustzijn</a:t>
                      </a:r>
                      <a:br>
                        <a:rPr lang="nl-NL" sz="1600" b="1" kern="1200" dirty="0">
                          <a:solidFill>
                            <a:schemeClr val="tx1"/>
                          </a:solidFill>
                          <a:effectLst/>
                          <a:latin typeface="Georgia" panose="02040502050405020303" pitchFamily="18" charset="0"/>
                          <a:ea typeface="+mn-ea"/>
                          <a:cs typeface="+mn-cs"/>
                        </a:rPr>
                      </a:br>
                      <a:r>
                        <a:rPr lang="nl-NL" sz="1600" kern="1200" dirty="0">
                          <a:solidFill>
                            <a:schemeClr val="tx1"/>
                          </a:solidFill>
                          <a:effectLst/>
                          <a:latin typeface="Georgia" panose="02040502050405020303" pitchFamily="18" charset="0"/>
                          <a:ea typeface="+mn-ea"/>
                          <a:cs typeface="+mn-cs"/>
                        </a:rPr>
                        <a:t> Aandacht is naar buiten gericht: </a:t>
                      </a:r>
                    </a:p>
                    <a:p>
                      <a:pPr algn="ctr" defTabSz="604838">
                        <a:lnSpc>
                          <a:spcPct val="115000"/>
                        </a:lnSpc>
                        <a:spcAft>
                          <a:spcPts val="0"/>
                        </a:spcAft>
                        <a:tabLst>
                          <a:tab pos="2243138" algn="l"/>
                          <a:tab pos="2689225" algn="l"/>
                        </a:tabLst>
                      </a:pPr>
                      <a:r>
                        <a:rPr lang="nl-NL" sz="1600" b="1" kern="1200" dirty="0">
                          <a:solidFill>
                            <a:srgbClr val="FF0000"/>
                          </a:solidFill>
                          <a:effectLst/>
                          <a:latin typeface="Georgia" panose="02040502050405020303" pitchFamily="18" charset="0"/>
                          <a:ea typeface="+mn-ea"/>
                          <a:cs typeface="+mn-cs"/>
                        </a:rPr>
                        <a:t>alertheid</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spanning</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controle</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angst</a:t>
                      </a:r>
                      <a:endParaRPr lang="nl-NL" sz="1600" dirty="0">
                        <a:solidFill>
                          <a:schemeClr val="tx1"/>
                        </a:solidFill>
                        <a:latin typeface="Georgia" panose="02040502050405020303" pitchFamily="18" charset="0"/>
                        <a:ea typeface="Calibri"/>
                        <a:cs typeface="Times New Roman"/>
                      </a:endParaRPr>
                    </a:p>
                  </a:txBody>
                  <a:tcPr marR="6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7063" indent="0" algn="ctr" defTabSz="762000">
                        <a:lnSpc>
                          <a:spcPct val="115000"/>
                        </a:lnSpc>
                        <a:spcAft>
                          <a:spcPts val="0"/>
                        </a:spcAft>
                        <a:tabLst/>
                      </a:pPr>
                      <a:r>
                        <a:rPr lang="nl-NL" sz="1600" b="0" kern="1200" dirty="0">
                          <a:solidFill>
                            <a:schemeClr val="tx1"/>
                          </a:solidFill>
                          <a:effectLst/>
                          <a:latin typeface="Georgia" panose="02040502050405020303" pitchFamily="18" charset="0"/>
                          <a:ea typeface="+mn-ea"/>
                          <a:cs typeface="+mn-cs"/>
                        </a:rPr>
                        <a:t>Energiedoorstroming</a:t>
                      </a:r>
                      <a:r>
                        <a:rPr lang="nl-NL" sz="1600" b="0" kern="1200" baseline="0" dirty="0">
                          <a:solidFill>
                            <a:schemeClr val="tx1"/>
                          </a:solidFill>
                          <a:effectLst/>
                          <a:latin typeface="Georgia" panose="02040502050405020303" pitchFamily="18" charset="0"/>
                          <a:ea typeface="+mn-ea"/>
                          <a:cs typeface="+mn-cs"/>
                        </a:rPr>
                        <a:t> </a:t>
                      </a:r>
                      <a:br>
                        <a:rPr lang="nl-NL" sz="1600" b="0" kern="1200" baseline="0" dirty="0">
                          <a:solidFill>
                            <a:schemeClr val="tx1"/>
                          </a:solidFill>
                          <a:effectLst/>
                          <a:latin typeface="Georgia" panose="02040502050405020303" pitchFamily="18" charset="0"/>
                          <a:ea typeface="+mn-ea"/>
                          <a:cs typeface="+mn-cs"/>
                        </a:rPr>
                      </a:br>
                      <a:r>
                        <a:rPr lang="nl-NL" sz="1600" b="0" kern="1200" baseline="0" dirty="0">
                          <a:solidFill>
                            <a:schemeClr val="tx1"/>
                          </a:solidFill>
                          <a:effectLst/>
                          <a:latin typeface="Georgia" panose="02040502050405020303" pitchFamily="18" charset="0"/>
                          <a:ea typeface="+mn-ea"/>
                          <a:cs typeface="+mn-cs"/>
                        </a:rPr>
                        <a:t>wordt geblokkeerd; moeizaam tot </a:t>
                      </a:r>
                      <a:br>
                        <a:rPr lang="nl-NL" sz="1600" b="0" kern="1200" baseline="0" dirty="0">
                          <a:solidFill>
                            <a:schemeClr val="tx1"/>
                          </a:solidFill>
                          <a:effectLst/>
                          <a:latin typeface="Georgia" panose="02040502050405020303" pitchFamily="18" charset="0"/>
                          <a:ea typeface="+mn-ea"/>
                          <a:cs typeface="+mn-cs"/>
                        </a:rPr>
                      </a:br>
                      <a:r>
                        <a:rPr lang="nl-NL" sz="1600" b="0" kern="1200" baseline="0" dirty="0">
                          <a:solidFill>
                            <a:schemeClr val="tx1"/>
                          </a:solidFill>
                          <a:effectLst/>
                          <a:latin typeface="Georgia" panose="02040502050405020303" pitchFamily="18" charset="0"/>
                          <a:ea typeface="+mn-ea"/>
                          <a:cs typeface="+mn-cs"/>
                        </a:rPr>
                        <a:t>geen natuurlijk herstel lichaam</a:t>
                      </a:r>
                      <a:r>
                        <a:rPr lang="nl-NL" sz="1600" kern="1200" dirty="0">
                          <a:solidFill>
                            <a:schemeClr val="tx1"/>
                          </a:solidFill>
                          <a:effectLst/>
                          <a:latin typeface="Georgia" panose="02040502050405020303" pitchFamily="18" charset="0"/>
                          <a:ea typeface="+mn-ea"/>
                          <a:cs typeface="+mn-cs"/>
                        </a:rPr>
                        <a:t>.</a:t>
                      </a:r>
                      <a:endParaRPr lang="nl-NL" sz="1600" dirty="0">
                        <a:solidFill>
                          <a:schemeClr val="tx1"/>
                        </a:solidFill>
                        <a:latin typeface="Georgia" panose="02040502050405020303" pitchFamily="18" charset="0"/>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30925">
                <a:tc>
                  <a:txBody>
                    <a:bodyPr/>
                    <a:lstStyle/>
                    <a:p>
                      <a:pP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Alfa golven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De wereld van de energie</a:t>
                      </a:r>
                      <a:r>
                        <a:rPr lang="nl-NL" sz="1600" i="1" dirty="0">
                          <a:effectLst/>
                          <a:latin typeface="Georgia" panose="02040502050405020303" pitchFamily="18" charset="0"/>
                          <a:ea typeface="Calibri" panose="020F0502020204030204" pitchFamily="34" charset="0"/>
                          <a:cs typeface="Times New Roman" panose="02020603050405020304" pitchFamily="18" charset="0"/>
                        </a:rPr>
                        <a:t>.</a:t>
                      </a: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Persoonlijk onderbewustzijn</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Ontspannen én toch volledig bewuste staat om te leren en te focussen. Van binnen rustiger en ontvankelijker voor inspiratie.</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De aandacht is alert én ontspannen.</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Het hart klopt rustiger, de bloeddruk daalt en het bewustzijn verruimt zich, waardoor energiedoorstroming verbetert.</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95465">
                <a:tc>
                  <a:txBody>
                    <a:bodyPr/>
                    <a:lstStyle/>
                    <a:p>
                      <a:pPr>
                        <a:lnSpc>
                          <a:spcPct val="107000"/>
                        </a:lnSpc>
                        <a:spcAft>
                          <a:spcPts val="800"/>
                        </a:spcAft>
                      </a:pPr>
                      <a:r>
                        <a:rPr lang="nl-NL" sz="1600" b="1" i="0" dirty="0">
                          <a:effectLst/>
                          <a:latin typeface="Georgia" panose="02040502050405020303" pitchFamily="18" charset="0"/>
                          <a:ea typeface="Calibri" panose="020F0502020204030204" pitchFamily="34" charset="0"/>
                          <a:cs typeface="Times New Roman" panose="02020603050405020304" pitchFamily="18" charset="0"/>
                        </a:rPr>
                        <a:t>Natuurlijke staat</a:t>
                      </a:r>
                      <a:br>
                        <a:rPr lang="nl-NL" sz="1600" b="1" i="0" dirty="0">
                          <a:effectLst/>
                          <a:latin typeface="Georgia" panose="02040502050405020303" pitchFamily="18" charset="0"/>
                          <a:ea typeface="Calibri" panose="020F0502020204030204" pitchFamily="34" charset="0"/>
                          <a:cs typeface="Times New Roman" panose="02020603050405020304" pitchFamily="18" charset="0"/>
                        </a:rPr>
                      </a:br>
                      <a:br>
                        <a:rPr lang="nl-NL" sz="1600" b="0" i="0" dirty="0">
                          <a:effectLst/>
                          <a:latin typeface="Georgia" panose="02040502050405020303" pitchFamily="18" charset="0"/>
                          <a:ea typeface="Calibri" panose="020F0502020204030204" pitchFamily="34" charset="0"/>
                          <a:cs typeface="Times New Roman" panose="02020603050405020304" pitchFamily="18" charset="0"/>
                        </a:rPr>
                      </a:br>
                      <a:r>
                        <a:rPr lang="nl-NL" sz="1600" b="0" i="0" dirty="0">
                          <a:effectLst/>
                          <a:latin typeface="Georgia" panose="02040502050405020303" pitchFamily="18" charset="0"/>
                          <a:ea typeface="Calibri" panose="020F0502020204030204" pitchFamily="34" charset="0"/>
                          <a:cs typeface="Times New Roman" panose="02020603050405020304" pitchFamily="18" charset="0"/>
                        </a:rPr>
                        <a:t>Het aardse ritme</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r>
                        <a:rPr lang="nl-NL" sz="1600" b="0" i="0" dirty="0">
                          <a:effectLst/>
                          <a:latin typeface="Georgia" panose="02040502050405020303" pitchFamily="18" charset="0"/>
                          <a:ea typeface="Calibri" panose="020F0502020204030204" pitchFamily="34" charset="0"/>
                          <a:cs typeface="Times New Roman" panose="02020603050405020304" pitchFamily="18" charset="0"/>
                        </a:rPr>
                        <a:t>W</a:t>
                      </a:r>
                      <a:r>
                        <a:rPr lang="nl-NL" sz="1600" b="0" i="0" baseline="0" dirty="0">
                          <a:effectLst/>
                          <a:latin typeface="Georgia" panose="02040502050405020303" pitchFamily="18" charset="0"/>
                          <a:ea typeface="Calibri" panose="020F0502020204030204" pitchFamily="34" charset="0"/>
                          <a:cs typeface="Times New Roman" panose="02020603050405020304" pitchFamily="18" charset="0"/>
                        </a:rPr>
                        <a:t>ordt nu nog vaak ervaren als een </a:t>
                      </a:r>
                      <a:br>
                        <a:rPr lang="nl-NL" sz="1600" b="0" i="0" baseline="0" dirty="0">
                          <a:effectLst/>
                          <a:latin typeface="Georgia" panose="02040502050405020303" pitchFamily="18" charset="0"/>
                          <a:ea typeface="Calibri" panose="020F0502020204030204" pitchFamily="34" charset="0"/>
                          <a:cs typeface="Times New Roman" panose="02020603050405020304" pitchFamily="18" charset="0"/>
                        </a:rPr>
                      </a:br>
                      <a:r>
                        <a:rPr lang="nl-NL" sz="1600" b="1" i="0" baseline="0" dirty="0">
                          <a:effectLst/>
                          <a:latin typeface="Georgia" panose="02040502050405020303" pitchFamily="18" charset="0"/>
                          <a:ea typeface="Calibri" panose="020F0502020204030204" pitchFamily="34" charset="0"/>
                          <a:cs typeface="Times New Roman" panose="02020603050405020304" pitchFamily="18" charset="0"/>
                        </a:rPr>
                        <a:t>l</a:t>
                      </a:r>
                      <a:r>
                        <a:rPr lang="nl-NL" sz="1600" b="1" i="0" dirty="0">
                          <a:effectLst/>
                          <a:latin typeface="Georgia" panose="02040502050405020303" pitchFamily="18" charset="0"/>
                          <a:ea typeface="Calibri" panose="020F0502020204030204" pitchFamily="34" charset="0"/>
                          <a:cs typeface="Times New Roman" panose="02020603050405020304" pitchFamily="18" charset="0"/>
                        </a:rPr>
                        <a:t>icht meditatieve staat/trance</a:t>
                      </a:r>
                      <a:r>
                        <a:rPr lang="nl-NL" sz="1600" b="0" i="0" dirty="0">
                          <a:effectLst/>
                          <a:latin typeface="Georgia" panose="02040502050405020303" pitchFamily="18" charset="0"/>
                          <a:ea typeface="Calibri" panose="020F0502020204030204" pitchFamily="34" charset="0"/>
                          <a:cs typeface="Times New Roman" panose="02020603050405020304" pitchFamily="18" charset="0"/>
                        </a:rPr>
                        <a:t>.</a:t>
                      </a:r>
                      <a:endParaRPr lang="nl-NL" sz="1600" b="0" i="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r>
                        <a:rPr lang="nl-NL" sz="1600" i="1" dirty="0">
                          <a:effectLst/>
                          <a:latin typeface="Georgia" panose="02040502050405020303" pitchFamily="18" charset="0"/>
                          <a:ea typeface="Calibri" panose="020F0502020204030204" pitchFamily="34" charset="0"/>
                          <a:cs typeface="Times New Roman" panose="02020603050405020304" pitchFamily="18" charset="0"/>
                        </a:rPr>
                        <a:t>Schumannfrequentie</a:t>
                      </a:r>
                      <a:br>
                        <a:rPr lang="nl-NL" sz="1600" i="1" baseline="0" dirty="0">
                          <a:effectLst/>
                          <a:latin typeface="Georgia" panose="02040502050405020303" pitchFamily="18" charset="0"/>
                          <a:ea typeface="Calibri" panose="020F0502020204030204" pitchFamily="34" charset="0"/>
                          <a:cs typeface="Times New Roman" panose="02020603050405020304" pitchFamily="18" charset="0"/>
                        </a:rPr>
                      </a:br>
                      <a:r>
                        <a:rPr lang="nl-NL" sz="1600" b="0" i="0" baseline="0" dirty="0">
                          <a:effectLst/>
                          <a:latin typeface="Georgia" panose="02040502050405020303" pitchFamily="18" charset="0"/>
                          <a:ea typeface="Calibri" panose="020F0502020204030204" pitchFamily="34" charset="0"/>
                          <a:cs typeface="Times New Roman" panose="02020603050405020304" pitchFamily="18" charset="0"/>
                        </a:rPr>
                        <a:t>h</a:t>
                      </a:r>
                      <a:r>
                        <a:rPr lang="nl-NL" sz="1600" b="0" i="0" dirty="0">
                          <a:effectLst/>
                          <a:latin typeface="Georgia" panose="02040502050405020303" pitchFamily="18" charset="0"/>
                          <a:ea typeface="Calibri" panose="020F0502020204030204" pitchFamily="34" charset="0"/>
                          <a:cs typeface="Times New Roman" panose="02020603050405020304" pitchFamily="18" charset="0"/>
                        </a:rPr>
                        <a:t>et horen van je innerlijke stem.</a:t>
                      </a: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97239">
                <a:tc>
                  <a:txBody>
                    <a:bodyPr/>
                    <a:lstStyle/>
                    <a:p>
                      <a:pP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Thèta golven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De wereld van spirit, voorbij</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ruimte &amp; tijd.</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r>
                        <a:rPr lang="nl-NL" sz="16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Diep meditatieve staat.</a:t>
                      </a:r>
                      <a:r>
                        <a:rPr lang="nl-NL" sz="1600" b="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Totale ontspannenheid waardoor grote ontvankelijkheid voor creatieve ideeën en vergeten herinneringen.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b="1" dirty="0">
                          <a:effectLst/>
                          <a:latin typeface="Georgia" panose="02040502050405020303" pitchFamily="18" charset="0"/>
                          <a:ea typeface="Calibri" panose="020F0502020204030204" pitchFamily="34" charset="0"/>
                          <a:cs typeface="Times New Roman" panose="02020603050405020304" pitchFamily="18" charset="0"/>
                        </a:rPr>
                        <a:t>Collectief (onder)bewustzijn</a:t>
                      </a: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Het creëert balans tussen linker- en rechterhersenhelft.</a:t>
                      </a:r>
                      <a:r>
                        <a:rPr lang="nl-NL" sz="1600" baseline="0" dirty="0">
                          <a:effectLst/>
                          <a:latin typeface="Georgia" panose="02040502050405020303" pitchFamily="18" charset="0"/>
                          <a:ea typeface="Calibri" panose="020F0502020204030204" pitchFamily="34" charset="0"/>
                          <a:cs typeface="Times New Roman" panose="02020603050405020304" pitchFamily="18" charset="0"/>
                        </a:rPr>
                        <a:t> Geeft </a:t>
                      </a:r>
                      <a:r>
                        <a:rPr lang="nl-NL" sz="1600" dirty="0">
                          <a:effectLst/>
                          <a:latin typeface="Georgia" panose="02040502050405020303" pitchFamily="18" charset="0"/>
                          <a:ea typeface="Calibri" panose="020F0502020204030204" pitchFamily="34" charset="0"/>
                          <a:cs typeface="Times New Roman" panose="02020603050405020304" pitchFamily="18" charset="0"/>
                        </a:rPr>
                        <a:t>innerlijke rust en zorgt voor natuurlijk herstel.</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Integratie</a:t>
                      </a:r>
                      <a: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nl-NL" sz="1600" dirty="0">
                          <a:effectLst/>
                          <a:latin typeface="Georgia" panose="02040502050405020303" pitchFamily="18" charset="0"/>
                          <a:ea typeface="Calibri" panose="020F0502020204030204" pitchFamily="34" charset="0"/>
                          <a:cs typeface="Times New Roman" panose="02020603050405020304" pitchFamily="18" charset="0"/>
                        </a:rPr>
                        <a:t>en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heling</a:t>
                      </a:r>
                      <a: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nl-NL" sz="1600" dirty="0">
                          <a:effectLst/>
                          <a:latin typeface="Georgia" panose="02040502050405020303" pitchFamily="18" charset="0"/>
                          <a:ea typeface="Calibri" panose="020F0502020204030204" pitchFamily="34" charset="0"/>
                          <a:cs typeface="Times New Roman" panose="02020603050405020304" pitchFamily="18" charset="0"/>
                        </a:rPr>
                        <a:t>van levenservaringen. </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99295">
                <a:tc>
                  <a:txBody>
                    <a:bodyPr/>
                    <a:lstStyle/>
                    <a:p>
                      <a:pP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Delta Golven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De grote Leegte </a:t>
                      </a:r>
                      <a:r>
                        <a:rPr lang="nl-NL" sz="1600" i="1" dirty="0">
                          <a:effectLst/>
                          <a:latin typeface="Georgia" panose="02040502050405020303" pitchFamily="18" charset="0"/>
                          <a:ea typeface="Calibri" panose="020F0502020204030204" pitchFamily="34" charset="0"/>
                          <a:cs typeface="Times New Roman" panose="02020603050405020304" pitchFamily="18" charset="0"/>
                        </a:rPr>
                        <a:t>of</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i="0" dirty="0">
                          <a:effectLst/>
                          <a:latin typeface="Georgia" panose="02040502050405020303" pitchFamily="18" charset="0"/>
                          <a:ea typeface="Calibri" panose="020F0502020204030204" pitchFamily="34" charset="0"/>
                          <a:cs typeface="Times New Roman" panose="02020603050405020304" pitchFamily="18" charset="0"/>
                        </a:rPr>
                        <a:t>De grote Volheid…</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r>
                        <a:rPr lang="nl-NL" sz="1600" b="0" dirty="0">
                          <a:effectLst/>
                          <a:latin typeface="Georgia" panose="02040502050405020303" pitchFamily="18" charset="0"/>
                          <a:ea typeface="Calibri" panose="020F0502020204030204" pitchFamily="34" charset="0"/>
                          <a:cs typeface="Times New Roman" panose="02020603050405020304" pitchFamily="18" charset="0"/>
                        </a:rPr>
                        <a:t>Zeer diepe meditatieve staat, </a:t>
                      </a:r>
                      <a:r>
                        <a:rPr lang="nl-NL" sz="1600" dirty="0">
                          <a:effectLst/>
                          <a:latin typeface="Georgia" panose="02040502050405020303" pitchFamily="18" charset="0"/>
                          <a:ea typeface="Calibri" panose="020F0502020204030204" pitchFamily="34" charset="0"/>
                          <a:cs typeface="Times New Roman" panose="02020603050405020304" pitchFamily="18" charset="0"/>
                        </a:rPr>
                        <a:t>een diepe droomloze staat:</a:t>
                      </a:r>
                      <a:r>
                        <a:rPr lang="nl-NL" sz="1600" b="1" dirty="0">
                          <a:effectLst/>
                          <a:latin typeface="Georgia" panose="02040502050405020303" pitchFamily="18" charset="0"/>
                          <a:ea typeface="Calibri" panose="020F0502020204030204" pitchFamily="34" charset="0"/>
                          <a:cs typeface="Times New Roman" panose="02020603050405020304" pitchFamily="18" charset="0"/>
                        </a:rPr>
                        <a:t> </a:t>
                      </a:r>
                      <a:r>
                        <a:rPr lang="nl-NL" sz="1600" dirty="0">
                          <a:effectLst/>
                          <a:latin typeface="Georgia" panose="02040502050405020303" pitchFamily="18" charset="0"/>
                          <a:ea typeface="Calibri" panose="020F0502020204030204" pitchFamily="34" charset="0"/>
                          <a:cs typeface="Times New Roman" panose="02020603050405020304" pitchFamily="18" charset="0"/>
                        </a:rPr>
                        <a:t>de geest is stil. Het veld van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liefde</a:t>
                      </a:r>
                      <a:r>
                        <a:rPr lang="nl-NL" sz="1600" dirty="0">
                          <a:effectLst/>
                          <a:latin typeface="Georgia" panose="02040502050405020303" pitchFamily="18" charset="0"/>
                          <a:ea typeface="Calibri" panose="020F0502020204030204" pitchFamily="34" charset="0"/>
                          <a:cs typeface="Times New Roman" panose="02020603050405020304" pitchFamily="18" charset="0"/>
                        </a:rPr>
                        <a:t> en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onvoorwaardelijkheid</a:t>
                      </a:r>
                      <a:r>
                        <a:rPr lang="nl-NL" sz="1600" dirty="0">
                          <a:effectLst/>
                          <a:latin typeface="Georgia" panose="02040502050405020303" pitchFamily="18" charset="0"/>
                          <a:ea typeface="Calibri" panose="020F0502020204030204" pitchFamily="34" charset="0"/>
                          <a:cs typeface="Times New Roman" panose="02020603050405020304" pitchFamily="18" charset="0"/>
                        </a:rPr>
                        <a:t>.</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b="1" dirty="0">
                          <a:effectLst/>
                          <a:latin typeface="Georgia" panose="02040502050405020303" pitchFamily="18" charset="0"/>
                          <a:ea typeface="Calibri" panose="020F0502020204030204" pitchFamily="34" charset="0"/>
                          <a:cs typeface="Times New Roman" panose="02020603050405020304" pitchFamily="18" charset="0"/>
                        </a:rPr>
                        <a:t>Universeel bewustzijn.</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Het veld van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herinneren</a:t>
                      </a:r>
                      <a: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br>
                      <a: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antwoorden vanuit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innerlijk weten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Verbondenheid met al wat is</a:t>
                      </a:r>
                      <a:r>
                        <a:rPr lang="nl-NL" sz="1600" baseline="0" dirty="0">
                          <a:effectLst/>
                          <a:latin typeface="Georgia" panose="02040502050405020303" pitchFamily="18" charset="0"/>
                          <a:ea typeface="Calibri" panose="020F0502020204030204" pitchFamily="34" charset="0"/>
                          <a:cs typeface="Times New Roman" panose="02020603050405020304" pitchFamily="18" charset="0"/>
                        </a:rPr>
                        <a:t> (eenheid).</a:t>
                      </a:r>
                      <a:r>
                        <a:rPr lang="nl-NL" sz="1600" dirty="0">
                          <a:effectLst/>
                          <a:latin typeface="Georgia" panose="02040502050405020303" pitchFamily="18" charset="0"/>
                          <a:ea typeface="Calibri" panose="020F0502020204030204" pitchFamily="34" charset="0"/>
                          <a:cs typeface="Times New Roman" panose="02020603050405020304" pitchFamily="18" charset="0"/>
                        </a:rPr>
                        <a:t> Spirituele ervaring. Leven in de flow. </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5" name="Afbeelding 4">
            <a:extLst>
              <a:ext uri="{FF2B5EF4-FFF2-40B4-BE49-F238E27FC236}">
                <a16:creationId xmlns:a16="http://schemas.microsoft.com/office/drawing/2014/main" id="{5BEA1C61-FAAC-F1D0-A568-5245C8AC5F6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152118" y="1026269"/>
            <a:ext cx="1438493" cy="940928"/>
          </a:xfrm>
          <a:prstGeom prst="rect">
            <a:avLst/>
          </a:prstGeom>
        </p:spPr>
      </p:pic>
      <p:pic>
        <p:nvPicPr>
          <p:cNvPr id="6" name="Picture 2">
            <a:extLst>
              <a:ext uri="{FF2B5EF4-FFF2-40B4-BE49-F238E27FC236}">
                <a16:creationId xmlns:a16="http://schemas.microsoft.com/office/drawing/2014/main" id="{61D955FC-9D3B-96DB-E8E7-F037695ED42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531" y="1028733"/>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Afbeelding 7" descr="C:\Users\Marco\Dropbox\InsideOut\Inspiration to Create\2 Website\Natuur\bfn earth2.jpg">
            <a:extLst>
              <a:ext uri="{FF2B5EF4-FFF2-40B4-BE49-F238E27FC236}">
                <a16:creationId xmlns:a16="http://schemas.microsoft.com/office/drawing/2014/main" id="{242D8638-27F6-B818-1714-3B9D3A5C1B0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5717" y="3090413"/>
            <a:ext cx="1311295" cy="792000"/>
          </a:xfrm>
          <a:prstGeom prst="rect">
            <a:avLst/>
          </a:prstGeom>
          <a:noFill/>
          <a:ln>
            <a:noFill/>
          </a:ln>
        </p:spPr>
      </p:pic>
      <p:pic>
        <p:nvPicPr>
          <p:cNvPr id="9" name="Picture 3">
            <a:extLst>
              <a:ext uri="{FF2B5EF4-FFF2-40B4-BE49-F238E27FC236}">
                <a16:creationId xmlns:a16="http://schemas.microsoft.com/office/drawing/2014/main" id="{1EF11D80-BC23-AD49-7D51-D8650D1A896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4152" y="1967197"/>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Afgeronde rechthoek 3">
            <a:extLst>
              <a:ext uri="{FF2B5EF4-FFF2-40B4-BE49-F238E27FC236}">
                <a16:creationId xmlns:a16="http://schemas.microsoft.com/office/drawing/2014/main" id="{E01FF2C3-76C6-D16B-1FAF-AAD865D15B30}"/>
              </a:ext>
            </a:extLst>
          </p:cNvPr>
          <p:cNvSpPr/>
          <p:nvPr/>
        </p:nvSpPr>
        <p:spPr>
          <a:xfrm>
            <a:off x="1884152" y="3373661"/>
            <a:ext cx="1440000" cy="521592"/>
          </a:xfrm>
          <a:prstGeom prst="rect">
            <a:avLst/>
          </a:prstGeom>
          <a:solidFill>
            <a:srgbClr val="00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err="1">
                <a:latin typeface="Georgia" panose="02040502050405020303" pitchFamily="18" charset="0"/>
              </a:rPr>
              <a:t>Lichaams-bewustzijn</a:t>
            </a:r>
            <a:endParaRPr lang="nl-NL" sz="1600" dirty="0">
              <a:latin typeface="Georgia" panose="02040502050405020303" pitchFamily="18" charset="0"/>
            </a:endParaRPr>
          </a:p>
        </p:txBody>
      </p:sp>
      <p:pic>
        <p:nvPicPr>
          <p:cNvPr id="13" name="Picture 4">
            <a:extLst>
              <a:ext uri="{FF2B5EF4-FFF2-40B4-BE49-F238E27FC236}">
                <a16:creationId xmlns:a16="http://schemas.microsoft.com/office/drawing/2014/main" id="{9C879C85-A056-2EDA-4DAB-56785ECF7C3B}"/>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1531" y="4829421"/>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5">
            <a:extLst>
              <a:ext uri="{FF2B5EF4-FFF2-40B4-BE49-F238E27FC236}">
                <a16:creationId xmlns:a16="http://schemas.microsoft.com/office/drawing/2014/main" id="{BB7156F4-00CD-BE11-90A8-2AE9EC2CFC19}"/>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4152" y="6121631"/>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Rechthoek 14">
            <a:extLst>
              <a:ext uri="{FF2B5EF4-FFF2-40B4-BE49-F238E27FC236}">
                <a16:creationId xmlns:a16="http://schemas.microsoft.com/office/drawing/2014/main" id="{74D4D067-2084-1D20-FD9D-338A863AFB51}"/>
              </a:ext>
            </a:extLst>
          </p:cNvPr>
          <p:cNvSpPr/>
          <p:nvPr/>
        </p:nvSpPr>
        <p:spPr>
          <a:xfrm>
            <a:off x="1884152" y="3895254"/>
            <a:ext cx="1440000" cy="392577"/>
          </a:xfrm>
          <a:prstGeom prst="rect">
            <a:avLst/>
          </a:prstGeom>
          <a:solidFill>
            <a:srgbClr val="00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latin typeface="Georgia" panose="02040502050405020303" pitchFamily="18" charset="0"/>
              </a:rPr>
              <a:t>voelen</a:t>
            </a:r>
          </a:p>
        </p:txBody>
      </p:sp>
      <p:sp>
        <p:nvSpPr>
          <p:cNvPr id="16" name="Hart 15">
            <a:extLst>
              <a:ext uri="{FF2B5EF4-FFF2-40B4-BE49-F238E27FC236}">
                <a16:creationId xmlns:a16="http://schemas.microsoft.com/office/drawing/2014/main" id="{EF816E7A-86DF-8ECF-2CEF-420ED484BF01}"/>
              </a:ext>
            </a:extLst>
          </p:cNvPr>
          <p:cNvSpPr/>
          <p:nvPr/>
        </p:nvSpPr>
        <p:spPr>
          <a:xfrm>
            <a:off x="2401380" y="5606743"/>
            <a:ext cx="405549" cy="359924"/>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BEF2BD45-CDB8-D325-5F59-A52EAEC8247E}"/>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7215717" y="3895254"/>
            <a:ext cx="1311295" cy="2694377"/>
          </a:xfrm>
          <a:prstGeom prst="rect">
            <a:avLst/>
          </a:prstGeom>
          <a:ln>
            <a:noFill/>
          </a:ln>
        </p:spPr>
      </p:pic>
      <p:sp>
        <p:nvSpPr>
          <p:cNvPr id="17" name="Gestreepte PIJL-RECHTS 1">
            <a:extLst>
              <a:ext uri="{FF2B5EF4-FFF2-40B4-BE49-F238E27FC236}">
                <a16:creationId xmlns:a16="http://schemas.microsoft.com/office/drawing/2014/main" id="{AEFA22CA-4668-4AD0-BDFC-DEDAE64DCBE3}"/>
              </a:ext>
            </a:extLst>
          </p:cNvPr>
          <p:cNvSpPr/>
          <p:nvPr/>
        </p:nvSpPr>
        <p:spPr>
          <a:xfrm rot="5400000">
            <a:off x="6157775" y="4810319"/>
            <a:ext cx="2166608" cy="974207"/>
          </a:xfrm>
          <a:prstGeom prst="stripedRightArrow">
            <a:avLst/>
          </a:prstGeom>
          <a:solidFill>
            <a:srgbClr val="00878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1400" dirty="0">
                <a:latin typeface="Georgia" panose="02040502050405020303" pitchFamily="18" charset="0"/>
              </a:rPr>
              <a:t>Voorbij de mind: vloeiender leven</a:t>
            </a:r>
          </a:p>
        </p:txBody>
      </p:sp>
      <p:sp>
        <p:nvSpPr>
          <p:cNvPr id="19" name="Tekstvak 18">
            <a:extLst>
              <a:ext uri="{FF2B5EF4-FFF2-40B4-BE49-F238E27FC236}">
                <a16:creationId xmlns:a16="http://schemas.microsoft.com/office/drawing/2014/main" id="{38D11D1E-91D7-3B59-FEEA-44B2CB01A6B3}"/>
              </a:ext>
            </a:extLst>
          </p:cNvPr>
          <p:cNvSpPr txBox="1"/>
          <p:nvPr/>
        </p:nvSpPr>
        <p:spPr>
          <a:xfrm>
            <a:off x="7200581" y="3558884"/>
            <a:ext cx="1311295" cy="369332"/>
          </a:xfrm>
          <a:prstGeom prst="rect">
            <a:avLst/>
          </a:prstGeom>
          <a:noFill/>
        </p:spPr>
        <p:txBody>
          <a:bodyPr wrap="square" rtlCol="0">
            <a:spAutoFit/>
          </a:bodyPr>
          <a:lstStyle/>
          <a:p>
            <a:pPr algn="ctr"/>
            <a:r>
              <a:rPr lang="nl-NL" b="1" dirty="0">
                <a:solidFill>
                  <a:schemeClr val="bg1"/>
                </a:solidFill>
                <a:latin typeface="Georgia" panose="02040502050405020303" pitchFamily="18" charset="0"/>
              </a:rPr>
              <a:t>leven</a:t>
            </a:r>
          </a:p>
        </p:txBody>
      </p:sp>
      <p:sp>
        <p:nvSpPr>
          <p:cNvPr id="20" name="Tekstvak 19">
            <a:extLst>
              <a:ext uri="{FF2B5EF4-FFF2-40B4-BE49-F238E27FC236}">
                <a16:creationId xmlns:a16="http://schemas.microsoft.com/office/drawing/2014/main" id="{95BC53A5-D37F-722A-131A-CE40574C15A1}"/>
              </a:ext>
            </a:extLst>
          </p:cNvPr>
          <p:cNvSpPr txBox="1"/>
          <p:nvPr/>
        </p:nvSpPr>
        <p:spPr>
          <a:xfrm>
            <a:off x="7184873" y="6197243"/>
            <a:ext cx="1311295" cy="369332"/>
          </a:xfrm>
          <a:prstGeom prst="rect">
            <a:avLst/>
          </a:prstGeom>
          <a:noFill/>
        </p:spPr>
        <p:txBody>
          <a:bodyPr wrap="square" rtlCol="0">
            <a:spAutoFit/>
          </a:bodyPr>
          <a:lstStyle/>
          <a:p>
            <a:pPr algn="ctr"/>
            <a:r>
              <a:rPr lang="nl-NL" b="1" dirty="0">
                <a:solidFill>
                  <a:schemeClr val="bg1"/>
                </a:solidFill>
                <a:latin typeface="Georgia" panose="02040502050405020303" pitchFamily="18" charset="0"/>
              </a:rPr>
              <a:t>beleven</a:t>
            </a:r>
          </a:p>
        </p:txBody>
      </p:sp>
      <p:pic>
        <p:nvPicPr>
          <p:cNvPr id="21" name="Afbeelding 20">
            <a:extLst>
              <a:ext uri="{FF2B5EF4-FFF2-40B4-BE49-F238E27FC236}">
                <a16:creationId xmlns:a16="http://schemas.microsoft.com/office/drawing/2014/main" id="{C6873C8C-C899-7DC0-6C95-2BA4F72C15A1}"/>
              </a:ext>
            </a:extLst>
          </p:cNvPr>
          <p:cNvPicPr>
            <a:picLocks noChangeAspect="1"/>
          </p:cNvPicPr>
          <p:nvPr/>
        </p:nvPicPr>
        <p:blipFill>
          <a:blip r:embed="rId10"/>
          <a:stretch>
            <a:fillRect/>
          </a:stretch>
        </p:blipFill>
        <p:spPr>
          <a:xfrm>
            <a:off x="-17445" y="3317170"/>
            <a:ext cx="12206400" cy="3565132"/>
          </a:xfrm>
          <a:prstGeom prst="rect">
            <a:avLst/>
          </a:prstGeom>
        </p:spPr>
      </p:pic>
      <p:sp>
        <p:nvSpPr>
          <p:cNvPr id="2" name="Afgeronde rechthoek 3">
            <a:extLst>
              <a:ext uri="{FF2B5EF4-FFF2-40B4-BE49-F238E27FC236}">
                <a16:creationId xmlns:a16="http://schemas.microsoft.com/office/drawing/2014/main" id="{A45F2539-F5FF-A3B2-0D8F-1FEB79A2B0E0}"/>
              </a:ext>
            </a:extLst>
          </p:cNvPr>
          <p:cNvSpPr/>
          <p:nvPr/>
        </p:nvSpPr>
        <p:spPr>
          <a:xfrm>
            <a:off x="-17444" y="3030391"/>
            <a:ext cx="12215997" cy="330371"/>
          </a:xfrm>
          <a:prstGeom prst="rect">
            <a:avLst/>
          </a:prstGeom>
          <a:solidFill>
            <a:srgbClr val="00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dirty="0">
                <a:latin typeface="Georgia" panose="02040502050405020303" pitchFamily="18" charset="0"/>
              </a:rPr>
              <a:t>           Overgang naar: Lichaamsbewustzijn – Voelen – Voorbij de mind – Creatief denken in mogelijkheden - Flow – Hartsbewustzijn   </a:t>
            </a:r>
          </a:p>
        </p:txBody>
      </p:sp>
      <p:sp>
        <p:nvSpPr>
          <p:cNvPr id="3" name="Pijl: gestreept rechts 2">
            <a:extLst>
              <a:ext uri="{FF2B5EF4-FFF2-40B4-BE49-F238E27FC236}">
                <a16:creationId xmlns:a16="http://schemas.microsoft.com/office/drawing/2014/main" id="{6695DD55-5A93-00BB-CD9F-B8AFF832C6E8}"/>
              </a:ext>
            </a:extLst>
          </p:cNvPr>
          <p:cNvSpPr/>
          <p:nvPr/>
        </p:nvSpPr>
        <p:spPr>
          <a:xfrm rot="5400000">
            <a:off x="270987" y="3057746"/>
            <a:ext cx="379131" cy="324423"/>
          </a:xfrm>
          <a:prstGeom prst="stripedRightArrow">
            <a:avLst/>
          </a:prstGeom>
          <a:solidFill>
            <a:srgbClr val="00878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tel 1">
            <a:extLst>
              <a:ext uri="{FF2B5EF4-FFF2-40B4-BE49-F238E27FC236}">
                <a16:creationId xmlns:a16="http://schemas.microsoft.com/office/drawing/2014/main" id="{0FA2D461-7882-72D3-690D-8DF8CB423648}"/>
              </a:ext>
            </a:extLst>
          </p:cNvPr>
          <p:cNvSpPr txBox="1">
            <a:spLocks/>
          </p:cNvSpPr>
          <p:nvPr/>
        </p:nvSpPr>
        <p:spPr>
          <a:xfrm>
            <a:off x="-4915" y="-18854"/>
            <a:ext cx="12196915" cy="556182"/>
          </a:xfrm>
          <a:prstGeom prst="rect">
            <a:avLst/>
          </a:prstGeom>
          <a:solidFill>
            <a:srgbClr val="008780"/>
          </a:solidFill>
          <a:ln w="6350" cap="flat" cmpd="sng" algn="ctr">
            <a:noFill/>
            <a:prstDash val="solid"/>
            <a:miter lim="800000"/>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nl-NL" sz="2500" dirty="0">
                <a:solidFill>
                  <a:schemeClr val="bg1"/>
                </a:solidFill>
                <a:latin typeface="Georgia" panose="02040502050405020303" pitchFamily="18" charset="0"/>
              </a:rPr>
              <a:t>       Breathfulness </a:t>
            </a:r>
            <a:r>
              <a:rPr lang="nl-NL" sz="2900" dirty="0">
                <a:solidFill>
                  <a:schemeClr val="bg1"/>
                </a:solidFill>
                <a:latin typeface="Georgia" panose="02040502050405020303" pitchFamily="18" charset="0"/>
              </a:rPr>
              <a:t>                                                       </a:t>
            </a:r>
            <a:r>
              <a:rPr lang="nl-NL" sz="2000" b="1" dirty="0">
                <a:solidFill>
                  <a:schemeClr val="bg1"/>
                </a:solidFill>
                <a:latin typeface="Georgia" panose="02040502050405020303" pitchFamily="18" charset="0"/>
              </a:rPr>
              <a:t>Bewustzijnsstaten – van mind naar bezieling</a:t>
            </a:r>
            <a:endParaRPr lang="nl-NL" sz="3200" b="1" dirty="0">
              <a:solidFill>
                <a:schemeClr val="bg1"/>
              </a:solidFill>
              <a:latin typeface="Georgia" panose="02040502050405020303" pitchFamily="18" charset="0"/>
            </a:endParaRPr>
          </a:p>
        </p:txBody>
      </p:sp>
      <p:pic>
        <p:nvPicPr>
          <p:cNvPr id="11" name="Afbeelding 10">
            <a:extLst>
              <a:ext uri="{FF2B5EF4-FFF2-40B4-BE49-F238E27FC236}">
                <a16:creationId xmlns:a16="http://schemas.microsoft.com/office/drawing/2014/main" id="{68114C96-5BB2-22C7-88D0-CA38915C87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487" y="106863"/>
            <a:ext cx="360000" cy="360000"/>
          </a:xfrm>
          <a:prstGeom prst="ellipse">
            <a:avLst/>
          </a:prstGeom>
        </p:spPr>
      </p:pic>
    </p:spTree>
    <p:extLst>
      <p:ext uri="{BB962C8B-B14F-4D97-AF65-F5344CB8AC3E}">
        <p14:creationId xmlns:p14="http://schemas.microsoft.com/office/powerpoint/2010/main" val="2960734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DDBA5BC1-907B-EAB6-B4C2-5940A2EF2154}"/>
              </a:ext>
            </a:extLst>
          </p:cNvPr>
          <p:cNvGraphicFramePr>
            <a:graphicFrameLocks noGrp="1"/>
          </p:cNvGraphicFramePr>
          <p:nvPr/>
        </p:nvGraphicFramePr>
        <p:xfrm>
          <a:off x="-6553" y="1028734"/>
          <a:ext cx="12175958" cy="5560897"/>
        </p:xfrm>
        <a:graphic>
          <a:graphicData uri="http://schemas.openxmlformats.org/drawingml/2006/table">
            <a:tbl>
              <a:tblPr/>
              <a:tblGrid>
                <a:gridCol w="3327659">
                  <a:extLst>
                    <a:ext uri="{9D8B030D-6E8A-4147-A177-3AD203B41FA5}">
                      <a16:colId xmlns:a16="http://schemas.microsoft.com/office/drawing/2014/main" val="20000"/>
                    </a:ext>
                  </a:extLst>
                </a:gridCol>
                <a:gridCol w="4503763">
                  <a:extLst>
                    <a:ext uri="{9D8B030D-6E8A-4147-A177-3AD203B41FA5}">
                      <a16:colId xmlns:a16="http://schemas.microsoft.com/office/drawing/2014/main" val="20001"/>
                    </a:ext>
                  </a:extLst>
                </a:gridCol>
                <a:gridCol w="4344536">
                  <a:extLst>
                    <a:ext uri="{9D8B030D-6E8A-4147-A177-3AD203B41FA5}">
                      <a16:colId xmlns:a16="http://schemas.microsoft.com/office/drawing/2014/main" val="20002"/>
                    </a:ext>
                  </a:extLst>
                </a:gridCol>
              </a:tblGrid>
              <a:tr h="937973">
                <a:tc>
                  <a:txBody>
                    <a:bodyPr/>
                    <a:lstStyle/>
                    <a:p>
                      <a:pPr>
                        <a:lnSpc>
                          <a:spcPct val="115000"/>
                        </a:lnSpc>
                        <a:spcAft>
                          <a:spcPts val="0"/>
                        </a:spcAft>
                      </a:pPr>
                      <a:r>
                        <a:rPr lang="nl-NL" sz="1600" b="1" dirty="0">
                          <a:solidFill>
                            <a:schemeClr val="tx1"/>
                          </a:solidFill>
                          <a:latin typeface="Georgia" panose="02040502050405020303" pitchFamily="18" charset="0"/>
                          <a:ea typeface="Times New Roman"/>
                          <a:cs typeface="Times New Roman"/>
                        </a:rPr>
                        <a:t>Bèta golven </a:t>
                      </a:r>
                    </a:p>
                    <a:p>
                      <a:pPr>
                        <a:lnSpc>
                          <a:spcPct val="115000"/>
                        </a:lnSpc>
                        <a:spcAft>
                          <a:spcPts val="0"/>
                        </a:spcAft>
                      </a:pPr>
                      <a:br>
                        <a:rPr lang="nl-NL" sz="1600" dirty="0">
                          <a:solidFill>
                            <a:schemeClr val="tx1"/>
                          </a:solidFill>
                          <a:latin typeface="Georgia" panose="02040502050405020303" pitchFamily="18" charset="0"/>
                          <a:ea typeface="Times New Roman"/>
                          <a:cs typeface="Times New Roman"/>
                        </a:rPr>
                      </a:br>
                      <a:r>
                        <a:rPr lang="nl-NL" sz="1600" dirty="0">
                          <a:solidFill>
                            <a:schemeClr val="tx1"/>
                          </a:solidFill>
                          <a:latin typeface="Georgia" panose="02040502050405020303" pitchFamily="18" charset="0"/>
                          <a:ea typeface="Times New Roman"/>
                          <a:cs typeface="Times New Roman"/>
                        </a:rPr>
                        <a:t>De wereld van de materie.</a:t>
                      </a:r>
                      <a:endParaRPr lang="nl-NL" sz="1600" dirty="0">
                        <a:solidFill>
                          <a:schemeClr val="tx1"/>
                        </a:solidFill>
                        <a:latin typeface="Georgia" panose="02040502050405020303" pitchFamily="18" charset="0"/>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defTabSz="604838">
                        <a:lnSpc>
                          <a:spcPct val="115000"/>
                        </a:lnSpc>
                        <a:spcAft>
                          <a:spcPts val="0"/>
                        </a:spcAft>
                        <a:tabLst>
                          <a:tab pos="2243138" algn="l"/>
                          <a:tab pos="2689225" algn="l"/>
                        </a:tabLst>
                      </a:pPr>
                      <a:r>
                        <a:rPr lang="nl-NL" sz="1600" b="1" kern="1200" dirty="0">
                          <a:solidFill>
                            <a:schemeClr val="tx1"/>
                          </a:solidFill>
                          <a:effectLst/>
                          <a:latin typeface="Georgia" panose="02040502050405020303" pitchFamily="18" charset="0"/>
                          <a:ea typeface="+mn-ea"/>
                          <a:cs typeface="+mn-cs"/>
                        </a:rPr>
                        <a:t>Waakbewustzijn</a:t>
                      </a:r>
                      <a:br>
                        <a:rPr lang="nl-NL" sz="1600" b="1" kern="1200" dirty="0">
                          <a:solidFill>
                            <a:schemeClr val="tx1"/>
                          </a:solidFill>
                          <a:effectLst/>
                          <a:latin typeface="Georgia" panose="02040502050405020303" pitchFamily="18" charset="0"/>
                          <a:ea typeface="+mn-ea"/>
                          <a:cs typeface="+mn-cs"/>
                        </a:rPr>
                      </a:br>
                      <a:r>
                        <a:rPr lang="nl-NL" sz="1600" kern="1200" dirty="0">
                          <a:solidFill>
                            <a:schemeClr val="tx1"/>
                          </a:solidFill>
                          <a:effectLst/>
                          <a:latin typeface="Georgia" panose="02040502050405020303" pitchFamily="18" charset="0"/>
                          <a:ea typeface="+mn-ea"/>
                          <a:cs typeface="+mn-cs"/>
                        </a:rPr>
                        <a:t> Aandacht is naar buiten gericht: </a:t>
                      </a:r>
                    </a:p>
                    <a:p>
                      <a:pPr algn="ctr" defTabSz="604838">
                        <a:lnSpc>
                          <a:spcPct val="115000"/>
                        </a:lnSpc>
                        <a:spcAft>
                          <a:spcPts val="0"/>
                        </a:spcAft>
                        <a:tabLst>
                          <a:tab pos="2243138" algn="l"/>
                          <a:tab pos="2689225" algn="l"/>
                        </a:tabLst>
                      </a:pPr>
                      <a:r>
                        <a:rPr lang="nl-NL" sz="1600" b="1" kern="1200" dirty="0">
                          <a:solidFill>
                            <a:srgbClr val="FF0000"/>
                          </a:solidFill>
                          <a:effectLst/>
                          <a:latin typeface="Georgia" panose="02040502050405020303" pitchFamily="18" charset="0"/>
                          <a:ea typeface="+mn-ea"/>
                          <a:cs typeface="+mn-cs"/>
                        </a:rPr>
                        <a:t>alertheid</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spanning</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controle</a:t>
                      </a:r>
                      <a:r>
                        <a:rPr lang="nl-NL" sz="1600" kern="1200" dirty="0">
                          <a:solidFill>
                            <a:schemeClr val="tx1"/>
                          </a:solidFill>
                          <a:effectLst/>
                          <a:latin typeface="Georgia" panose="02040502050405020303" pitchFamily="18" charset="0"/>
                          <a:ea typeface="+mn-ea"/>
                          <a:cs typeface="+mn-cs"/>
                        </a:rPr>
                        <a:t>-</a:t>
                      </a:r>
                      <a:r>
                        <a:rPr lang="nl-NL" sz="1600" b="1" kern="1200" dirty="0">
                          <a:solidFill>
                            <a:srgbClr val="FF0000"/>
                          </a:solidFill>
                          <a:effectLst/>
                          <a:latin typeface="Georgia" panose="02040502050405020303" pitchFamily="18" charset="0"/>
                          <a:ea typeface="+mn-ea"/>
                          <a:cs typeface="+mn-cs"/>
                        </a:rPr>
                        <a:t>angst</a:t>
                      </a:r>
                      <a:endParaRPr lang="nl-NL" sz="1600" dirty="0">
                        <a:solidFill>
                          <a:schemeClr val="tx1"/>
                        </a:solidFill>
                        <a:latin typeface="Georgia" panose="02040502050405020303" pitchFamily="18" charset="0"/>
                        <a:ea typeface="Calibri"/>
                        <a:cs typeface="Times New Roman"/>
                      </a:endParaRPr>
                    </a:p>
                  </a:txBody>
                  <a:tcPr marR="6240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7063" indent="0" algn="ctr" defTabSz="762000">
                        <a:lnSpc>
                          <a:spcPct val="115000"/>
                        </a:lnSpc>
                        <a:spcAft>
                          <a:spcPts val="0"/>
                        </a:spcAft>
                        <a:tabLst/>
                      </a:pPr>
                      <a:r>
                        <a:rPr lang="nl-NL" sz="1600" b="0" kern="1200" dirty="0">
                          <a:solidFill>
                            <a:schemeClr val="tx1"/>
                          </a:solidFill>
                          <a:effectLst/>
                          <a:latin typeface="Georgia" panose="02040502050405020303" pitchFamily="18" charset="0"/>
                          <a:ea typeface="+mn-ea"/>
                          <a:cs typeface="+mn-cs"/>
                        </a:rPr>
                        <a:t>Energiedoorstroming</a:t>
                      </a:r>
                      <a:r>
                        <a:rPr lang="nl-NL" sz="1600" b="0" kern="1200" baseline="0" dirty="0">
                          <a:solidFill>
                            <a:schemeClr val="tx1"/>
                          </a:solidFill>
                          <a:effectLst/>
                          <a:latin typeface="Georgia" panose="02040502050405020303" pitchFamily="18" charset="0"/>
                          <a:ea typeface="+mn-ea"/>
                          <a:cs typeface="+mn-cs"/>
                        </a:rPr>
                        <a:t> </a:t>
                      </a:r>
                      <a:br>
                        <a:rPr lang="nl-NL" sz="1600" b="0" kern="1200" baseline="0" dirty="0">
                          <a:solidFill>
                            <a:schemeClr val="tx1"/>
                          </a:solidFill>
                          <a:effectLst/>
                          <a:latin typeface="Georgia" panose="02040502050405020303" pitchFamily="18" charset="0"/>
                          <a:ea typeface="+mn-ea"/>
                          <a:cs typeface="+mn-cs"/>
                        </a:rPr>
                      </a:br>
                      <a:r>
                        <a:rPr lang="nl-NL" sz="1600" b="0" kern="1200" baseline="0" dirty="0">
                          <a:solidFill>
                            <a:schemeClr val="tx1"/>
                          </a:solidFill>
                          <a:effectLst/>
                          <a:latin typeface="Georgia" panose="02040502050405020303" pitchFamily="18" charset="0"/>
                          <a:ea typeface="+mn-ea"/>
                          <a:cs typeface="+mn-cs"/>
                        </a:rPr>
                        <a:t>wordt geblokkeerd; moeizaam tot </a:t>
                      </a:r>
                      <a:br>
                        <a:rPr lang="nl-NL" sz="1600" b="0" kern="1200" baseline="0" dirty="0">
                          <a:solidFill>
                            <a:schemeClr val="tx1"/>
                          </a:solidFill>
                          <a:effectLst/>
                          <a:latin typeface="Georgia" panose="02040502050405020303" pitchFamily="18" charset="0"/>
                          <a:ea typeface="+mn-ea"/>
                          <a:cs typeface="+mn-cs"/>
                        </a:rPr>
                      </a:br>
                      <a:r>
                        <a:rPr lang="nl-NL" sz="1600" b="0" kern="1200" baseline="0" dirty="0">
                          <a:solidFill>
                            <a:schemeClr val="tx1"/>
                          </a:solidFill>
                          <a:effectLst/>
                          <a:latin typeface="Georgia" panose="02040502050405020303" pitchFamily="18" charset="0"/>
                          <a:ea typeface="+mn-ea"/>
                          <a:cs typeface="+mn-cs"/>
                        </a:rPr>
                        <a:t>geen natuurlijk herstel lichaam</a:t>
                      </a:r>
                      <a:r>
                        <a:rPr lang="nl-NL" sz="1600" kern="1200" dirty="0">
                          <a:solidFill>
                            <a:schemeClr val="tx1"/>
                          </a:solidFill>
                          <a:effectLst/>
                          <a:latin typeface="Georgia" panose="02040502050405020303" pitchFamily="18" charset="0"/>
                          <a:ea typeface="+mn-ea"/>
                          <a:cs typeface="+mn-cs"/>
                        </a:rPr>
                        <a:t>.</a:t>
                      </a:r>
                      <a:endParaRPr lang="nl-NL" sz="1600" dirty="0">
                        <a:solidFill>
                          <a:schemeClr val="tx1"/>
                        </a:solidFill>
                        <a:latin typeface="Georgia" panose="02040502050405020303" pitchFamily="18" charset="0"/>
                        <a:ea typeface="Calibri"/>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30925">
                <a:tc>
                  <a:txBody>
                    <a:bodyPr/>
                    <a:lstStyle/>
                    <a:p>
                      <a:pP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Alfa golven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De wereld van de energie</a:t>
                      </a:r>
                      <a:r>
                        <a:rPr lang="nl-NL" sz="1600" i="1" dirty="0">
                          <a:effectLst/>
                          <a:latin typeface="Georgia" panose="02040502050405020303" pitchFamily="18" charset="0"/>
                          <a:ea typeface="Calibri" panose="020F0502020204030204" pitchFamily="34" charset="0"/>
                          <a:cs typeface="Times New Roman" panose="02020603050405020304" pitchFamily="18" charset="0"/>
                        </a:rPr>
                        <a:t>.</a:t>
                      </a: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Persoonlijk onderbewustzijn</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Ontspannen én toch volledig bewuste staat om te leren en te focussen. Van binnen rustiger en ontvankelijker voor inspiratie.</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De aandacht is alert én ontspannen.</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Het hart klopt rustiger, de bloeddruk daalt en het bewustzijn verruimt zich, waardoor energiedoorstroming verbetert.</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95465">
                <a:tc>
                  <a:txBody>
                    <a:bodyPr/>
                    <a:lstStyle/>
                    <a:p>
                      <a:pPr>
                        <a:lnSpc>
                          <a:spcPct val="107000"/>
                        </a:lnSpc>
                        <a:spcAft>
                          <a:spcPts val="800"/>
                        </a:spcAft>
                      </a:pPr>
                      <a:r>
                        <a:rPr lang="nl-NL" sz="1600" b="1" i="0" dirty="0">
                          <a:effectLst/>
                          <a:latin typeface="Georgia" panose="02040502050405020303" pitchFamily="18" charset="0"/>
                          <a:ea typeface="Calibri" panose="020F0502020204030204" pitchFamily="34" charset="0"/>
                          <a:cs typeface="Times New Roman" panose="02020603050405020304" pitchFamily="18" charset="0"/>
                        </a:rPr>
                        <a:t>Natuurlijke staat</a:t>
                      </a:r>
                      <a:br>
                        <a:rPr lang="nl-NL" sz="1600" b="1" i="0" dirty="0">
                          <a:effectLst/>
                          <a:latin typeface="Georgia" panose="02040502050405020303" pitchFamily="18" charset="0"/>
                          <a:ea typeface="Calibri" panose="020F0502020204030204" pitchFamily="34" charset="0"/>
                          <a:cs typeface="Times New Roman" panose="02020603050405020304" pitchFamily="18" charset="0"/>
                        </a:rPr>
                      </a:br>
                      <a:br>
                        <a:rPr lang="nl-NL" sz="1600" b="0" i="0" dirty="0">
                          <a:effectLst/>
                          <a:latin typeface="Georgia" panose="02040502050405020303" pitchFamily="18" charset="0"/>
                          <a:ea typeface="Calibri" panose="020F0502020204030204" pitchFamily="34" charset="0"/>
                          <a:cs typeface="Times New Roman" panose="02020603050405020304" pitchFamily="18" charset="0"/>
                        </a:rPr>
                      </a:br>
                      <a:r>
                        <a:rPr lang="nl-NL" sz="1600" b="0" i="0" dirty="0">
                          <a:effectLst/>
                          <a:latin typeface="Georgia" panose="02040502050405020303" pitchFamily="18" charset="0"/>
                          <a:ea typeface="Calibri" panose="020F0502020204030204" pitchFamily="34" charset="0"/>
                          <a:cs typeface="Times New Roman" panose="02020603050405020304" pitchFamily="18" charset="0"/>
                        </a:rPr>
                        <a:t>Het aardse ritme</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r>
                        <a:rPr lang="nl-NL" sz="1600" b="0" i="0" dirty="0">
                          <a:effectLst/>
                          <a:latin typeface="Georgia" panose="02040502050405020303" pitchFamily="18" charset="0"/>
                          <a:ea typeface="Calibri" panose="020F0502020204030204" pitchFamily="34" charset="0"/>
                          <a:cs typeface="Times New Roman" panose="02020603050405020304" pitchFamily="18" charset="0"/>
                        </a:rPr>
                        <a:t>W</a:t>
                      </a:r>
                      <a:r>
                        <a:rPr lang="nl-NL" sz="1600" b="0" i="0" baseline="0" dirty="0">
                          <a:effectLst/>
                          <a:latin typeface="Georgia" panose="02040502050405020303" pitchFamily="18" charset="0"/>
                          <a:ea typeface="Calibri" panose="020F0502020204030204" pitchFamily="34" charset="0"/>
                          <a:cs typeface="Times New Roman" panose="02020603050405020304" pitchFamily="18" charset="0"/>
                        </a:rPr>
                        <a:t>ordt nu nog vaak ervaren als een </a:t>
                      </a:r>
                      <a:br>
                        <a:rPr lang="nl-NL" sz="1600" b="0" i="0" baseline="0" dirty="0">
                          <a:effectLst/>
                          <a:latin typeface="Georgia" panose="02040502050405020303" pitchFamily="18" charset="0"/>
                          <a:ea typeface="Calibri" panose="020F0502020204030204" pitchFamily="34" charset="0"/>
                          <a:cs typeface="Times New Roman" panose="02020603050405020304" pitchFamily="18" charset="0"/>
                        </a:rPr>
                      </a:br>
                      <a:r>
                        <a:rPr lang="nl-NL" sz="1600" b="1" i="0" baseline="0" dirty="0">
                          <a:effectLst/>
                          <a:latin typeface="Georgia" panose="02040502050405020303" pitchFamily="18" charset="0"/>
                          <a:ea typeface="Calibri" panose="020F0502020204030204" pitchFamily="34" charset="0"/>
                          <a:cs typeface="Times New Roman" panose="02020603050405020304" pitchFamily="18" charset="0"/>
                        </a:rPr>
                        <a:t>l</a:t>
                      </a:r>
                      <a:r>
                        <a:rPr lang="nl-NL" sz="1600" b="1" i="0" dirty="0">
                          <a:effectLst/>
                          <a:latin typeface="Georgia" panose="02040502050405020303" pitchFamily="18" charset="0"/>
                          <a:ea typeface="Calibri" panose="020F0502020204030204" pitchFamily="34" charset="0"/>
                          <a:cs typeface="Times New Roman" panose="02020603050405020304" pitchFamily="18" charset="0"/>
                        </a:rPr>
                        <a:t>icht meditatieve staat/trance</a:t>
                      </a:r>
                      <a:r>
                        <a:rPr lang="nl-NL" sz="1600" b="0" i="0" dirty="0">
                          <a:effectLst/>
                          <a:latin typeface="Georgia" panose="02040502050405020303" pitchFamily="18" charset="0"/>
                          <a:ea typeface="Calibri" panose="020F0502020204030204" pitchFamily="34" charset="0"/>
                          <a:cs typeface="Times New Roman" panose="02020603050405020304" pitchFamily="18" charset="0"/>
                        </a:rPr>
                        <a:t>.</a:t>
                      </a:r>
                      <a:endParaRPr lang="nl-NL" sz="1600" b="0" i="1"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r>
                        <a:rPr lang="nl-NL" sz="1600" i="1" dirty="0">
                          <a:effectLst/>
                          <a:latin typeface="Georgia" panose="02040502050405020303" pitchFamily="18" charset="0"/>
                          <a:ea typeface="Calibri" panose="020F0502020204030204" pitchFamily="34" charset="0"/>
                          <a:cs typeface="Times New Roman" panose="02020603050405020304" pitchFamily="18" charset="0"/>
                        </a:rPr>
                        <a:t>Schumannfrequentie</a:t>
                      </a:r>
                      <a:br>
                        <a:rPr lang="nl-NL" sz="1600" i="1" baseline="0" dirty="0">
                          <a:effectLst/>
                          <a:latin typeface="Georgia" panose="02040502050405020303" pitchFamily="18" charset="0"/>
                          <a:ea typeface="Calibri" panose="020F0502020204030204" pitchFamily="34" charset="0"/>
                          <a:cs typeface="Times New Roman" panose="02020603050405020304" pitchFamily="18" charset="0"/>
                        </a:rPr>
                      </a:br>
                      <a:r>
                        <a:rPr lang="nl-NL" sz="1600" b="0" i="0" baseline="0" dirty="0">
                          <a:effectLst/>
                          <a:latin typeface="Georgia" panose="02040502050405020303" pitchFamily="18" charset="0"/>
                          <a:ea typeface="Calibri" panose="020F0502020204030204" pitchFamily="34" charset="0"/>
                          <a:cs typeface="Times New Roman" panose="02020603050405020304" pitchFamily="18" charset="0"/>
                        </a:rPr>
                        <a:t>h</a:t>
                      </a:r>
                      <a:r>
                        <a:rPr lang="nl-NL" sz="1600" b="0" i="0" dirty="0">
                          <a:effectLst/>
                          <a:latin typeface="Georgia" panose="02040502050405020303" pitchFamily="18" charset="0"/>
                          <a:ea typeface="Calibri" panose="020F0502020204030204" pitchFamily="34" charset="0"/>
                          <a:cs typeface="Times New Roman" panose="02020603050405020304" pitchFamily="18" charset="0"/>
                        </a:rPr>
                        <a:t>et horen van je innerlijke stem.</a:t>
                      </a: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397239">
                <a:tc>
                  <a:txBody>
                    <a:bodyPr/>
                    <a:lstStyle/>
                    <a:p>
                      <a:pP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Thèta golven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De wereld van spirit, voorbij</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ruimte &amp; tijd.</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r>
                        <a:rPr lang="nl-NL" sz="1600" b="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Diep meditatieve staat.</a:t>
                      </a:r>
                      <a:r>
                        <a:rPr lang="nl-NL" sz="1600" b="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Totale ontspannenheid waardoor grote ontvankelijkheid voor creatieve ideeën en vergeten herinneringen.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b="1" dirty="0">
                          <a:effectLst/>
                          <a:latin typeface="Georgia" panose="02040502050405020303" pitchFamily="18" charset="0"/>
                          <a:ea typeface="Calibri" panose="020F0502020204030204" pitchFamily="34" charset="0"/>
                          <a:cs typeface="Times New Roman" panose="02020603050405020304" pitchFamily="18" charset="0"/>
                        </a:rPr>
                        <a:t>Collectief (onder)bewustzijn</a:t>
                      </a:r>
                      <a:endParaRPr lang="nl-NL" sz="1600" dirty="0">
                        <a:effectLst/>
                        <a:latin typeface="Georgia" panose="02040502050405020303" pitchFamily="18" charset="0"/>
                        <a:ea typeface="Calibri" panose="020F0502020204030204" pitchFamily="34" charset="0"/>
                        <a:cs typeface="Times New Roman" panose="02020603050405020304" pitchFamily="18" charset="0"/>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Het creëert balans tussen linker- en rechterhersenhelft.</a:t>
                      </a:r>
                      <a:r>
                        <a:rPr lang="nl-NL" sz="1600" baseline="0" dirty="0">
                          <a:effectLst/>
                          <a:latin typeface="Georgia" panose="02040502050405020303" pitchFamily="18" charset="0"/>
                          <a:ea typeface="Calibri" panose="020F0502020204030204" pitchFamily="34" charset="0"/>
                          <a:cs typeface="Times New Roman" panose="02020603050405020304" pitchFamily="18" charset="0"/>
                        </a:rPr>
                        <a:t> Geeft </a:t>
                      </a:r>
                      <a:r>
                        <a:rPr lang="nl-NL" sz="1600" dirty="0">
                          <a:effectLst/>
                          <a:latin typeface="Georgia" panose="02040502050405020303" pitchFamily="18" charset="0"/>
                          <a:ea typeface="Calibri" panose="020F0502020204030204" pitchFamily="34" charset="0"/>
                          <a:cs typeface="Times New Roman" panose="02020603050405020304" pitchFamily="18" charset="0"/>
                        </a:rPr>
                        <a:t>innerlijke rust en zorgt voor natuurlijk herstel.</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Integratie</a:t>
                      </a:r>
                      <a: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nl-NL" sz="1600" dirty="0">
                          <a:effectLst/>
                          <a:latin typeface="Georgia" panose="02040502050405020303" pitchFamily="18" charset="0"/>
                          <a:ea typeface="Calibri" panose="020F0502020204030204" pitchFamily="34" charset="0"/>
                          <a:cs typeface="Times New Roman" panose="02020603050405020304" pitchFamily="18" charset="0"/>
                        </a:rPr>
                        <a:t>en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heling</a:t>
                      </a:r>
                      <a: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r>
                        <a:rPr lang="nl-NL" sz="1600" dirty="0">
                          <a:effectLst/>
                          <a:latin typeface="Georgia" panose="02040502050405020303" pitchFamily="18" charset="0"/>
                          <a:ea typeface="Calibri" panose="020F0502020204030204" pitchFamily="34" charset="0"/>
                          <a:cs typeface="Times New Roman" panose="02020603050405020304" pitchFamily="18" charset="0"/>
                        </a:rPr>
                        <a:t>van levenservaringen. </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99295">
                <a:tc>
                  <a:txBody>
                    <a:bodyPr/>
                    <a:lstStyle/>
                    <a:p>
                      <a:pPr>
                        <a:lnSpc>
                          <a:spcPct val="107000"/>
                        </a:lnSpc>
                        <a:spcAft>
                          <a:spcPts val="800"/>
                        </a:spcAft>
                      </a:pPr>
                      <a:r>
                        <a:rPr lang="nl-NL" sz="1600" b="1" dirty="0">
                          <a:effectLst/>
                          <a:latin typeface="Georgia" panose="02040502050405020303" pitchFamily="18" charset="0"/>
                          <a:ea typeface="Calibri" panose="020F0502020204030204" pitchFamily="34" charset="0"/>
                          <a:cs typeface="Times New Roman" panose="02020603050405020304" pitchFamily="18" charset="0"/>
                        </a:rPr>
                        <a:t>Delta Golven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De grote Leegte </a:t>
                      </a:r>
                      <a:r>
                        <a:rPr lang="nl-NL" sz="1600" i="1" dirty="0">
                          <a:effectLst/>
                          <a:latin typeface="Georgia" panose="02040502050405020303" pitchFamily="18" charset="0"/>
                          <a:ea typeface="Calibri" panose="020F0502020204030204" pitchFamily="34" charset="0"/>
                          <a:cs typeface="Times New Roman" panose="02020603050405020304" pitchFamily="18" charset="0"/>
                        </a:rPr>
                        <a:t>of</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i="0" dirty="0">
                          <a:effectLst/>
                          <a:latin typeface="Georgia" panose="02040502050405020303" pitchFamily="18" charset="0"/>
                          <a:ea typeface="Calibri" panose="020F0502020204030204" pitchFamily="34" charset="0"/>
                          <a:cs typeface="Times New Roman" panose="02020603050405020304" pitchFamily="18" charset="0"/>
                        </a:rPr>
                        <a:t>De grote Volheid…</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579120" algn="ctr">
                        <a:lnSpc>
                          <a:spcPct val="107000"/>
                        </a:lnSpc>
                        <a:spcAft>
                          <a:spcPts val="800"/>
                        </a:spcAft>
                      </a:pPr>
                      <a:r>
                        <a:rPr lang="nl-NL" sz="1600" b="0" dirty="0">
                          <a:effectLst/>
                          <a:latin typeface="Georgia" panose="02040502050405020303" pitchFamily="18" charset="0"/>
                          <a:ea typeface="Calibri" panose="020F0502020204030204" pitchFamily="34" charset="0"/>
                          <a:cs typeface="Times New Roman" panose="02020603050405020304" pitchFamily="18" charset="0"/>
                        </a:rPr>
                        <a:t>Zeer diepe meditatieve staat, </a:t>
                      </a:r>
                      <a:r>
                        <a:rPr lang="nl-NL" sz="1600" dirty="0">
                          <a:effectLst/>
                          <a:latin typeface="Georgia" panose="02040502050405020303" pitchFamily="18" charset="0"/>
                          <a:ea typeface="Calibri" panose="020F0502020204030204" pitchFamily="34" charset="0"/>
                          <a:cs typeface="Times New Roman" panose="02020603050405020304" pitchFamily="18" charset="0"/>
                        </a:rPr>
                        <a:t>een diepe droomloze staat:</a:t>
                      </a:r>
                      <a:r>
                        <a:rPr lang="nl-NL" sz="1600" b="1" dirty="0">
                          <a:effectLst/>
                          <a:latin typeface="Georgia" panose="02040502050405020303" pitchFamily="18" charset="0"/>
                          <a:ea typeface="Calibri" panose="020F0502020204030204" pitchFamily="34" charset="0"/>
                          <a:cs typeface="Times New Roman" panose="02020603050405020304" pitchFamily="18" charset="0"/>
                        </a:rPr>
                        <a:t> </a:t>
                      </a:r>
                      <a:r>
                        <a:rPr lang="nl-NL" sz="1600" dirty="0">
                          <a:effectLst/>
                          <a:latin typeface="Georgia" panose="02040502050405020303" pitchFamily="18" charset="0"/>
                          <a:ea typeface="Calibri" panose="020F0502020204030204" pitchFamily="34" charset="0"/>
                          <a:cs typeface="Times New Roman" panose="02020603050405020304" pitchFamily="18" charset="0"/>
                        </a:rPr>
                        <a:t>de geest is stil. Het veld van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liefde</a:t>
                      </a:r>
                      <a:r>
                        <a:rPr lang="nl-NL" sz="1600" dirty="0">
                          <a:effectLst/>
                          <a:latin typeface="Georgia" panose="02040502050405020303" pitchFamily="18" charset="0"/>
                          <a:ea typeface="Calibri" panose="020F0502020204030204" pitchFamily="34" charset="0"/>
                          <a:cs typeface="Times New Roman" panose="02020603050405020304" pitchFamily="18" charset="0"/>
                        </a:rPr>
                        <a:t> en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onvoorwaardelijkheid</a:t>
                      </a:r>
                      <a:r>
                        <a:rPr lang="nl-NL" sz="1600" dirty="0">
                          <a:effectLst/>
                          <a:latin typeface="Georgia" panose="02040502050405020303" pitchFamily="18" charset="0"/>
                          <a:ea typeface="Calibri" panose="020F0502020204030204" pitchFamily="34" charset="0"/>
                          <a:cs typeface="Times New Roman" panose="02020603050405020304" pitchFamily="18" charset="0"/>
                        </a:rPr>
                        <a:t>.</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b="1" dirty="0">
                          <a:effectLst/>
                          <a:latin typeface="Georgia" panose="02040502050405020303" pitchFamily="18" charset="0"/>
                          <a:ea typeface="Calibri" panose="020F0502020204030204" pitchFamily="34" charset="0"/>
                          <a:cs typeface="Times New Roman" panose="02020603050405020304" pitchFamily="18" charset="0"/>
                        </a:rPr>
                        <a:t>Universeel bewustzijn.</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8485" algn="ctr">
                        <a:lnSpc>
                          <a:spcPct val="107000"/>
                        </a:lnSpc>
                        <a:spcAft>
                          <a:spcPts val="800"/>
                        </a:spcAft>
                      </a:pPr>
                      <a:r>
                        <a:rPr lang="nl-NL" sz="1600" dirty="0">
                          <a:effectLst/>
                          <a:latin typeface="Georgia" panose="02040502050405020303" pitchFamily="18" charset="0"/>
                          <a:ea typeface="Calibri" panose="020F0502020204030204" pitchFamily="34" charset="0"/>
                          <a:cs typeface="Times New Roman" panose="02020603050405020304" pitchFamily="18" charset="0"/>
                        </a:rPr>
                        <a:t>Het veld van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herinneren</a:t>
                      </a:r>
                      <a: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br>
                      <a:r>
                        <a:rPr lang="nl-NL" sz="1600" dirty="0">
                          <a:solidFill>
                            <a:schemeClr val="tx1"/>
                          </a:solidFill>
                          <a:effectLst/>
                          <a:latin typeface="Georgia" panose="02040502050405020303" pitchFamily="18" charset="0"/>
                          <a:ea typeface="Calibri" panose="020F0502020204030204" pitchFamily="34" charset="0"/>
                          <a:cs typeface="Times New Roman" panose="02020603050405020304" pitchFamily="18" charset="0"/>
                        </a:rPr>
                        <a:t>antwoorden vanuit </a:t>
                      </a:r>
                      <a:r>
                        <a:rPr lang="nl-NL" sz="1600" b="1" dirty="0">
                          <a:solidFill>
                            <a:srgbClr val="008780"/>
                          </a:solidFill>
                          <a:effectLst/>
                          <a:latin typeface="Georgia" panose="02040502050405020303" pitchFamily="18" charset="0"/>
                          <a:ea typeface="Calibri" panose="020F0502020204030204" pitchFamily="34" charset="0"/>
                          <a:cs typeface="Times New Roman" panose="02020603050405020304" pitchFamily="18" charset="0"/>
                        </a:rPr>
                        <a:t>innerlijk weten</a:t>
                      </a:r>
                      <a:r>
                        <a:rPr lang="nl-NL" sz="1600" dirty="0">
                          <a:effectLst/>
                          <a:latin typeface="Georgia" panose="02040502050405020303" pitchFamily="18" charset="0"/>
                          <a:ea typeface="Calibri" panose="020F0502020204030204" pitchFamily="34" charset="0"/>
                          <a:cs typeface="Times New Roman" panose="02020603050405020304" pitchFamily="18" charset="0"/>
                        </a:rPr>
                        <a:t>. </a:t>
                      </a:r>
                      <a:br>
                        <a:rPr lang="nl-NL" sz="1600" dirty="0">
                          <a:effectLst/>
                          <a:latin typeface="Georgia" panose="02040502050405020303" pitchFamily="18" charset="0"/>
                          <a:ea typeface="Calibri" panose="020F0502020204030204" pitchFamily="34" charset="0"/>
                          <a:cs typeface="Times New Roman" panose="02020603050405020304" pitchFamily="18" charset="0"/>
                        </a:rPr>
                      </a:br>
                      <a:r>
                        <a:rPr lang="nl-NL" sz="1600" dirty="0">
                          <a:effectLst/>
                          <a:latin typeface="Georgia" panose="02040502050405020303" pitchFamily="18" charset="0"/>
                          <a:ea typeface="Calibri" panose="020F0502020204030204" pitchFamily="34" charset="0"/>
                          <a:cs typeface="Times New Roman" panose="02020603050405020304" pitchFamily="18" charset="0"/>
                        </a:rPr>
                        <a:t>Verbondenheid met al wat is</a:t>
                      </a:r>
                      <a:r>
                        <a:rPr lang="nl-NL" sz="1600" baseline="0" dirty="0">
                          <a:effectLst/>
                          <a:latin typeface="Georgia" panose="02040502050405020303" pitchFamily="18" charset="0"/>
                          <a:ea typeface="Calibri" panose="020F0502020204030204" pitchFamily="34" charset="0"/>
                          <a:cs typeface="Times New Roman" panose="02020603050405020304" pitchFamily="18" charset="0"/>
                        </a:rPr>
                        <a:t> (eenheid).</a:t>
                      </a:r>
                      <a:r>
                        <a:rPr lang="nl-NL" sz="1600" dirty="0">
                          <a:effectLst/>
                          <a:latin typeface="Georgia" panose="02040502050405020303" pitchFamily="18" charset="0"/>
                          <a:ea typeface="Calibri" panose="020F0502020204030204" pitchFamily="34" charset="0"/>
                          <a:cs typeface="Times New Roman" panose="02020603050405020304" pitchFamily="18" charset="0"/>
                        </a:rPr>
                        <a:t> Spirituele ervaring. Leven in de flow. </a:t>
                      </a: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5" name="Afbeelding 4">
            <a:extLst>
              <a:ext uri="{FF2B5EF4-FFF2-40B4-BE49-F238E27FC236}">
                <a16:creationId xmlns:a16="http://schemas.microsoft.com/office/drawing/2014/main" id="{5BEA1C61-FAAC-F1D0-A568-5245C8AC5F6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152118" y="1026269"/>
            <a:ext cx="1438493" cy="940928"/>
          </a:xfrm>
          <a:prstGeom prst="rect">
            <a:avLst/>
          </a:prstGeom>
        </p:spPr>
      </p:pic>
      <p:pic>
        <p:nvPicPr>
          <p:cNvPr id="6" name="Picture 2">
            <a:extLst>
              <a:ext uri="{FF2B5EF4-FFF2-40B4-BE49-F238E27FC236}">
                <a16:creationId xmlns:a16="http://schemas.microsoft.com/office/drawing/2014/main" id="{61D955FC-9D3B-96DB-E8E7-F037695ED42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531" y="1028733"/>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Afbeelding 7" descr="C:\Users\Marco\Dropbox\InsideOut\Inspiration to Create\2 Website\Natuur\bfn earth2.jpg">
            <a:extLst>
              <a:ext uri="{FF2B5EF4-FFF2-40B4-BE49-F238E27FC236}">
                <a16:creationId xmlns:a16="http://schemas.microsoft.com/office/drawing/2014/main" id="{242D8638-27F6-B818-1714-3B9D3A5C1B0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5717" y="3090413"/>
            <a:ext cx="1311295" cy="792000"/>
          </a:xfrm>
          <a:prstGeom prst="rect">
            <a:avLst/>
          </a:prstGeom>
          <a:noFill/>
          <a:ln>
            <a:noFill/>
          </a:ln>
        </p:spPr>
      </p:pic>
      <p:pic>
        <p:nvPicPr>
          <p:cNvPr id="9" name="Picture 3">
            <a:extLst>
              <a:ext uri="{FF2B5EF4-FFF2-40B4-BE49-F238E27FC236}">
                <a16:creationId xmlns:a16="http://schemas.microsoft.com/office/drawing/2014/main" id="{1EF11D80-BC23-AD49-7D51-D8650D1A8967}"/>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4152" y="1967197"/>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2" name="Afgeronde rechthoek 3">
            <a:extLst>
              <a:ext uri="{FF2B5EF4-FFF2-40B4-BE49-F238E27FC236}">
                <a16:creationId xmlns:a16="http://schemas.microsoft.com/office/drawing/2014/main" id="{E01FF2C3-76C6-D16B-1FAF-AAD865D15B30}"/>
              </a:ext>
            </a:extLst>
          </p:cNvPr>
          <p:cNvSpPr/>
          <p:nvPr/>
        </p:nvSpPr>
        <p:spPr>
          <a:xfrm>
            <a:off x="1884152" y="3373661"/>
            <a:ext cx="1440000" cy="521592"/>
          </a:xfrm>
          <a:prstGeom prst="rect">
            <a:avLst/>
          </a:prstGeom>
          <a:solidFill>
            <a:srgbClr val="00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err="1">
                <a:latin typeface="Georgia" panose="02040502050405020303" pitchFamily="18" charset="0"/>
              </a:rPr>
              <a:t>Lichaams-bewustzijn</a:t>
            </a:r>
            <a:endParaRPr lang="nl-NL" sz="1600" dirty="0">
              <a:latin typeface="Georgia" panose="02040502050405020303" pitchFamily="18" charset="0"/>
            </a:endParaRPr>
          </a:p>
        </p:txBody>
      </p:sp>
      <p:pic>
        <p:nvPicPr>
          <p:cNvPr id="13" name="Picture 4">
            <a:extLst>
              <a:ext uri="{FF2B5EF4-FFF2-40B4-BE49-F238E27FC236}">
                <a16:creationId xmlns:a16="http://schemas.microsoft.com/office/drawing/2014/main" id="{9C879C85-A056-2EDA-4DAB-56785ECF7C3B}"/>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1531" y="4829421"/>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4" name="Picture 5">
            <a:extLst>
              <a:ext uri="{FF2B5EF4-FFF2-40B4-BE49-F238E27FC236}">
                <a16:creationId xmlns:a16="http://schemas.microsoft.com/office/drawing/2014/main" id="{BB7156F4-00CD-BE11-90A8-2AE9EC2CFC19}"/>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84152" y="6121631"/>
            <a:ext cx="1440000" cy="46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Rechthoek 14">
            <a:extLst>
              <a:ext uri="{FF2B5EF4-FFF2-40B4-BE49-F238E27FC236}">
                <a16:creationId xmlns:a16="http://schemas.microsoft.com/office/drawing/2014/main" id="{74D4D067-2084-1D20-FD9D-338A863AFB51}"/>
              </a:ext>
            </a:extLst>
          </p:cNvPr>
          <p:cNvSpPr/>
          <p:nvPr/>
        </p:nvSpPr>
        <p:spPr>
          <a:xfrm>
            <a:off x="1884152" y="3895254"/>
            <a:ext cx="1440000" cy="392577"/>
          </a:xfrm>
          <a:prstGeom prst="rect">
            <a:avLst/>
          </a:prstGeom>
          <a:solidFill>
            <a:srgbClr val="00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dirty="0">
                <a:latin typeface="Georgia" panose="02040502050405020303" pitchFamily="18" charset="0"/>
              </a:rPr>
              <a:t>voelen</a:t>
            </a:r>
          </a:p>
        </p:txBody>
      </p:sp>
      <p:sp>
        <p:nvSpPr>
          <p:cNvPr id="16" name="Hart 15">
            <a:extLst>
              <a:ext uri="{FF2B5EF4-FFF2-40B4-BE49-F238E27FC236}">
                <a16:creationId xmlns:a16="http://schemas.microsoft.com/office/drawing/2014/main" id="{EF816E7A-86DF-8ECF-2CEF-420ED484BF01}"/>
              </a:ext>
            </a:extLst>
          </p:cNvPr>
          <p:cNvSpPr/>
          <p:nvPr/>
        </p:nvSpPr>
        <p:spPr>
          <a:xfrm>
            <a:off x="2401380" y="5606743"/>
            <a:ext cx="405549" cy="359924"/>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8" name="Afbeelding 17">
            <a:extLst>
              <a:ext uri="{FF2B5EF4-FFF2-40B4-BE49-F238E27FC236}">
                <a16:creationId xmlns:a16="http://schemas.microsoft.com/office/drawing/2014/main" id="{BEF2BD45-CDB8-D325-5F59-A52EAEC8247E}"/>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7215717" y="3895254"/>
            <a:ext cx="1311295" cy="2694377"/>
          </a:xfrm>
          <a:prstGeom prst="rect">
            <a:avLst/>
          </a:prstGeom>
          <a:ln>
            <a:noFill/>
          </a:ln>
        </p:spPr>
      </p:pic>
      <p:sp>
        <p:nvSpPr>
          <p:cNvPr id="17" name="Gestreepte PIJL-RECHTS 1">
            <a:extLst>
              <a:ext uri="{FF2B5EF4-FFF2-40B4-BE49-F238E27FC236}">
                <a16:creationId xmlns:a16="http://schemas.microsoft.com/office/drawing/2014/main" id="{AEFA22CA-4668-4AD0-BDFC-DEDAE64DCBE3}"/>
              </a:ext>
            </a:extLst>
          </p:cNvPr>
          <p:cNvSpPr/>
          <p:nvPr/>
        </p:nvSpPr>
        <p:spPr>
          <a:xfrm rot="5400000">
            <a:off x="6157775" y="4810319"/>
            <a:ext cx="2166608" cy="974207"/>
          </a:xfrm>
          <a:prstGeom prst="stripedRightArrow">
            <a:avLst/>
          </a:prstGeom>
          <a:solidFill>
            <a:srgbClr val="00878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1400" dirty="0">
                <a:latin typeface="Georgia" panose="02040502050405020303" pitchFamily="18" charset="0"/>
              </a:rPr>
              <a:t>Voorbij de mind: vloeiender leven</a:t>
            </a:r>
          </a:p>
        </p:txBody>
      </p:sp>
      <p:sp>
        <p:nvSpPr>
          <p:cNvPr id="19" name="Tekstvak 18">
            <a:extLst>
              <a:ext uri="{FF2B5EF4-FFF2-40B4-BE49-F238E27FC236}">
                <a16:creationId xmlns:a16="http://schemas.microsoft.com/office/drawing/2014/main" id="{38D11D1E-91D7-3B59-FEEA-44B2CB01A6B3}"/>
              </a:ext>
            </a:extLst>
          </p:cNvPr>
          <p:cNvSpPr txBox="1"/>
          <p:nvPr/>
        </p:nvSpPr>
        <p:spPr>
          <a:xfrm>
            <a:off x="7200581" y="3558884"/>
            <a:ext cx="1311295" cy="369332"/>
          </a:xfrm>
          <a:prstGeom prst="rect">
            <a:avLst/>
          </a:prstGeom>
          <a:noFill/>
        </p:spPr>
        <p:txBody>
          <a:bodyPr wrap="square" rtlCol="0">
            <a:spAutoFit/>
          </a:bodyPr>
          <a:lstStyle/>
          <a:p>
            <a:pPr algn="ctr"/>
            <a:r>
              <a:rPr lang="nl-NL" b="1" dirty="0">
                <a:solidFill>
                  <a:schemeClr val="bg1"/>
                </a:solidFill>
                <a:latin typeface="Georgia" panose="02040502050405020303" pitchFamily="18" charset="0"/>
              </a:rPr>
              <a:t>leven</a:t>
            </a:r>
          </a:p>
        </p:txBody>
      </p:sp>
      <p:sp>
        <p:nvSpPr>
          <p:cNvPr id="20" name="Tekstvak 19">
            <a:extLst>
              <a:ext uri="{FF2B5EF4-FFF2-40B4-BE49-F238E27FC236}">
                <a16:creationId xmlns:a16="http://schemas.microsoft.com/office/drawing/2014/main" id="{95BC53A5-D37F-722A-131A-CE40574C15A1}"/>
              </a:ext>
            </a:extLst>
          </p:cNvPr>
          <p:cNvSpPr txBox="1"/>
          <p:nvPr/>
        </p:nvSpPr>
        <p:spPr>
          <a:xfrm>
            <a:off x="7184873" y="6197243"/>
            <a:ext cx="1311295" cy="369332"/>
          </a:xfrm>
          <a:prstGeom prst="rect">
            <a:avLst/>
          </a:prstGeom>
          <a:noFill/>
        </p:spPr>
        <p:txBody>
          <a:bodyPr wrap="square" rtlCol="0">
            <a:spAutoFit/>
          </a:bodyPr>
          <a:lstStyle/>
          <a:p>
            <a:pPr algn="ctr"/>
            <a:r>
              <a:rPr lang="nl-NL" b="1" dirty="0">
                <a:solidFill>
                  <a:schemeClr val="bg1"/>
                </a:solidFill>
                <a:latin typeface="Georgia" panose="02040502050405020303" pitchFamily="18" charset="0"/>
              </a:rPr>
              <a:t>beleven</a:t>
            </a:r>
          </a:p>
        </p:txBody>
      </p:sp>
      <p:pic>
        <p:nvPicPr>
          <p:cNvPr id="21" name="Afbeelding 20">
            <a:extLst>
              <a:ext uri="{FF2B5EF4-FFF2-40B4-BE49-F238E27FC236}">
                <a16:creationId xmlns:a16="http://schemas.microsoft.com/office/drawing/2014/main" id="{C6873C8C-C899-7DC0-6C95-2BA4F72C15A1}"/>
              </a:ext>
            </a:extLst>
          </p:cNvPr>
          <p:cNvPicPr>
            <a:picLocks noChangeAspect="1"/>
          </p:cNvPicPr>
          <p:nvPr/>
        </p:nvPicPr>
        <p:blipFill>
          <a:blip r:embed="rId10"/>
          <a:stretch>
            <a:fillRect/>
          </a:stretch>
        </p:blipFill>
        <p:spPr>
          <a:xfrm>
            <a:off x="-17445" y="3317170"/>
            <a:ext cx="12206400" cy="3584757"/>
          </a:xfrm>
          <a:prstGeom prst="rect">
            <a:avLst/>
          </a:prstGeom>
        </p:spPr>
      </p:pic>
      <p:sp>
        <p:nvSpPr>
          <p:cNvPr id="2" name="Afgeronde rechthoek 3">
            <a:extLst>
              <a:ext uri="{FF2B5EF4-FFF2-40B4-BE49-F238E27FC236}">
                <a16:creationId xmlns:a16="http://schemas.microsoft.com/office/drawing/2014/main" id="{A45F2539-F5FF-A3B2-0D8F-1FEB79A2B0E0}"/>
              </a:ext>
            </a:extLst>
          </p:cNvPr>
          <p:cNvSpPr/>
          <p:nvPr/>
        </p:nvSpPr>
        <p:spPr>
          <a:xfrm>
            <a:off x="-17444" y="3030391"/>
            <a:ext cx="12215997" cy="330371"/>
          </a:xfrm>
          <a:prstGeom prst="rect">
            <a:avLst/>
          </a:prstGeom>
          <a:solidFill>
            <a:srgbClr val="00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600" dirty="0">
                <a:latin typeface="Georgia" panose="02040502050405020303" pitchFamily="18" charset="0"/>
              </a:rPr>
              <a:t>           Overgang naar: Lichaamsbewustzijn – Voelen – Voorbij de mind – Creatief denken in mogelijkheden - Flow – Hartsbewustzijn   </a:t>
            </a:r>
          </a:p>
        </p:txBody>
      </p:sp>
      <p:sp>
        <p:nvSpPr>
          <p:cNvPr id="3" name="Pijl: gestreept rechts 2">
            <a:extLst>
              <a:ext uri="{FF2B5EF4-FFF2-40B4-BE49-F238E27FC236}">
                <a16:creationId xmlns:a16="http://schemas.microsoft.com/office/drawing/2014/main" id="{6695DD55-5A93-00BB-CD9F-B8AFF832C6E8}"/>
              </a:ext>
            </a:extLst>
          </p:cNvPr>
          <p:cNvSpPr/>
          <p:nvPr/>
        </p:nvSpPr>
        <p:spPr>
          <a:xfrm rot="5400000">
            <a:off x="270987" y="3057746"/>
            <a:ext cx="379131" cy="324423"/>
          </a:xfrm>
          <a:prstGeom prst="stripedRightArrow">
            <a:avLst/>
          </a:prstGeom>
          <a:solidFill>
            <a:srgbClr val="00878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descr="Afbeelding met man, venster&#10;&#10;Automatisch gegenereerde beschrijving">
            <a:extLst>
              <a:ext uri="{FF2B5EF4-FFF2-40B4-BE49-F238E27FC236}">
                <a16:creationId xmlns:a16="http://schemas.microsoft.com/office/drawing/2014/main" id="{E0EF339C-B99F-971F-1CC6-4AD38F00129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119"/>
          <a:stretch/>
        </p:blipFill>
        <p:spPr>
          <a:xfrm>
            <a:off x="8590611" y="1011517"/>
            <a:ext cx="3545847" cy="940929"/>
          </a:xfrm>
          <a:prstGeom prst="rect">
            <a:avLst/>
          </a:prstGeom>
        </p:spPr>
      </p:pic>
      <p:sp>
        <p:nvSpPr>
          <p:cNvPr id="22" name="Ondertitel 2">
            <a:extLst>
              <a:ext uri="{FF2B5EF4-FFF2-40B4-BE49-F238E27FC236}">
                <a16:creationId xmlns:a16="http://schemas.microsoft.com/office/drawing/2014/main" id="{DBE6CC0D-1199-3F4A-930C-90D8B035E145}"/>
              </a:ext>
            </a:extLst>
          </p:cNvPr>
          <p:cNvSpPr txBox="1">
            <a:spLocks/>
          </p:cNvSpPr>
          <p:nvPr/>
        </p:nvSpPr>
        <p:spPr>
          <a:xfrm>
            <a:off x="8595321" y="1633591"/>
            <a:ext cx="3569375" cy="325103"/>
          </a:xfrm>
          <a:prstGeom prst="rect">
            <a:avLst/>
          </a:prstGeom>
          <a:ln/>
        </p:spPr>
        <p:style>
          <a:lnRef idx="2">
            <a:schemeClr val="dk1"/>
          </a:lnRef>
          <a:fillRef idx="1">
            <a:schemeClr val="lt1"/>
          </a:fillRef>
          <a:effectRef idx="0">
            <a:schemeClr val="dk1"/>
          </a:effectRef>
          <a:fontRef idx="minor">
            <a:schemeClr val="dk1"/>
          </a:fontRef>
        </p:style>
        <p:txBody>
          <a:bodyPr vert="horz" lIns="121920" tIns="60960" rIns="121920" bIns="60960" rtlCol="0" anchor="b">
            <a:normAutofit fontScale="5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nl-NL" sz="2667" dirty="0">
                <a:solidFill>
                  <a:schemeClr val="tx1"/>
                </a:solidFill>
                <a:latin typeface="Georgia" panose="02040502050405020303" pitchFamily="18" charset="0"/>
              </a:rPr>
              <a:t>geblokkeerd denken</a:t>
            </a:r>
            <a:endParaRPr lang="nl-NL" sz="2667" b="1" dirty="0">
              <a:solidFill>
                <a:schemeClr val="tx1"/>
              </a:solidFill>
              <a:latin typeface="Georgia" panose="02040502050405020303" pitchFamily="18" charset="0"/>
            </a:endParaRPr>
          </a:p>
        </p:txBody>
      </p:sp>
      <p:pic>
        <p:nvPicPr>
          <p:cNvPr id="23" name="Afbeelding 22" descr="Afbeelding met persoon, man, kleding, staand&#10;&#10;Automatisch gegenereerde beschrijving">
            <a:extLst>
              <a:ext uri="{FF2B5EF4-FFF2-40B4-BE49-F238E27FC236}">
                <a16:creationId xmlns:a16="http://schemas.microsoft.com/office/drawing/2014/main" id="{0FBFCBA3-219C-48EB-99E1-D0AE6C64161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34445" y="4647597"/>
            <a:ext cx="3640291" cy="1555569"/>
          </a:xfrm>
          <a:prstGeom prst="rect">
            <a:avLst/>
          </a:prstGeom>
        </p:spPr>
      </p:pic>
      <p:sp>
        <p:nvSpPr>
          <p:cNvPr id="24" name="Ondertitel 2">
            <a:extLst>
              <a:ext uri="{FF2B5EF4-FFF2-40B4-BE49-F238E27FC236}">
                <a16:creationId xmlns:a16="http://schemas.microsoft.com/office/drawing/2014/main" id="{D4A9FEC2-FD46-8B9C-B5C9-238BB2489D27}"/>
              </a:ext>
            </a:extLst>
          </p:cNvPr>
          <p:cNvSpPr txBox="1">
            <a:spLocks/>
          </p:cNvSpPr>
          <p:nvPr/>
        </p:nvSpPr>
        <p:spPr>
          <a:xfrm>
            <a:off x="8524404" y="4155219"/>
            <a:ext cx="3640291" cy="574533"/>
          </a:xfrm>
          <a:prstGeom prst="rect">
            <a:avLst/>
          </a:prstGeom>
          <a:ln/>
        </p:spPr>
        <p:style>
          <a:lnRef idx="2">
            <a:schemeClr val="dk1"/>
          </a:lnRef>
          <a:fillRef idx="1">
            <a:schemeClr val="lt1"/>
          </a:fillRef>
          <a:effectRef idx="0">
            <a:schemeClr val="dk1"/>
          </a:effectRef>
          <a:fontRef idx="minor">
            <a:schemeClr val="dk1"/>
          </a:fontRef>
        </p:style>
        <p:txBody>
          <a:bodyPr vert="horz" lIns="121920" tIns="60960" rIns="121920" bIns="60960" rtlCol="0" anchor="b">
            <a:normAutofit/>
          </a:bodyPr>
          <a:lstStyle>
            <a:defPPr>
              <a:defRPr lang="nl-NL"/>
            </a:defPPr>
            <a:lvl1pPr indent="0" algn="ctr">
              <a:spcBef>
                <a:spcPct val="20000"/>
              </a:spcBef>
              <a:buFont typeface="Arial" pitchFamily="34" charset="0"/>
              <a:buNone/>
              <a:defRPr sz="2000">
                <a:latin typeface="Georgia" panose="02040502050405020303" pitchFamily="18" charset="0"/>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nl-NL" sz="2667" dirty="0"/>
              <a:t>Creatief denken</a:t>
            </a:r>
          </a:p>
        </p:txBody>
      </p:sp>
      <p:sp>
        <p:nvSpPr>
          <p:cNvPr id="25" name="Ondertitel 2">
            <a:extLst>
              <a:ext uri="{FF2B5EF4-FFF2-40B4-BE49-F238E27FC236}">
                <a16:creationId xmlns:a16="http://schemas.microsoft.com/office/drawing/2014/main" id="{B4EB6052-B814-EB63-A112-432683B1E176}"/>
              </a:ext>
            </a:extLst>
          </p:cNvPr>
          <p:cNvSpPr txBox="1">
            <a:spLocks/>
          </p:cNvSpPr>
          <p:nvPr/>
        </p:nvSpPr>
        <p:spPr>
          <a:xfrm>
            <a:off x="8496167" y="6197243"/>
            <a:ext cx="3640291" cy="639735"/>
          </a:xfrm>
          <a:prstGeom prst="rect">
            <a:avLst/>
          </a:prstGeom>
          <a:ln/>
        </p:spPr>
        <p:style>
          <a:lnRef idx="2">
            <a:schemeClr val="dk1"/>
          </a:lnRef>
          <a:fillRef idx="1">
            <a:schemeClr val="lt1"/>
          </a:fillRef>
          <a:effectRef idx="0">
            <a:schemeClr val="dk1"/>
          </a:effectRef>
          <a:fontRef idx="minor">
            <a:schemeClr val="dk1"/>
          </a:fontRef>
        </p:style>
        <p:txBody>
          <a:bodyPr vert="horz" lIns="121920" tIns="60960" rIns="121920" bIns="60960" rtlCol="0" anchor="b">
            <a:normAutofit fontScale="85000" lnSpcReduction="10000"/>
          </a:bodyPr>
          <a:lstStyle>
            <a:defPPr>
              <a:defRPr lang="nl-NL"/>
            </a:defPPr>
            <a:lvl1pPr indent="0" algn="ctr">
              <a:spcBef>
                <a:spcPct val="20000"/>
              </a:spcBef>
              <a:buFont typeface="Arial" pitchFamily="34" charset="0"/>
              <a:buNone/>
              <a:defRPr sz="2000">
                <a:solidFill>
                  <a:schemeClr val="dk1"/>
                </a:solidFill>
                <a:latin typeface="Georgia" panose="02040502050405020303" pitchFamily="18" charset="0"/>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nl-NL" sz="2667" dirty="0"/>
              <a:t>Denken in mogelijkheden</a:t>
            </a:r>
          </a:p>
        </p:txBody>
      </p:sp>
      <p:cxnSp>
        <p:nvCxnSpPr>
          <p:cNvPr id="27" name="Rechte verbindingslijn 26">
            <a:extLst>
              <a:ext uri="{FF2B5EF4-FFF2-40B4-BE49-F238E27FC236}">
                <a16:creationId xmlns:a16="http://schemas.microsoft.com/office/drawing/2014/main" id="{71DC0D79-C1EF-1B46-9D12-E058E6501FB3}"/>
              </a:ext>
            </a:extLst>
          </p:cNvPr>
          <p:cNvCxnSpPr>
            <a:cxnSpLocks/>
          </p:cNvCxnSpPr>
          <p:nvPr/>
        </p:nvCxnSpPr>
        <p:spPr>
          <a:xfrm flipH="1">
            <a:off x="12173744" y="1042055"/>
            <a:ext cx="18256" cy="5808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el 1">
            <a:extLst>
              <a:ext uri="{FF2B5EF4-FFF2-40B4-BE49-F238E27FC236}">
                <a16:creationId xmlns:a16="http://schemas.microsoft.com/office/drawing/2014/main" id="{1E5E5996-277A-6733-99D5-61F47C07ABC2}"/>
              </a:ext>
            </a:extLst>
          </p:cNvPr>
          <p:cNvSpPr txBox="1">
            <a:spLocks/>
          </p:cNvSpPr>
          <p:nvPr/>
        </p:nvSpPr>
        <p:spPr>
          <a:xfrm>
            <a:off x="-4915" y="-18854"/>
            <a:ext cx="12196915" cy="556182"/>
          </a:xfrm>
          <a:prstGeom prst="rect">
            <a:avLst/>
          </a:prstGeom>
          <a:solidFill>
            <a:srgbClr val="008780"/>
          </a:solidFill>
          <a:ln w="6350" cap="flat" cmpd="sng" algn="ctr">
            <a:noFill/>
            <a:prstDash val="solid"/>
            <a:miter lim="800000"/>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60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l"/>
            <a:r>
              <a:rPr lang="nl-NL" sz="2500" dirty="0">
                <a:solidFill>
                  <a:schemeClr val="bg1"/>
                </a:solidFill>
                <a:latin typeface="Georgia" panose="02040502050405020303" pitchFamily="18" charset="0"/>
              </a:rPr>
              <a:t>       Breathfulness </a:t>
            </a:r>
            <a:r>
              <a:rPr lang="nl-NL" sz="2900" dirty="0">
                <a:solidFill>
                  <a:schemeClr val="bg1"/>
                </a:solidFill>
                <a:latin typeface="Georgia" panose="02040502050405020303" pitchFamily="18" charset="0"/>
              </a:rPr>
              <a:t>                                                       </a:t>
            </a:r>
            <a:r>
              <a:rPr lang="nl-NL" sz="2000" b="1" dirty="0">
                <a:solidFill>
                  <a:schemeClr val="bg1"/>
                </a:solidFill>
                <a:latin typeface="Georgia" panose="02040502050405020303" pitchFamily="18" charset="0"/>
              </a:rPr>
              <a:t>Bewustzijnsstaten – van mind naar bezieling</a:t>
            </a:r>
            <a:endParaRPr lang="nl-NL" sz="3200" b="1" dirty="0">
              <a:solidFill>
                <a:schemeClr val="bg1"/>
              </a:solidFill>
              <a:latin typeface="Georgia" panose="02040502050405020303" pitchFamily="18" charset="0"/>
            </a:endParaRPr>
          </a:p>
        </p:txBody>
      </p:sp>
      <p:pic>
        <p:nvPicPr>
          <p:cNvPr id="11" name="Afbeelding 10">
            <a:extLst>
              <a:ext uri="{FF2B5EF4-FFF2-40B4-BE49-F238E27FC236}">
                <a16:creationId xmlns:a16="http://schemas.microsoft.com/office/drawing/2014/main" id="{69715995-3BF5-027B-F28C-6E44934996A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5487" y="106863"/>
            <a:ext cx="360000" cy="360000"/>
          </a:xfrm>
          <a:prstGeom prst="ellipse">
            <a:avLst/>
          </a:prstGeom>
        </p:spPr>
      </p:pic>
    </p:spTree>
    <p:extLst>
      <p:ext uri="{BB962C8B-B14F-4D97-AF65-F5344CB8AC3E}">
        <p14:creationId xmlns:p14="http://schemas.microsoft.com/office/powerpoint/2010/main" val="3186535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ucht, buiten, berg, persoon&#10;&#10;Automatisch gegenereerde beschrijving">
            <a:extLst>
              <a:ext uri="{FF2B5EF4-FFF2-40B4-BE49-F238E27FC236}">
                <a16:creationId xmlns:a16="http://schemas.microsoft.com/office/drawing/2014/main" id="{53618A21-10B3-4CEB-B199-80654699060B}"/>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graphicFrame>
        <p:nvGraphicFramePr>
          <p:cNvPr id="4" name="Diagram 3">
            <a:extLst>
              <a:ext uri="{FF2B5EF4-FFF2-40B4-BE49-F238E27FC236}">
                <a16:creationId xmlns:a16="http://schemas.microsoft.com/office/drawing/2014/main" id="{6EC303F2-14D1-4469-8D06-73AFDC8E53EF}"/>
              </a:ext>
            </a:extLst>
          </p:cNvPr>
          <p:cNvGraphicFramePr/>
          <p:nvPr>
            <p:extLst>
              <p:ext uri="{D42A27DB-BD31-4B8C-83A1-F6EECF244321}">
                <p14:modId xmlns:p14="http://schemas.microsoft.com/office/powerpoint/2010/main" val="3965323070"/>
              </p:ext>
            </p:extLst>
          </p:nvPr>
        </p:nvGraphicFramePr>
        <p:xfrm>
          <a:off x="2031999" y="0"/>
          <a:ext cx="9971315"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vak 1">
            <a:extLst>
              <a:ext uri="{FF2B5EF4-FFF2-40B4-BE49-F238E27FC236}">
                <a16:creationId xmlns:a16="http://schemas.microsoft.com/office/drawing/2014/main" id="{F29E5B03-6392-06E4-0146-301C6525D208}"/>
              </a:ext>
            </a:extLst>
          </p:cNvPr>
          <p:cNvSpPr txBox="1"/>
          <p:nvPr/>
        </p:nvSpPr>
        <p:spPr>
          <a:xfrm>
            <a:off x="3077103" y="6183983"/>
            <a:ext cx="8079519" cy="796436"/>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800" b="1" dirty="0">
                <a:solidFill>
                  <a:srgbClr val="000000"/>
                </a:solidFill>
                <a:latin typeface="Corbel" panose="020B0503020204020204" pitchFamily="34" charset="0"/>
              </a:rPr>
              <a:t>De adem beïnvloedt je hele wezen.</a:t>
            </a:r>
          </a:p>
        </p:txBody>
      </p:sp>
    </p:spTree>
    <p:extLst>
      <p:ext uri="{BB962C8B-B14F-4D97-AF65-F5344CB8AC3E}">
        <p14:creationId xmlns:p14="http://schemas.microsoft.com/office/powerpoint/2010/main" val="1425624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ucht, buiten, berg, persoon&#10;&#10;Automatisch gegenereerde beschrijving">
            <a:extLst>
              <a:ext uri="{FF2B5EF4-FFF2-40B4-BE49-F238E27FC236}">
                <a16:creationId xmlns:a16="http://schemas.microsoft.com/office/drawing/2014/main" id="{53618A21-10B3-4CEB-B199-80654699060B}"/>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graphicFrame>
        <p:nvGraphicFramePr>
          <p:cNvPr id="4" name="Diagram 3">
            <a:extLst>
              <a:ext uri="{FF2B5EF4-FFF2-40B4-BE49-F238E27FC236}">
                <a16:creationId xmlns:a16="http://schemas.microsoft.com/office/drawing/2014/main" id="{6EC303F2-14D1-4469-8D06-73AFDC8E53EF}"/>
              </a:ext>
            </a:extLst>
          </p:cNvPr>
          <p:cNvGraphicFramePr/>
          <p:nvPr>
            <p:extLst>
              <p:ext uri="{D42A27DB-BD31-4B8C-83A1-F6EECF244321}">
                <p14:modId xmlns:p14="http://schemas.microsoft.com/office/powerpoint/2010/main" val="2837861475"/>
              </p:ext>
            </p:extLst>
          </p:nvPr>
        </p:nvGraphicFramePr>
        <p:xfrm>
          <a:off x="2031999" y="0"/>
          <a:ext cx="9971315"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kstvak 2">
            <a:extLst>
              <a:ext uri="{FF2B5EF4-FFF2-40B4-BE49-F238E27FC236}">
                <a16:creationId xmlns:a16="http://schemas.microsoft.com/office/drawing/2014/main" id="{AD4BD5A5-52C8-65E7-9FD0-9887A05E3A76}"/>
              </a:ext>
            </a:extLst>
          </p:cNvPr>
          <p:cNvSpPr txBox="1"/>
          <p:nvPr/>
        </p:nvSpPr>
        <p:spPr>
          <a:xfrm>
            <a:off x="5625730" y="708883"/>
            <a:ext cx="1288875" cy="945391"/>
          </a:xfrm>
          <a:prstGeom prst="rect">
            <a:avLst/>
          </a:prstGeom>
        </p:spPr>
        <p:txBody>
          <a:bodyPr vert="horz" lIns="91440" tIns="45720" rIns="91440" bIns="45720" rtlCol="0">
            <a:normAutofit fontScale="70000" lnSpcReduction="20000"/>
          </a:bodyPr>
          <a:lstStyle/>
          <a:p>
            <a:pPr algn="ctr">
              <a:lnSpc>
                <a:spcPct val="160000"/>
              </a:lnSpc>
              <a:spcBef>
                <a:spcPct val="0"/>
              </a:spcBef>
              <a:spcAft>
                <a:spcPts val="600"/>
              </a:spcAft>
            </a:pPr>
            <a:r>
              <a:rPr lang="nl-NL" sz="2800" b="1" dirty="0">
                <a:solidFill>
                  <a:schemeClr val="bg1"/>
                </a:solidFill>
                <a:latin typeface="Corbel" panose="020B0503020204020204" pitchFamily="34" charset="0"/>
              </a:rPr>
              <a:t>Deel 1 gaat over</a:t>
            </a:r>
          </a:p>
        </p:txBody>
      </p:sp>
    </p:spTree>
    <p:extLst>
      <p:ext uri="{BB962C8B-B14F-4D97-AF65-F5344CB8AC3E}">
        <p14:creationId xmlns:p14="http://schemas.microsoft.com/office/powerpoint/2010/main" val="1340993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2" y="1533099"/>
            <a:ext cx="7237657" cy="5324901"/>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000" b="1" dirty="0">
                <a:solidFill>
                  <a:srgbClr val="008780"/>
                </a:solidFill>
                <a:latin typeface="Corbel" panose="020B0503020204020204" pitchFamily="34" charset="0"/>
              </a:rPr>
              <a:t>Met de adem is je geboorte een feit.</a:t>
            </a:r>
          </a:p>
          <a:p>
            <a:pPr algn="ctr">
              <a:lnSpc>
                <a:spcPct val="170000"/>
              </a:lnSpc>
              <a:spcBef>
                <a:spcPct val="0"/>
              </a:spcBef>
              <a:spcAft>
                <a:spcPts val="600"/>
              </a:spcAft>
            </a:pPr>
            <a:r>
              <a:rPr lang="nl-NL" sz="2000" dirty="0">
                <a:solidFill>
                  <a:srgbClr val="008780"/>
                </a:solidFill>
                <a:latin typeface="Corbel" panose="020B0503020204020204" pitchFamily="34" charset="0"/>
              </a:rPr>
              <a:t>Je zelfstandig aardse leven heeft een aanvang genomen.</a:t>
            </a:r>
          </a:p>
          <a:p>
            <a:pPr algn="ctr">
              <a:lnSpc>
                <a:spcPct val="170000"/>
              </a:lnSpc>
              <a:spcBef>
                <a:spcPct val="0"/>
              </a:spcBef>
              <a:spcAft>
                <a:spcPts val="600"/>
              </a:spcAft>
            </a:pPr>
            <a:endParaRPr lang="nl-NL" sz="2000" dirty="0">
              <a:solidFill>
                <a:srgbClr val="008780"/>
              </a:solidFill>
              <a:latin typeface="Corbel" panose="020B0503020204020204" pitchFamily="34" charset="0"/>
            </a:endParaRPr>
          </a:p>
          <a:p>
            <a:pPr algn="ctr">
              <a:lnSpc>
                <a:spcPct val="170000"/>
              </a:lnSpc>
              <a:spcBef>
                <a:spcPct val="0"/>
              </a:spcBef>
              <a:spcAft>
                <a:spcPts val="600"/>
              </a:spcAft>
            </a:pPr>
            <a:r>
              <a:rPr lang="nl-NL" sz="2000" dirty="0">
                <a:solidFill>
                  <a:srgbClr val="008780"/>
                </a:solidFill>
                <a:latin typeface="Corbel" panose="020B0503020204020204" pitchFamily="34" charset="0"/>
              </a:rPr>
              <a:t>Je weet onbewust dat je adem altijd bij je is en als je in volheid meebeweegt met een optimale ademhaling ga je in je leven manifesteren waar je van droomt.</a:t>
            </a: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gn="ct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a:extLst>
              <a:ext uri="{FF2B5EF4-FFF2-40B4-BE49-F238E27FC236}">
                <a16:creationId xmlns:a16="http://schemas.microsoft.com/office/drawing/2014/main" id="{AD50DBE9-3383-4D5E-89F6-86C9A3EA35FA}"/>
              </a:ext>
            </a:extLst>
          </p:cNvPr>
          <p:cNvPicPr>
            <a:picLocks noChangeAspect="1"/>
          </p:cNvPicPr>
          <p:nvPr/>
        </p:nvPicPr>
        <p:blipFill>
          <a:blip r:embed="rId4">
            <a:extLst>
              <a:ext uri="{28A0092B-C50C-407E-A947-70E740481C1C}">
                <a14:useLocalDpi xmlns:a14="http://schemas.microsoft.com/office/drawing/2010/main" val="0"/>
              </a:ext>
            </a:extLst>
          </a:blip>
          <a:srcRect l="8632" r="863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5587619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826468" y="2001460"/>
            <a:ext cx="7237657" cy="2855079"/>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000" b="1" dirty="0">
                <a:solidFill>
                  <a:srgbClr val="008780"/>
                </a:solidFill>
                <a:latin typeface="Corbel" panose="020B0503020204020204" pitchFamily="34" charset="0"/>
              </a:rPr>
              <a:t>Leven is ademen. Ademen is leven.</a:t>
            </a:r>
          </a:p>
          <a:p>
            <a:pPr algn="ctr">
              <a:lnSpc>
                <a:spcPct val="170000"/>
              </a:lnSpc>
              <a:spcBef>
                <a:spcPct val="0"/>
              </a:spcBef>
              <a:spcAft>
                <a:spcPts val="600"/>
              </a:spcAft>
            </a:pPr>
            <a:r>
              <a:rPr lang="nl-NL" sz="2000" b="1" dirty="0">
                <a:solidFill>
                  <a:srgbClr val="008780"/>
                </a:solidFill>
                <a:latin typeface="Corbel" panose="020B0503020204020204" pitchFamily="34" charset="0"/>
              </a:rPr>
              <a:t>Leven is het stromen van levensenergie. </a:t>
            </a:r>
          </a:p>
          <a:p>
            <a:pPr algn="ctr">
              <a:lnSpc>
                <a:spcPct val="170000"/>
              </a:lnSpc>
              <a:spcBef>
                <a:spcPct val="0"/>
              </a:spcBef>
              <a:spcAft>
                <a:spcPts val="600"/>
              </a:spcAft>
            </a:pPr>
            <a:endParaRPr lang="nl-NL" sz="2000" dirty="0">
              <a:solidFill>
                <a:srgbClr val="008780"/>
              </a:solidFill>
              <a:latin typeface="Corbel" panose="020B0503020204020204" pitchFamily="34" charset="0"/>
            </a:endParaRPr>
          </a:p>
          <a:p>
            <a:pPr algn="ctr">
              <a:lnSpc>
                <a:spcPct val="170000"/>
              </a:lnSpc>
              <a:spcBef>
                <a:spcPct val="0"/>
              </a:spcBef>
              <a:spcAft>
                <a:spcPts val="600"/>
              </a:spcAft>
            </a:pPr>
            <a:r>
              <a:rPr lang="nl-NL" sz="2000" b="1" dirty="0">
                <a:solidFill>
                  <a:srgbClr val="008780"/>
                </a:solidFill>
                <a:latin typeface="Corbel" panose="020B0503020204020204" pitchFamily="34" charset="0"/>
              </a:rPr>
              <a:t>Levensenergie is levenskracht en levensvreugde.</a:t>
            </a: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a:extLst>
              <a:ext uri="{FF2B5EF4-FFF2-40B4-BE49-F238E27FC236}">
                <a16:creationId xmlns:a16="http://schemas.microsoft.com/office/drawing/2014/main" id="{AD50DBE9-3383-4D5E-89F6-86C9A3EA35FA}"/>
              </a:ext>
            </a:extLst>
          </p:cNvPr>
          <p:cNvPicPr>
            <a:picLocks noChangeAspect="1"/>
          </p:cNvPicPr>
          <p:nvPr/>
        </p:nvPicPr>
        <p:blipFill>
          <a:blip r:embed="rId4">
            <a:extLst>
              <a:ext uri="{28A0092B-C50C-407E-A947-70E740481C1C}">
                <a14:useLocalDpi xmlns:a14="http://schemas.microsoft.com/office/drawing/2010/main" val="0"/>
              </a:ext>
            </a:extLst>
          </a:blip>
          <a:srcRect l="27360" r="2736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533961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t="916" b="91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97762" y="2549518"/>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4" name="Tekstvak 3">
            <a:extLst>
              <a:ext uri="{FF2B5EF4-FFF2-40B4-BE49-F238E27FC236}">
                <a16:creationId xmlns:a16="http://schemas.microsoft.com/office/drawing/2014/main" id="{DE29B10A-3E59-A068-F637-4EC21CF08BBA}"/>
              </a:ext>
            </a:extLst>
          </p:cNvPr>
          <p:cNvSpPr txBox="1"/>
          <p:nvPr/>
        </p:nvSpPr>
        <p:spPr>
          <a:xfrm>
            <a:off x="5297762" y="2595664"/>
            <a:ext cx="6251110" cy="1361872"/>
          </a:xfrm>
          <a:prstGeom prst="rect">
            <a:avLst/>
          </a:prstGeom>
        </p:spPr>
        <p:txBody>
          <a:bodyPr vert="horz" lIns="91440" tIns="45720" rIns="91440" bIns="45720" rtlCol="0">
            <a:normAutofit/>
          </a:bodyPr>
          <a:lstStyle/>
          <a:p>
            <a:pPr algn="ctr">
              <a:lnSpc>
                <a:spcPct val="90000"/>
              </a:lnSpc>
              <a:spcBef>
                <a:spcPct val="0"/>
              </a:spcBef>
              <a:spcAft>
                <a:spcPts val="600"/>
              </a:spcAft>
            </a:pPr>
            <a:r>
              <a:rPr lang="nl-NL" sz="2000" dirty="0">
                <a:solidFill>
                  <a:srgbClr val="008780"/>
                </a:solidFill>
                <a:latin typeface="Corbel" panose="020B0503020204020204" pitchFamily="34" charset="0"/>
              </a:rPr>
              <a:t>Mijn eerste moment van bewust ademen</a:t>
            </a:r>
          </a:p>
          <a:p>
            <a:pPr algn="ctr">
              <a:lnSpc>
                <a:spcPct val="90000"/>
              </a:lnSpc>
              <a:spcBef>
                <a:spcPct val="0"/>
              </a:spcBef>
              <a:spcAft>
                <a:spcPts val="600"/>
              </a:spcAft>
            </a:pPr>
            <a:endParaRPr lang="nl-NL" sz="2000" dirty="0">
              <a:solidFill>
                <a:srgbClr val="008780"/>
              </a:solidFill>
              <a:latin typeface="Corbel" panose="020B0503020204020204" pitchFamily="34" charset="0"/>
            </a:endParaRPr>
          </a:p>
          <a:p>
            <a:pPr algn="ctr">
              <a:lnSpc>
                <a:spcPct val="90000"/>
              </a:lnSpc>
              <a:spcBef>
                <a:spcPct val="0"/>
              </a:spcBef>
              <a:spcAft>
                <a:spcPts val="600"/>
              </a:spcAft>
            </a:pPr>
            <a:r>
              <a:rPr lang="nl-NL" sz="2000" dirty="0">
                <a:solidFill>
                  <a:srgbClr val="008780"/>
                </a:solidFill>
                <a:latin typeface="Corbel" panose="020B0503020204020204" pitchFamily="34" charset="0"/>
              </a:rPr>
              <a:t>was de start van een ontdekkingsreis naar de adem.</a:t>
            </a:r>
          </a:p>
        </p:txBody>
      </p:sp>
    </p:spTree>
    <p:extLst>
      <p:ext uri="{BB962C8B-B14F-4D97-AF65-F5344CB8AC3E}">
        <p14:creationId xmlns:p14="http://schemas.microsoft.com/office/powerpoint/2010/main" val="15167992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0" name="Tekstvak 9">
            <a:extLst>
              <a:ext uri="{FF2B5EF4-FFF2-40B4-BE49-F238E27FC236}">
                <a16:creationId xmlns:a16="http://schemas.microsoft.com/office/drawing/2014/main" id="{3DE52C9C-C6E0-41B3-83F0-22FC22BF2592}"/>
              </a:ext>
            </a:extLst>
          </p:cNvPr>
          <p:cNvSpPr txBox="1"/>
          <p:nvPr/>
        </p:nvSpPr>
        <p:spPr>
          <a:xfrm>
            <a:off x="5297592" y="675581"/>
            <a:ext cx="6891360" cy="6182419"/>
          </a:xfrm>
          <a:prstGeom prst="rect">
            <a:avLst/>
          </a:prstGeom>
        </p:spPr>
        <p:txBody>
          <a:bodyPr vert="horz" lIns="91440" tIns="45720" rIns="91440" bIns="45720" rtlCol="0">
            <a:normAutofit/>
          </a:bodyPr>
          <a:lstStyle/>
          <a:p>
            <a:pPr algn="ctr">
              <a:spcBef>
                <a:spcPct val="0"/>
              </a:spcBef>
              <a:spcAft>
                <a:spcPts val="600"/>
              </a:spcAft>
            </a:pPr>
            <a:r>
              <a:rPr lang="nl-NL" sz="2400" dirty="0">
                <a:solidFill>
                  <a:srgbClr val="3A3A3A"/>
                </a:solidFill>
                <a:latin typeface="Corbel" panose="020B0503020204020204" pitchFamily="34" charset="0"/>
              </a:rPr>
              <a:t>Je </a:t>
            </a:r>
            <a:r>
              <a:rPr lang="nl-NL" sz="2400" dirty="0">
                <a:solidFill>
                  <a:srgbClr val="008780"/>
                </a:solidFill>
                <a:latin typeface="Corbel" panose="020B0503020204020204" pitchFamily="34" charset="0"/>
              </a:rPr>
              <a:t>bent een spiritueel wezen met een fysiek lichaam. </a:t>
            </a:r>
            <a:r>
              <a:rPr lang="nl-NL" sz="2800" b="1" dirty="0">
                <a:solidFill>
                  <a:srgbClr val="008780"/>
                </a:solidFill>
                <a:latin typeface="Corbel" panose="020B0503020204020204" pitchFamily="34" charset="0"/>
              </a:rPr>
              <a:t>Voeding voor lichaam, geest en ziel</a:t>
            </a:r>
          </a:p>
          <a:p>
            <a:pPr algn="ctr">
              <a:lnSpc>
                <a:spcPct val="160000"/>
              </a:lnSpc>
              <a:spcBef>
                <a:spcPct val="0"/>
              </a:spcBef>
              <a:spcAft>
                <a:spcPts val="600"/>
              </a:spcAft>
            </a:pPr>
            <a:endParaRPr lang="nl-NL" sz="2000" dirty="0">
              <a:solidFill>
                <a:srgbClr val="008780"/>
              </a:solidFill>
              <a:latin typeface="Corbel" panose="020B0503020204020204" pitchFamily="34" charset="0"/>
            </a:endParaRPr>
          </a:p>
          <a:p>
            <a:pPr algn="ctr">
              <a:lnSpc>
                <a:spcPct val="160000"/>
              </a:lnSpc>
              <a:spcBef>
                <a:spcPct val="0"/>
              </a:spcBef>
              <a:spcAft>
                <a:spcPts val="600"/>
              </a:spcAft>
            </a:pPr>
            <a:endParaRPr lang="nl-NL" sz="2000" dirty="0">
              <a:solidFill>
                <a:srgbClr val="008780"/>
              </a:solidFill>
              <a:latin typeface="Corbel" panose="020B0503020204020204" pitchFamily="34" charset="0"/>
            </a:endParaRPr>
          </a:p>
          <a:p>
            <a:pPr algn="ctr">
              <a:lnSpc>
                <a:spcPct val="160000"/>
              </a:lnSpc>
              <a:spcBef>
                <a:spcPct val="0"/>
              </a:spcBef>
              <a:spcAft>
                <a:spcPts val="600"/>
              </a:spcAft>
            </a:pPr>
            <a:r>
              <a:rPr lang="nl-NL" sz="2000" i="1" dirty="0">
                <a:solidFill>
                  <a:srgbClr val="008780"/>
                </a:solidFill>
                <a:latin typeface="Corbel" panose="020B0503020204020204" pitchFamily="34" charset="0"/>
              </a:rPr>
              <a:t>Hoeveel voeding kan je lichaam uit eten &amp; drinken halen en hoeveel voeding wil het uit optimaal ademen halen?</a:t>
            </a:r>
          </a:p>
          <a:p>
            <a:pPr>
              <a:lnSpc>
                <a:spcPct val="160000"/>
              </a:lnSpc>
              <a:spcBef>
                <a:spcPct val="0"/>
              </a:spcBef>
              <a:spcAft>
                <a:spcPts val="600"/>
              </a:spcAft>
            </a:pPr>
            <a:endParaRPr lang="nl-NL" sz="2000" dirty="0">
              <a:solidFill>
                <a:srgbClr val="3A3A3A"/>
              </a:solidFill>
              <a:latin typeface="Corbel" panose="020B0503020204020204" pitchFamily="34" charset="0"/>
            </a:endParaRPr>
          </a:p>
        </p:txBody>
      </p:sp>
    </p:spTree>
    <p:extLst>
      <p:ext uri="{BB962C8B-B14F-4D97-AF65-F5344CB8AC3E}">
        <p14:creationId xmlns:p14="http://schemas.microsoft.com/office/powerpoint/2010/main" val="23164148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afiek 10">
            <a:extLst>
              <a:ext uri="{FF2B5EF4-FFF2-40B4-BE49-F238E27FC236}">
                <a16:creationId xmlns:a16="http://schemas.microsoft.com/office/drawing/2014/main" id="{9282418A-A9FB-4987-A7F2-431DB95CD940}"/>
              </a:ext>
            </a:extLst>
          </p:cNvPr>
          <p:cNvGraphicFramePr>
            <a:graphicFrameLocks/>
          </p:cNvGraphicFramePr>
          <p:nvPr>
            <p:extLst>
              <p:ext uri="{D42A27DB-BD31-4B8C-83A1-F6EECF244321}">
                <p14:modId xmlns:p14="http://schemas.microsoft.com/office/powerpoint/2010/main" val="2332862982"/>
              </p:ext>
            </p:extLst>
          </p:nvPr>
        </p:nvGraphicFramePr>
        <p:xfrm>
          <a:off x="4770683" y="1589819"/>
          <a:ext cx="6845740" cy="4353941"/>
        </p:xfrm>
        <a:graphic>
          <a:graphicData uri="http://schemas.openxmlformats.org/drawingml/2006/chart">
            <c:chart xmlns:c="http://schemas.openxmlformats.org/drawingml/2006/chart" xmlns:r="http://schemas.openxmlformats.org/officeDocument/2006/relationships" r:id="rId3"/>
          </a:graphicData>
        </a:graphic>
      </p:graphicFrame>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0" name="Tekstvak 9">
            <a:extLst>
              <a:ext uri="{FF2B5EF4-FFF2-40B4-BE49-F238E27FC236}">
                <a16:creationId xmlns:a16="http://schemas.microsoft.com/office/drawing/2014/main" id="{3DE52C9C-C6E0-41B3-83F0-22FC22BF2592}"/>
              </a:ext>
            </a:extLst>
          </p:cNvPr>
          <p:cNvSpPr txBox="1"/>
          <p:nvPr/>
        </p:nvSpPr>
        <p:spPr>
          <a:xfrm>
            <a:off x="5297592" y="675581"/>
            <a:ext cx="6891360" cy="6182419"/>
          </a:xfrm>
          <a:prstGeom prst="rect">
            <a:avLst/>
          </a:prstGeom>
        </p:spPr>
        <p:txBody>
          <a:bodyPr vert="horz" lIns="91440" tIns="45720" rIns="91440" bIns="45720" rtlCol="0">
            <a:normAutofit/>
          </a:bodyPr>
          <a:lstStyle/>
          <a:p>
            <a:pPr algn="ctr">
              <a:spcBef>
                <a:spcPct val="0"/>
              </a:spcBef>
              <a:spcAft>
                <a:spcPts val="600"/>
              </a:spcAft>
            </a:pPr>
            <a:r>
              <a:rPr lang="nl-NL" sz="2400" dirty="0">
                <a:solidFill>
                  <a:srgbClr val="008780"/>
                </a:solidFill>
                <a:latin typeface="Corbel" panose="020B0503020204020204" pitchFamily="34" charset="0"/>
              </a:rPr>
              <a:t>Je bent een spiritueel wezen met een fysiek lichaam. </a:t>
            </a:r>
            <a:r>
              <a:rPr lang="nl-NL" sz="2800" b="1" dirty="0">
                <a:solidFill>
                  <a:srgbClr val="008780"/>
                </a:solidFill>
                <a:latin typeface="Corbel" panose="020B0503020204020204" pitchFamily="34" charset="0"/>
              </a:rPr>
              <a:t>Voeding voor lichaam, geest en ziel</a:t>
            </a:r>
          </a:p>
          <a:p>
            <a:pPr marL="1077913" indent="-177800">
              <a:lnSpc>
                <a:spcPct val="150000"/>
              </a:lnSpc>
              <a:spcBef>
                <a:spcPct val="0"/>
              </a:spcBef>
              <a:spcAft>
                <a:spcPts val="600"/>
              </a:spcAft>
              <a:buFont typeface="Arial" panose="020B0604020202020204" pitchFamily="34" charset="0"/>
              <a:buChar char="•"/>
            </a:pPr>
            <a:endParaRPr lang="nl-NL" sz="2000" dirty="0">
              <a:solidFill>
                <a:srgbClr val="3A3A3A"/>
              </a:solidFill>
              <a:latin typeface="Corbel" panose="020B0503020204020204" pitchFamily="34" charset="0"/>
            </a:endParaRPr>
          </a:p>
          <a:p>
            <a:pPr>
              <a:lnSpc>
                <a:spcPct val="160000"/>
              </a:lnSpc>
              <a:spcBef>
                <a:spcPct val="0"/>
              </a:spcBef>
              <a:spcAft>
                <a:spcPts val="600"/>
              </a:spcAft>
            </a:pPr>
            <a:endParaRPr lang="nl-NL" sz="2000" dirty="0">
              <a:solidFill>
                <a:srgbClr val="3A3A3A"/>
              </a:solidFill>
              <a:latin typeface="Corbel" panose="020B0503020204020204" pitchFamily="34" charset="0"/>
            </a:endParaRPr>
          </a:p>
        </p:txBody>
      </p:sp>
      <p:sp>
        <p:nvSpPr>
          <p:cNvPr id="12" name="Tijdelijke aanduiding voor inhoud 3">
            <a:extLst>
              <a:ext uri="{FF2B5EF4-FFF2-40B4-BE49-F238E27FC236}">
                <a16:creationId xmlns:a16="http://schemas.microsoft.com/office/drawing/2014/main" id="{258D0E9D-31D0-42C2-B46F-18D2209FE54A}"/>
              </a:ext>
            </a:extLst>
          </p:cNvPr>
          <p:cNvSpPr txBox="1">
            <a:spLocks/>
          </p:cNvSpPr>
          <p:nvPr/>
        </p:nvSpPr>
        <p:spPr>
          <a:xfrm>
            <a:off x="8126503" y="5107320"/>
            <a:ext cx="3489920" cy="1079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defRPr/>
            </a:pPr>
            <a:r>
              <a:rPr lang="nl-BE" sz="2000" dirty="0">
                <a:solidFill>
                  <a:srgbClr val="008780"/>
                </a:solidFill>
                <a:latin typeface="Corbel" panose="020B0503020204020204" pitchFamily="34" charset="0"/>
              </a:rPr>
              <a:t>Het lichaam kan maximaal voor 20 % energie uit voeding halen.</a:t>
            </a:r>
          </a:p>
          <a:p>
            <a:pPr>
              <a:defRPr/>
            </a:pPr>
            <a:endParaRPr lang="nl-BE" sz="1600" dirty="0">
              <a:solidFill>
                <a:srgbClr val="66FF66"/>
              </a:solidFill>
              <a:latin typeface="Georgia" panose="02040502050405020303" pitchFamily="18" charset="0"/>
            </a:endParaRPr>
          </a:p>
          <a:p>
            <a:pPr>
              <a:defRPr/>
            </a:pPr>
            <a:endParaRPr lang="nl-BE" sz="1600" dirty="0">
              <a:solidFill>
                <a:srgbClr val="66FF66"/>
              </a:solidFill>
              <a:latin typeface="Georgia" panose="02040502050405020303" pitchFamily="18" charset="0"/>
            </a:endParaRPr>
          </a:p>
          <a:p>
            <a:pPr>
              <a:defRPr/>
            </a:pPr>
            <a:endParaRPr lang="nl-BE" sz="1600" dirty="0">
              <a:solidFill>
                <a:srgbClr val="66FF66"/>
              </a:solidFill>
              <a:latin typeface="Georgia" panose="02040502050405020303" pitchFamily="18" charset="0"/>
            </a:endParaRPr>
          </a:p>
          <a:p>
            <a:pPr>
              <a:defRPr/>
            </a:pPr>
            <a:endParaRPr lang="nl-BE" sz="1600" dirty="0">
              <a:solidFill>
                <a:srgbClr val="66FF66"/>
              </a:solidFill>
              <a:latin typeface="Georgia" panose="02040502050405020303" pitchFamily="18" charset="0"/>
            </a:endParaRPr>
          </a:p>
          <a:p>
            <a:pPr>
              <a:defRPr/>
            </a:pPr>
            <a:endParaRPr lang="nl-BE" sz="1600" dirty="0">
              <a:solidFill>
                <a:srgbClr val="66FF66"/>
              </a:solidFill>
              <a:latin typeface="Georgia" panose="02040502050405020303" pitchFamily="18" charset="0"/>
            </a:endParaRPr>
          </a:p>
          <a:p>
            <a:pPr>
              <a:buFont typeface="Wingdings" panose="05000000000000000000" pitchFamily="2" charset="2"/>
              <a:buNone/>
              <a:defRPr/>
            </a:pPr>
            <a:r>
              <a:rPr lang="nl-BE" sz="1600" dirty="0">
                <a:latin typeface="Georgia" panose="02040502050405020303" pitchFamily="18" charset="0"/>
              </a:rPr>
              <a:t>   </a:t>
            </a:r>
          </a:p>
        </p:txBody>
      </p:sp>
      <p:sp>
        <p:nvSpPr>
          <p:cNvPr id="14" name="Tijdelijke aanduiding voor tekst 8">
            <a:extLst>
              <a:ext uri="{FF2B5EF4-FFF2-40B4-BE49-F238E27FC236}">
                <a16:creationId xmlns:a16="http://schemas.microsoft.com/office/drawing/2014/main" id="{39E9E3E9-0887-4DBA-B701-30EE7FAE1F73}"/>
              </a:ext>
            </a:extLst>
          </p:cNvPr>
          <p:cNvSpPr txBox="1">
            <a:spLocks/>
          </p:cNvSpPr>
          <p:nvPr/>
        </p:nvSpPr>
        <p:spPr>
          <a:xfrm>
            <a:off x="6705600" y="2975856"/>
            <a:ext cx="4444180" cy="1007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nl-BE" sz="2000" dirty="0">
                <a:solidFill>
                  <a:srgbClr val="008780"/>
                </a:solidFill>
                <a:latin typeface="Corbel" panose="020B0503020204020204" pitchFamily="34" charset="0"/>
              </a:rPr>
              <a:t>Het lichaam wil voor 80 % zijn energie uit de ademhaling halen.</a:t>
            </a:r>
          </a:p>
        </p:txBody>
      </p:sp>
      <p:sp>
        <p:nvSpPr>
          <p:cNvPr id="4" name="Rechthoek 3">
            <a:extLst>
              <a:ext uri="{FF2B5EF4-FFF2-40B4-BE49-F238E27FC236}">
                <a16:creationId xmlns:a16="http://schemas.microsoft.com/office/drawing/2014/main" id="{33CEF98B-4DE4-9139-61A2-DC399865AD08}"/>
              </a:ext>
            </a:extLst>
          </p:cNvPr>
          <p:cNvSpPr/>
          <p:nvPr/>
        </p:nvSpPr>
        <p:spPr>
          <a:xfrm>
            <a:off x="5962452" y="2653525"/>
            <a:ext cx="659876" cy="15898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a:extLst>
              <a:ext uri="{FF2B5EF4-FFF2-40B4-BE49-F238E27FC236}">
                <a16:creationId xmlns:a16="http://schemas.microsoft.com/office/drawing/2014/main" id="{61EB704C-1C59-4B34-A6E1-A6A9F967668A}"/>
              </a:ext>
            </a:extLst>
          </p:cNvPr>
          <p:cNvPicPr>
            <a:picLocks noChangeAspect="1"/>
          </p:cNvPicPr>
          <p:nvPr/>
        </p:nvPicPr>
        <p:blipFill rotWithShape="1">
          <a:blip r:embed="rId6">
            <a:extLst>
              <a:ext uri="{28A0092B-C50C-407E-A947-70E740481C1C}">
                <a14:useLocalDpi xmlns:a14="http://schemas.microsoft.com/office/drawing/2010/main" val="0"/>
              </a:ext>
            </a:extLst>
          </a:blip>
          <a:srcRect l="13882" t="550" r="17007" b="9948"/>
          <a:stretch/>
        </p:blipFill>
        <p:spPr>
          <a:xfrm>
            <a:off x="7550554" y="5247624"/>
            <a:ext cx="500900" cy="504000"/>
          </a:xfrm>
          <a:prstGeom prst="ellipse">
            <a:avLst/>
          </a:prstGeom>
        </p:spPr>
      </p:pic>
      <p:pic>
        <p:nvPicPr>
          <p:cNvPr id="15" name="Afbeelding 14" descr="C:\InsideOut\Inspiration to Create\2 Website\bfn breathing 4.jpg">
            <a:extLst>
              <a:ext uri="{FF2B5EF4-FFF2-40B4-BE49-F238E27FC236}">
                <a16:creationId xmlns:a16="http://schemas.microsoft.com/office/drawing/2014/main" id="{A3B03F27-0AA7-48B8-AFBA-9AE2C978297A}"/>
              </a:ext>
            </a:extLst>
          </p:cNvPr>
          <p:cNvPicPr/>
          <p:nvPr/>
        </p:nvPicPr>
        <p:blipFill>
          <a:blip r:embed="rId7" cstate="print"/>
          <a:srcRect/>
          <a:stretch>
            <a:fillRect/>
          </a:stretch>
        </p:blipFill>
        <p:spPr bwMode="auto">
          <a:xfrm>
            <a:off x="6020933" y="5107320"/>
            <a:ext cx="540000" cy="612000"/>
          </a:xfrm>
          <a:prstGeom prst="ellipse">
            <a:avLst/>
          </a:prstGeom>
          <a:noFill/>
          <a:ln w="3175">
            <a:noFill/>
            <a:miter lim="800000"/>
            <a:headEnd/>
            <a:tailEnd/>
          </a:ln>
        </p:spPr>
      </p:pic>
    </p:spTree>
    <p:extLst>
      <p:ext uri="{BB962C8B-B14F-4D97-AF65-F5344CB8AC3E}">
        <p14:creationId xmlns:p14="http://schemas.microsoft.com/office/powerpoint/2010/main" val="25032207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0" name="Tekstvak 9">
            <a:extLst>
              <a:ext uri="{FF2B5EF4-FFF2-40B4-BE49-F238E27FC236}">
                <a16:creationId xmlns:a16="http://schemas.microsoft.com/office/drawing/2014/main" id="{3DE52C9C-C6E0-41B3-83F0-22FC22BF2592}"/>
              </a:ext>
            </a:extLst>
          </p:cNvPr>
          <p:cNvSpPr txBox="1"/>
          <p:nvPr/>
        </p:nvSpPr>
        <p:spPr>
          <a:xfrm>
            <a:off x="5297592" y="675581"/>
            <a:ext cx="6891360" cy="6182419"/>
          </a:xfrm>
          <a:prstGeom prst="rect">
            <a:avLst/>
          </a:prstGeom>
        </p:spPr>
        <p:txBody>
          <a:bodyPr vert="horz" lIns="91440" tIns="45720" rIns="91440" bIns="45720" rtlCol="0">
            <a:normAutofit/>
          </a:bodyPr>
          <a:lstStyle/>
          <a:p>
            <a:pPr algn="ctr">
              <a:spcBef>
                <a:spcPct val="0"/>
              </a:spcBef>
              <a:spcAft>
                <a:spcPts val="600"/>
              </a:spcAft>
            </a:pPr>
            <a:r>
              <a:rPr lang="nl-NL" sz="2400" dirty="0">
                <a:solidFill>
                  <a:srgbClr val="3A3A3A"/>
                </a:solidFill>
                <a:latin typeface="Corbel" panose="020B0503020204020204" pitchFamily="34" charset="0"/>
              </a:rPr>
              <a:t>Je bent een spiritueel wezen met een fysiek lichaam. </a:t>
            </a:r>
            <a:r>
              <a:rPr lang="nl-NL" sz="2800" b="1" dirty="0">
                <a:solidFill>
                  <a:srgbClr val="3A3A3A"/>
                </a:solidFill>
                <a:latin typeface="Corbel" panose="020B0503020204020204" pitchFamily="34" charset="0"/>
              </a:rPr>
              <a:t>Voeding voor lichaam, geest en ziel</a:t>
            </a:r>
          </a:p>
          <a:p>
            <a:pPr algn="ctr">
              <a:lnSpc>
                <a:spcPct val="160000"/>
              </a:lnSpc>
              <a:spcBef>
                <a:spcPct val="0"/>
              </a:spcBef>
              <a:spcAft>
                <a:spcPts val="600"/>
              </a:spcAft>
            </a:pPr>
            <a:endParaRPr lang="nl-NL" sz="2000" dirty="0">
              <a:solidFill>
                <a:srgbClr val="3A3A3A"/>
              </a:solidFill>
              <a:latin typeface="Corbel" panose="020B0503020204020204" pitchFamily="34" charset="0"/>
            </a:endParaRPr>
          </a:p>
          <a:p>
            <a:pPr marL="1077913" indent="-177800">
              <a:lnSpc>
                <a:spcPct val="150000"/>
              </a:lnSpc>
              <a:spcBef>
                <a:spcPct val="0"/>
              </a:spcBef>
              <a:spcAft>
                <a:spcPts val="600"/>
              </a:spcAft>
              <a:buFont typeface="Arial" panose="020B0604020202020204" pitchFamily="34" charset="0"/>
              <a:buChar char="•"/>
            </a:pPr>
            <a:endParaRPr lang="nl-NL" sz="2000" dirty="0">
              <a:solidFill>
                <a:srgbClr val="3A3A3A"/>
              </a:solidFill>
              <a:latin typeface="Corbel" panose="020B0503020204020204" pitchFamily="34" charset="0"/>
            </a:endParaRPr>
          </a:p>
          <a:p>
            <a:pPr>
              <a:lnSpc>
                <a:spcPct val="160000"/>
              </a:lnSpc>
              <a:spcBef>
                <a:spcPct val="0"/>
              </a:spcBef>
              <a:spcAft>
                <a:spcPts val="600"/>
              </a:spcAft>
            </a:pPr>
            <a:endParaRPr lang="nl-NL" sz="2000" dirty="0">
              <a:solidFill>
                <a:srgbClr val="3A3A3A"/>
              </a:solidFill>
              <a:latin typeface="Corbel" panose="020B0503020204020204" pitchFamily="34" charset="0"/>
            </a:endParaRPr>
          </a:p>
        </p:txBody>
      </p:sp>
      <p:graphicFrame>
        <p:nvGraphicFramePr>
          <p:cNvPr id="11" name="Grafiek 10">
            <a:extLst>
              <a:ext uri="{FF2B5EF4-FFF2-40B4-BE49-F238E27FC236}">
                <a16:creationId xmlns:a16="http://schemas.microsoft.com/office/drawing/2014/main" id="{9282418A-A9FB-4987-A7F2-431DB95CD940}"/>
              </a:ext>
            </a:extLst>
          </p:cNvPr>
          <p:cNvGraphicFramePr>
            <a:graphicFrameLocks/>
          </p:cNvGraphicFramePr>
          <p:nvPr/>
        </p:nvGraphicFramePr>
        <p:xfrm>
          <a:off x="4770683" y="1589819"/>
          <a:ext cx="6845740" cy="4353941"/>
        </p:xfrm>
        <a:graphic>
          <a:graphicData uri="http://schemas.openxmlformats.org/drawingml/2006/chart">
            <c:chart xmlns:c="http://schemas.openxmlformats.org/drawingml/2006/chart" xmlns:r="http://schemas.openxmlformats.org/officeDocument/2006/relationships" r:id="rId5"/>
          </a:graphicData>
        </a:graphic>
      </p:graphicFrame>
      <p:pic>
        <p:nvPicPr>
          <p:cNvPr id="16" name="Afbeelding 15">
            <a:extLst>
              <a:ext uri="{FF2B5EF4-FFF2-40B4-BE49-F238E27FC236}">
                <a16:creationId xmlns:a16="http://schemas.microsoft.com/office/drawing/2014/main" id="{61EB704C-1C59-4B34-A6E1-A6A9F967668A}"/>
              </a:ext>
            </a:extLst>
          </p:cNvPr>
          <p:cNvPicPr>
            <a:picLocks noChangeAspect="1"/>
          </p:cNvPicPr>
          <p:nvPr/>
        </p:nvPicPr>
        <p:blipFill rotWithShape="1">
          <a:blip r:embed="rId6">
            <a:extLst>
              <a:ext uri="{28A0092B-C50C-407E-A947-70E740481C1C}">
                <a14:useLocalDpi xmlns:a14="http://schemas.microsoft.com/office/drawing/2010/main" val="0"/>
              </a:ext>
            </a:extLst>
          </a:blip>
          <a:srcRect l="13882" t="550" r="17007" b="9948"/>
          <a:stretch/>
        </p:blipFill>
        <p:spPr>
          <a:xfrm>
            <a:off x="7550554" y="5247624"/>
            <a:ext cx="500900" cy="504000"/>
          </a:xfrm>
          <a:prstGeom prst="ellipse">
            <a:avLst/>
          </a:prstGeom>
        </p:spPr>
      </p:pic>
      <p:pic>
        <p:nvPicPr>
          <p:cNvPr id="17" name="Afbeelding 16" descr="C:\InsideOut\Inspiration to Create\2 Website\bfn breathing 4.jpg">
            <a:extLst>
              <a:ext uri="{FF2B5EF4-FFF2-40B4-BE49-F238E27FC236}">
                <a16:creationId xmlns:a16="http://schemas.microsoft.com/office/drawing/2014/main" id="{B0E9C808-49FC-4DCF-B2EA-FC9BBC81111E}"/>
              </a:ext>
            </a:extLst>
          </p:cNvPr>
          <p:cNvPicPr/>
          <p:nvPr/>
        </p:nvPicPr>
        <p:blipFill>
          <a:blip r:embed="rId7" cstate="print"/>
          <a:srcRect/>
          <a:stretch>
            <a:fillRect/>
          </a:stretch>
        </p:blipFill>
        <p:spPr bwMode="auto">
          <a:xfrm>
            <a:off x="6020933" y="5107320"/>
            <a:ext cx="540000" cy="612000"/>
          </a:xfrm>
          <a:prstGeom prst="ellipse">
            <a:avLst/>
          </a:prstGeom>
          <a:noFill/>
          <a:ln w="3175">
            <a:noFill/>
            <a:miter lim="800000"/>
            <a:headEnd/>
            <a:tailEnd/>
          </a:ln>
        </p:spPr>
      </p:pic>
      <p:sp>
        <p:nvSpPr>
          <p:cNvPr id="15" name="Tijdelijke aanduiding voor tekst 8">
            <a:extLst>
              <a:ext uri="{FF2B5EF4-FFF2-40B4-BE49-F238E27FC236}">
                <a16:creationId xmlns:a16="http://schemas.microsoft.com/office/drawing/2014/main" id="{E0605375-7BA8-465B-8548-F8717253BDB9}"/>
              </a:ext>
            </a:extLst>
          </p:cNvPr>
          <p:cNvSpPr txBox="1">
            <a:spLocks/>
          </p:cNvSpPr>
          <p:nvPr/>
        </p:nvSpPr>
        <p:spPr>
          <a:xfrm>
            <a:off x="6637802" y="2725646"/>
            <a:ext cx="4444180" cy="18418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nl-BE" sz="2000" dirty="0">
                <a:solidFill>
                  <a:srgbClr val="008780"/>
                </a:solidFill>
                <a:latin typeface="Corbel" panose="020B0503020204020204" pitchFamily="34" charset="0"/>
              </a:rPr>
              <a:t>Licht voeding – Goddelijke voeding Zuurstof en levensenergie (Chi/Prana) </a:t>
            </a:r>
          </a:p>
          <a:p>
            <a:pPr marL="0" indent="0">
              <a:buNone/>
              <a:defRPr/>
            </a:pPr>
            <a:endParaRPr lang="nl-BE" sz="2000" dirty="0">
              <a:solidFill>
                <a:srgbClr val="008780"/>
              </a:solidFill>
              <a:latin typeface="Corbel" panose="020B0503020204020204" pitchFamily="34" charset="0"/>
            </a:endParaRPr>
          </a:p>
        </p:txBody>
      </p:sp>
      <p:sp>
        <p:nvSpPr>
          <p:cNvPr id="19" name="Tijdelijke aanduiding voor inhoud 3">
            <a:extLst>
              <a:ext uri="{FF2B5EF4-FFF2-40B4-BE49-F238E27FC236}">
                <a16:creationId xmlns:a16="http://schemas.microsoft.com/office/drawing/2014/main" id="{468D0B0B-B87A-4C84-A99B-F7B4E7840F52}"/>
              </a:ext>
            </a:extLst>
          </p:cNvPr>
          <p:cNvSpPr txBox="1">
            <a:spLocks/>
          </p:cNvSpPr>
          <p:nvPr/>
        </p:nvSpPr>
        <p:spPr>
          <a:xfrm>
            <a:off x="8106042" y="5107320"/>
            <a:ext cx="4137498" cy="1079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panose="05000000000000000000" pitchFamily="2" charset="2"/>
              <a:buNone/>
              <a:defRPr/>
            </a:pPr>
            <a:r>
              <a:rPr lang="nl-BE" sz="2000" dirty="0">
                <a:solidFill>
                  <a:srgbClr val="008780"/>
                </a:solidFill>
                <a:latin typeface="Corbel" panose="020B0503020204020204" pitchFamily="34" charset="0"/>
              </a:rPr>
              <a:t>Aardse voeding </a:t>
            </a:r>
            <a:endParaRPr lang="nl-BE" sz="1600" dirty="0">
              <a:solidFill>
                <a:srgbClr val="008780"/>
              </a:solidFill>
              <a:latin typeface="Georgia" panose="02040502050405020303" pitchFamily="18" charset="0"/>
            </a:endParaRPr>
          </a:p>
          <a:p>
            <a:pPr>
              <a:lnSpc>
                <a:spcPct val="100000"/>
              </a:lnSpc>
              <a:defRPr/>
            </a:pPr>
            <a:endParaRPr lang="nl-BE" sz="1600" dirty="0">
              <a:solidFill>
                <a:srgbClr val="008780"/>
              </a:solidFill>
              <a:latin typeface="Georgia" panose="02040502050405020303" pitchFamily="18" charset="0"/>
            </a:endParaRPr>
          </a:p>
          <a:p>
            <a:pPr>
              <a:lnSpc>
                <a:spcPct val="100000"/>
              </a:lnSpc>
              <a:defRPr/>
            </a:pPr>
            <a:endParaRPr lang="nl-BE" sz="1600" dirty="0">
              <a:solidFill>
                <a:srgbClr val="008780"/>
              </a:solidFill>
              <a:latin typeface="Georgia" panose="02040502050405020303" pitchFamily="18" charset="0"/>
            </a:endParaRPr>
          </a:p>
          <a:p>
            <a:pPr>
              <a:lnSpc>
                <a:spcPct val="100000"/>
              </a:lnSpc>
              <a:defRPr/>
            </a:pPr>
            <a:endParaRPr lang="nl-BE" sz="1600" dirty="0">
              <a:solidFill>
                <a:srgbClr val="008780"/>
              </a:solidFill>
              <a:latin typeface="Georgia" panose="02040502050405020303" pitchFamily="18" charset="0"/>
            </a:endParaRPr>
          </a:p>
          <a:p>
            <a:pPr>
              <a:lnSpc>
                <a:spcPct val="100000"/>
              </a:lnSpc>
              <a:buFont typeface="Wingdings" panose="05000000000000000000" pitchFamily="2" charset="2"/>
              <a:buNone/>
              <a:defRPr/>
            </a:pPr>
            <a:r>
              <a:rPr lang="nl-BE" sz="1600" dirty="0">
                <a:solidFill>
                  <a:srgbClr val="008780"/>
                </a:solidFill>
                <a:latin typeface="Georgia" panose="02040502050405020303" pitchFamily="18" charset="0"/>
              </a:rPr>
              <a:t>   </a:t>
            </a:r>
          </a:p>
        </p:txBody>
      </p:sp>
    </p:spTree>
    <p:extLst>
      <p:ext uri="{BB962C8B-B14F-4D97-AF65-F5344CB8AC3E}">
        <p14:creationId xmlns:p14="http://schemas.microsoft.com/office/powerpoint/2010/main" val="37380342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afiek 10">
            <a:extLst>
              <a:ext uri="{FF2B5EF4-FFF2-40B4-BE49-F238E27FC236}">
                <a16:creationId xmlns:a16="http://schemas.microsoft.com/office/drawing/2014/main" id="{9282418A-A9FB-4987-A7F2-431DB95CD940}"/>
              </a:ext>
            </a:extLst>
          </p:cNvPr>
          <p:cNvGraphicFramePr>
            <a:graphicFrameLocks/>
          </p:cNvGraphicFramePr>
          <p:nvPr>
            <p:extLst>
              <p:ext uri="{D42A27DB-BD31-4B8C-83A1-F6EECF244321}">
                <p14:modId xmlns:p14="http://schemas.microsoft.com/office/powerpoint/2010/main" val="2981130755"/>
              </p:ext>
            </p:extLst>
          </p:nvPr>
        </p:nvGraphicFramePr>
        <p:xfrm>
          <a:off x="4770683" y="1589819"/>
          <a:ext cx="6845740" cy="4353941"/>
        </p:xfrm>
        <a:graphic>
          <a:graphicData uri="http://schemas.openxmlformats.org/drawingml/2006/chart">
            <c:chart xmlns:c="http://schemas.openxmlformats.org/drawingml/2006/chart" xmlns:r="http://schemas.openxmlformats.org/officeDocument/2006/relationships" r:id="rId3"/>
          </a:graphicData>
        </a:graphic>
      </p:graphicFrame>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0" name="Tekstvak 9">
            <a:extLst>
              <a:ext uri="{FF2B5EF4-FFF2-40B4-BE49-F238E27FC236}">
                <a16:creationId xmlns:a16="http://schemas.microsoft.com/office/drawing/2014/main" id="{3DE52C9C-C6E0-41B3-83F0-22FC22BF2592}"/>
              </a:ext>
            </a:extLst>
          </p:cNvPr>
          <p:cNvSpPr txBox="1"/>
          <p:nvPr/>
        </p:nvSpPr>
        <p:spPr>
          <a:xfrm>
            <a:off x="5297592" y="675581"/>
            <a:ext cx="6891360" cy="6182419"/>
          </a:xfrm>
          <a:prstGeom prst="rect">
            <a:avLst/>
          </a:prstGeom>
        </p:spPr>
        <p:txBody>
          <a:bodyPr vert="horz" lIns="91440" tIns="45720" rIns="91440" bIns="45720" rtlCol="0">
            <a:normAutofit/>
          </a:bodyPr>
          <a:lstStyle/>
          <a:p>
            <a:pPr algn="ctr">
              <a:spcBef>
                <a:spcPct val="0"/>
              </a:spcBef>
              <a:spcAft>
                <a:spcPts val="600"/>
              </a:spcAft>
            </a:pPr>
            <a:r>
              <a:rPr lang="nl-NL" sz="2400" dirty="0">
                <a:solidFill>
                  <a:srgbClr val="008780"/>
                </a:solidFill>
                <a:latin typeface="Corbel" panose="020B0503020204020204" pitchFamily="34" charset="0"/>
              </a:rPr>
              <a:t>Je bent een spiritueel wezen met een fysiek lichaam. </a:t>
            </a:r>
            <a:r>
              <a:rPr lang="nl-NL" sz="2800" b="1" dirty="0">
                <a:solidFill>
                  <a:srgbClr val="008780"/>
                </a:solidFill>
                <a:latin typeface="Corbel" panose="020B0503020204020204" pitchFamily="34" charset="0"/>
              </a:rPr>
              <a:t>Voeding voor lichaam, geest en ziel</a:t>
            </a:r>
          </a:p>
          <a:p>
            <a:pPr algn="ctr">
              <a:spcBef>
                <a:spcPct val="0"/>
              </a:spcBef>
              <a:spcAft>
                <a:spcPts val="600"/>
              </a:spcAft>
            </a:pPr>
            <a:endParaRPr lang="nl-NL" sz="2800" b="1" dirty="0">
              <a:solidFill>
                <a:srgbClr val="3A3A3A"/>
              </a:solidFill>
              <a:latin typeface="Corbel" panose="020B0503020204020204" pitchFamily="34" charset="0"/>
            </a:endParaRPr>
          </a:p>
          <a:p>
            <a:pPr algn="ctr">
              <a:lnSpc>
                <a:spcPct val="160000"/>
              </a:lnSpc>
              <a:spcBef>
                <a:spcPct val="0"/>
              </a:spcBef>
              <a:spcAft>
                <a:spcPts val="600"/>
              </a:spcAft>
            </a:pPr>
            <a:endParaRPr lang="nl-NL" sz="2000" dirty="0">
              <a:solidFill>
                <a:srgbClr val="3A3A3A"/>
              </a:solidFill>
              <a:latin typeface="Corbel" panose="020B0503020204020204" pitchFamily="34" charset="0"/>
            </a:endParaRPr>
          </a:p>
          <a:p>
            <a:pPr marL="1077913" indent="-177800">
              <a:lnSpc>
                <a:spcPct val="150000"/>
              </a:lnSpc>
              <a:spcBef>
                <a:spcPct val="0"/>
              </a:spcBef>
              <a:spcAft>
                <a:spcPts val="600"/>
              </a:spcAft>
              <a:buFont typeface="Arial" panose="020B0604020202020204" pitchFamily="34" charset="0"/>
              <a:buChar char="•"/>
            </a:pPr>
            <a:endParaRPr lang="nl-NL" sz="2000" dirty="0">
              <a:solidFill>
                <a:srgbClr val="3A3A3A"/>
              </a:solidFill>
              <a:latin typeface="Corbel" panose="020B0503020204020204" pitchFamily="34" charset="0"/>
            </a:endParaRPr>
          </a:p>
          <a:p>
            <a:pPr>
              <a:lnSpc>
                <a:spcPct val="160000"/>
              </a:lnSpc>
              <a:spcBef>
                <a:spcPct val="0"/>
              </a:spcBef>
              <a:spcAft>
                <a:spcPts val="600"/>
              </a:spcAft>
            </a:pPr>
            <a:endParaRPr lang="nl-NL" sz="2000" dirty="0">
              <a:solidFill>
                <a:srgbClr val="3A3A3A"/>
              </a:solidFill>
              <a:latin typeface="Corbel" panose="020B0503020204020204" pitchFamily="34" charset="0"/>
            </a:endParaRPr>
          </a:p>
        </p:txBody>
      </p:sp>
      <p:sp>
        <p:nvSpPr>
          <p:cNvPr id="12" name="Tijdelijke aanduiding voor inhoud 3">
            <a:extLst>
              <a:ext uri="{FF2B5EF4-FFF2-40B4-BE49-F238E27FC236}">
                <a16:creationId xmlns:a16="http://schemas.microsoft.com/office/drawing/2014/main" id="{258D0E9D-31D0-42C2-B46F-18D2209FE54A}"/>
              </a:ext>
            </a:extLst>
          </p:cNvPr>
          <p:cNvSpPr txBox="1">
            <a:spLocks/>
          </p:cNvSpPr>
          <p:nvPr/>
        </p:nvSpPr>
        <p:spPr>
          <a:xfrm>
            <a:off x="8106042" y="5107320"/>
            <a:ext cx="4137498" cy="1079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panose="05000000000000000000" pitchFamily="2" charset="2"/>
              <a:buNone/>
              <a:defRPr/>
            </a:pPr>
            <a:r>
              <a:rPr lang="nl-BE" sz="2000" dirty="0">
                <a:solidFill>
                  <a:srgbClr val="008780"/>
                </a:solidFill>
                <a:latin typeface="Corbel" panose="020B0503020204020204" pitchFamily="34" charset="0"/>
              </a:rPr>
              <a:t>Aardse voeding: voedingsstoffen nodig om in een aards lichaam te zijn. </a:t>
            </a:r>
            <a:endParaRPr lang="nl-BE" sz="1600" dirty="0">
              <a:solidFill>
                <a:srgbClr val="008780"/>
              </a:solidFill>
              <a:latin typeface="Georgia" panose="02040502050405020303" pitchFamily="18" charset="0"/>
            </a:endParaRPr>
          </a:p>
          <a:p>
            <a:pPr>
              <a:lnSpc>
                <a:spcPct val="100000"/>
              </a:lnSpc>
              <a:defRPr/>
            </a:pPr>
            <a:endParaRPr lang="nl-BE" sz="1600" dirty="0">
              <a:solidFill>
                <a:srgbClr val="008780"/>
              </a:solidFill>
              <a:latin typeface="Georgia" panose="02040502050405020303" pitchFamily="18" charset="0"/>
            </a:endParaRPr>
          </a:p>
          <a:p>
            <a:pPr>
              <a:lnSpc>
                <a:spcPct val="100000"/>
              </a:lnSpc>
              <a:defRPr/>
            </a:pPr>
            <a:endParaRPr lang="nl-BE" sz="1600" dirty="0">
              <a:solidFill>
                <a:srgbClr val="008780"/>
              </a:solidFill>
              <a:latin typeface="Georgia" panose="02040502050405020303" pitchFamily="18" charset="0"/>
            </a:endParaRPr>
          </a:p>
          <a:p>
            <a:pPr>
              <a:lnSpc>
                <a:spcPct val="100000"/>
              </a:lnSpc>
              <a:defRPr/>
            </a:pPr>
            <a:endParaRPr lang="nl-BE" sz="1600" dirty="0">
              <a:solidFill>
                <a:srgbClr val="008780"/>
              </a:solidFill>
              <a:latin typeface="Georgia" panose="02040502050405020303" pitchFamily="18" charset="0"/>
            </a:endParaRPr>
          </a:p>
          <a:p>
            <a:pPr>
              <a:lnSpc>
                <a:spcPct val="100000"/>
              </a:lnSpc>
              <a:buFont typeface="Wingdings" panose="05000000000000000000" pitchFamily="2" charset="2"/>
              <a:buNone/>
              <a:defRPr/>
            </a:pPr>
            <a:r>
              <a:rPr lang="nl-BE" sz="1600" dirty="0">
                <a:solidFill>
                  <a:srgbClr val="008780"/>
                </a:solidFill>
                <a:latin typeface="Georgia" panose="02040502050405020303" pitchFamily="18" charset="0"/>
              </a:rPr>
              <a:t>   </a:t>
            </a:r>
          </a:p>
        </p:txBody>
      </p:sp>
      <p:sp>
        <p:nvSpPr>
          <p:cNvPr id="14" name="Tijdelijke aanduiding voor tekst 8">
            <a:extLst>
              <a:ext uri="{FF2B5EF4-FFF2-40B4-BE49-F238E27FC236}">
                <a16:creationId xmlns:a16="http://schemas.microsoft.com/office/drawing/2014/main" id="{39E9E3E9-0887-4DBA-B701-30EE7FAE1F73}"/>
              </a:ext>
            </a:extLst>
          </p:cNvPr>
          <p:cNvSpPr txBox="1">
            <a:spLocks/>
          </p:cNvSpPr>
          <p:nvPr/>
        </p:nvSpPr>
        <p:spPr>
          <a:xfrm>
            <a:off x="6637802" y="2725646"/>
            <a:ext cx="4444180" cy="18418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nl-BE" sz="2000" dirty="0">
                <a:solidFill>
                  <a:srgbClr val="008780"/>
                </a:solidFill>
                <a:latin typeface="Corbel" panose="020B0503020204020204" pitchFamily="34" charset="0"/>
              </a:rPr>
              <a:t>Licht voeding – Goddelijke voeding Zuurstof en levensenergie (Chi/Prana) </a:t>
            </a:r>
          </a:p>
          <a:p>
            <a:pPr marL="0" indent="0">
              <a:lnSpc>
                <a:spcPct val="100000"/>
              </a:lnSpc>
              <a:buNone/>
              <a:defRPr/>
            </a:pPr>
            <a:r>
              <a:rPr lang="nl-NL" sz="2000" dirty="0">
                <a:solidFill>
                  <a:srgbClr val="008780"/>
                </a:solidFill>
                <a:latin typeface="Corbel" panose="020B0503020204020204" pitchFamily="34" charset="0"/>
              </a:rPr>
              <a:t>Nodig om liefde toe te laten en de lessen te leren vanuit je ego (persoonlijkheid).</a:t>
            </a:r>
          </a:p>
          <a:p>
            <a:pPr marL="0" indent="0">
              <a:buNone/>
              <a:defRPr/>
            </a:pPr>
            <a:endParaRPr lang="nl-BE" sz="2000" dirty="0">
              <a:solidFill>
                <a:srgbClr val="008780"/>
              </a:solidFill>
              <a:latin typeface="Corbel" panose="020B0503020204020204" pitchFamily="34" charset="0"/>
            </a:endParaRPr>
          </a:p>
        </p:txBody>
      </p:sp>
      <p:pic>
        <p:nvPicPr>
          <p:cNvPr id="16" name="Afbeelding 15">
            <a:extLst>
              <a:ext uri="{FF2B5EF4-FFF2-40B4-BE49-F238E27FC236}">
                <a16:creationId xmlns:a16="http://schemas.microsoft.com/office/drawing/2014/main" id="{61EB704C-1C59-4B34-A6E1-A6A9F967668A}"/>
              </a:ext>
            </a:extLst>
          </p:cNvPr>
          <p:cNvPicPr>
            <a:picLocks noChangeAspect="1"/>
          </p:cNvPicPr>
          <p:nvPr/>
        </p:nvPicPr>
        <p:blipFill rotWithShape="1">
          <a:blip r:embed="rId6">
            <a:extLst>
              <a:ext uri="{28A0092B-C50C-407E-A947-70E740481C1C}">
                <a14:useLocalDpi xmlns:a14="http://schemas.microsoft.com/office/drawing/2010/main" val="0"/>
              </a:ext>
            </a:extLst>
          </a:blip>
          <a:srcRect l="13882" t="550" r="17007" b="9948"/>
          <a:stretch/>
        </p:blipFill>
        <p:spPr>
          <a:xfrm>
            <a:off x="7550554" y="5247624"/>
            <a:ext cx="500900" cy="504000"/>
          </a:xfrm>
          <a:prstGeom prst="ellipse">
            <a:avLst/>
          </a:prstGeom>
        </p:spPr>
      </p:pic>
      <p:pic>
        <p:nvPicPr>
          <p:cNvPr id="17" name="Afbeelding 16" descr="C:\InsideOut\Inspiration to Create\2 Website\bfn breathing 4.jpg">
            <a:extLst>
              <a:ext uri="{FF2B5EF4-FFF2-40B4-BE49-F238E27FC236}">
                <a16:creationId xmlns:a16="http://schemas.microsoft.com/office/drawing/2014/main" id="{B0E9C808-49FC-4DCF-B2EA-FC9BBC81111E}"/>
              </a:ext>
            </a:extLst>
          </p:cNvPr>
          <p:cNvPicPr/>
          <p:nvPr/>
        </p:nvPicPr>
        <p:blipFill>
          <a:blip r:embed="rId7" cstate="print"/>
          <a:srcRect/>
          <a:stretch>
            <a:fillRect/>
          </a:stretch>
        </p:blipFill>
        <p:spPr bwMode="auto">
          <a:xfrm>
            <a:off x="6020933" y="5107320"/>
            <a:ext cx="540000" cy="612000"/>
          </a:xfrm>
          <a:prstGeom prst="ellipse">
            <a:avLst/>
          </a:prstGeom>
          <a:noFill/>
          <a:ln w="3175">
            <a:noFill/>
            <a:miter lim="800000"/>
            <a:headEnd/>
            <a:tailEnd/>
          </a:ln>
        </p:spPr>
      </p:pic>
    </p:spTree>
    <p:extLst>
      <p:ext uri="{BB962C8B-B14F-4D97-AF65-F5344CB8AC3E}">
        <p14:creationId xmlns:p14="http://schemas.microsoft.com/office/powerpoint/2010/main" val="4739904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afiek 10">
            <a:extLst>
              <a:ext uri="{FF2B5EF4-FFF2-40B4-BE49-F238E27FC236}">
                <a16:creationId xmlns:a16="http://schemas.microsoft.com/office/drawing/2014/main" id="{9282418A-A9FB-4987-A7F2-431DB95CD940}"/>
              </a:ext>
            </a:extLst>
          </p:cNvPr>
          <p:cNvGraphicFramePr>
            <a:graphicFrameLocks/>
          </p:cNvGraphicFramePr>
          <p:nvPr>
            <p:extLst>
              <p:ext uri="{D42A27DB-BD31-4B8C-83A1-F6EECF244321}">
                <p14:modId xmlns:p14="http://schemas.microsoft.com/office/powerpoint/2010/main" val="1791035975"/>
              </p:ext>
            </p:extLst>
          </p:nvPr>
        </p:nvGraphicFramePr>
        <p:xfrm>
          <a:off x="4770683" y="1589819"/>
          <a:ext cx="6845740" cy="4353941"/>
        </p:xfrm>
        <a:graphic>
          <a:graphicData uri="http://schemas.openxmlformats.org/drawingml/2006/chart">
            <c:chart xmlns:c="http://schemas.openxmlformats.org/drawingml/2006/chart" xmlns:r="http://schemas.openxmlformats.org/officeDocument/2006/relationships" r:id="rId3"/>
          </a:graphicData>
        </a:graphic>
      </p:graphicFrame>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0" name="Tekstvak 9">
            <a:extLst>
              <a:ext uri="{FF2B5EF4-FFF2-40B4-BE49-F238E27FC236}">
                <a16:creationId xmlns:a16="http://schemas.microsoft.com/office/drawing/2014/main" id="{3DE52C9C-C6E0-41B3-83F0-22FC22BF2592}"/>
              </a:ext>
            </a:extLst>
          </p:cNvPr>
          <p:cNvSpPr txBox="1"/>
          <p:nvPr/>
        </p:nvSpPr>
        <p:spPr>
          <a:xfrm>
            <a:off x="5297592" y="675581"/>
            <a:ext cx="6891360" cy="6182419"/>
          </a:xfrm>
          <a:prstGeom prst="rect">
            <a:avLst/>
          </a:prstGeom>
        </p:spPr>
        <p:txBody>
          <a:bodyPr vert="horz" lIns="91440" tIns="45720" rIns="91440" bIns="45720" rtlCol="0">
            <a:normAutofit/>
          </a:bodyPr>
          <a:lstStyle/>
          <a:p>
            <a:pPr algn="ctr">
              <a:spcBef>
                <a:spcPct val="0"/>
              </a:spcBef>
              <a:spcAft>
                <a:spcPts val="600"/>
              </a:spcAft>
            </a:pPr>
            <a:r>
              <a:rPr lang="nl-NL" sz="2400" dirty="0">
                <a:solidFill>
                  <a:srgbClr val="008780"/>
                </a:solidFill>
                <a:latin typeface="Corbel" panose="020B0503020204020204" pitchFamily="34" charset="0"/>
              </a:rPr>
              <a:t>Je bent een spiritueel wezen met een fysiek lichaam. </a:t>
            </a:r>
            <a:r>
              <a:rPr lang="nl-NL" sz="2800" b="1" dirty="0">
                <a:solidFill>
                  <a:srgbClr val="008780"/>
                </a:solidFill>
                <a:latin typeface="Corbel" panose="020B0503020204020204" pitchFamily="34" charset="0"/>
              </a:rPr>
              <a:t>Voeding voor lichaam, geest en ziel</a:t>
            </a:r>
          </a:p>
          <a:p>
            <a:pPr algn="ctr">
              <a:lnSpc>
                <a:spcPct val="160000"/>
              </a:lnSpc>
              <a:spcBef>
                <a:spcPct val="0"/>
              </a:spcBef>
              <a:spcAft>
                <a:spcPts val="600"/>
              </a:spcAft>
            </a:pPr>
            <a:endParaRPr lang="nl-NL" sz="2000" dirty="0">
              <a:solidFill>
                <a:srgbClr val="008780"/>
              </a:solidFill>
              <a:latin typeface="Corbel" panose="020B0503020204020204" pitchFamily="34" charset="0"/>
            </a:endParaRPr>
          </a:p>
          <a:p>
            <a:pPr marL="1077913" indent="-177800">
              <a:lnSpc>
                <a:spcPct val="150000"/>
              </a:lnSpc>
              <a:spcBef>
                <a:spcPct val="0"/>
              </a:spcBef>
              <a:spcAft>
                <a:spcPts val="600"/>
              </a:spcAft>
              <a:buFont typeface="Arial" panose="020B0604020202020204" pitchFamily="34" charset="0"/>
              <a:buChar char="•"/>
            </a:pPr>
            <a:endParaRPr lang="nl-NL" sz="2000" dirty="0">
              <a:solidFill>
                <a:srgbClr val="008780"/>
              </a:solidFill>
              <a:latin typeface="Corbel" panose="020B0503020204020204" pitchFamily="34" charset="0"/>
            </a:endParaRPr>
          </a:p>
          <a:p>
            <a:pPr>
              <a:lnSpc>
                <a:spcPct val="160000"/>
              </a:lnSpc>
              <a:spcBef>
                <a:spcPct val="0"/>
              </a:spcBef>
              <a:spcAft>
                <a:spcPts val="600"/>
              </a:spcAft>
            </a:pPr>
            <a:endParaRPr lang="nl-NL" sz="2000" dirty="0">
              <a:solidFill>
                <a:srgbClr val="008780"/>
              </a:solidFill>
              <a:latin typeface="Corbel" panose="020B0503020204020204" pitchFamily="34" charset="0"/>
            </a:endParaRPr>
          </a:p>
        </p:txBody>
      </p:sp>
      <p:sp>
        <p:nvSpPr>
          <p:cNvPr id="12" name="Tijdelijke aanduiding voor inhoud 3">
            <a:extLst>
              <a:ext uri="{FF2B5EF4-FFF2-40B4-BE49-F238E27FC236}">
                <a16:creationId xmlns:a16="http://schemas.microsoft.com/office/drawing/2014/main" id="{258D0E9D-31D0-42C2-B46F-18D2209FE54A}"/>
              </a:ext>
            </a:extLst>
          </p:cNvPr>
          <p:cNvSpPr txBox="1">
            <a:spLocks/>
          </p:cNvSpPr>
          <p:nvPr/>
        </p:nvSpPr>
        <p:spPr>
          <a:xfrm>
            <a:off x="8106042" y="5107320"/>
            <a:ext cx="4137498" cy="1079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Wingdings" panose="05000000000000000000" pitchFamily="2" charset="2"/>
              <a:buNone/>
              <a:defRPr/>
            </a:pPr>
            <a:r>
              <a:rPr lang="nl-BE" sz="2000" dirty="0">
                <a:solidFill>
                  <a:srgbClr val="008780"/>
                </a:solidFill>
                <a:latin typeface="Corbel" panose="020B0503020204020204" pitchFamily="34" charset="0"/>
              </a:rPr>
              <a:t>Aardse voeding: voedingsstoffen nodig om in een aards lichaam te zijn. </a:t>
            </a:r>
            <a:endParaRPr lang="nl-BE" sz="1600" dirty="0">
              <a:solidFill>
                <a:srgbClr val="008780"/>
              </a:solidFill>
              <a:latin typeface="Georgia" panose="02040502050405020303" pitchFamily="18" charset="0"/>
            </a:endParaRPr>
          </a:p>
          <a:p>
            <a:pPr>
              <a:lnSpc>
                <a:spcPct val="100000"/>
              </a:lnSpc>
              <a:defRPr/>
            </a:pPr>
            <a:endParaRPr lang="nl-BE" sz="1600" dirty="0">
              <a:solidFill>
                <a:srgbClr val="008780"/>
              </a:solidFill>
              <a:latin typeface="Georgia" panose="02040502050405020303" pitchFamily="18" charset="0"/>
            </a:endParaRPr>
          </a:p>
          <a:p>
            <a:pPr>
              <a:lnSpc>
                <a:spcPct val="100000"/>
              </a:lnSpc>
              <a:defRPr/>
            </a:pPr>
            <a:endParaRPr lang="nl-BE" sz="1600" dirty="0">
              <a:solidFill>
                <a:srgbClr val="008780"/>
              </a:solidFill>
              <a:latin typeface="Georgia" panose="02040502050405020303" pitchFamily="18" charset="0"/>
            </a:endParaRPr>
          </a:p>
          <a:p>
            <a:pPr>
              <a:lnSpc>
                <a:spcPct val="100000"/>
              </a:lnSpc>
              <a:defRPr/>
            </a:pPr>
            <a:endParaRPr lang="nl-BE" sz="1600" dirty="0">
              <a:solidFill>
                <a:srgbClr val="008780"/>
              </a:solidFill>
              <a:latin typeface="Georgia" panose="02040502050405020303" pitchFamily="18" charset="0"/>
            </a:endParaRPr>
          </a:p>
          <a:p>
            <a:pPr>
              <a:lnSpc>
                <a:spcPct val="100000"/>
              </a:lnSpc>
              <a:buFont typeface="Wingdings" panose="05000000000000000000" pitchFamily="2" charset="2"/>
              <a:buNone/>
              <a:defRPr/>
            </a:pPr>
            <a:r>
              <a:rPr lang="nl-BE" sz="1600" dirty="0">
                <a:solidFill>
                  <a:srgbClr val="008780"/>
                </a:solidFill>
                <a:latin typeface="Georgia" panose="02040502050405020303" pitchFamily="18" charset="0"/>
              </a:rPr>
              <a:t>   </a:t>
            </a:r>
          </a:p>
        </p:txBody>
      </p:sp>
      <p:sp>
        <p:nvSpPr>
          <p:cNvPr id="14" name="Tijdelijke aanduiding voor tekst 8">
            <a:extLst>
              <a:ext uri="{FF2B5EF4-FFF2-40B4-BE49-F238E27FC236}">
                <a16:creationId xmlns:a16="http://schemas.microsoft.com/office/drawing/2014/main" id="{39E9E3E9-0887-4DBA-B701-30EE7FAE1F73}"/>
              </a:ext>
            </a:extLst>
          </p:cNvPr>
          <p:cNvSpPr txBox="1">
            <a:spLocks/>
          </p:cNvSpPr>
          <p:nvPr/>
        </p:nvSpPr>
        <p:spPr>
          <a:xfrm>
            <a:off x="6637802" y="2725646"/>
            <a:ext cx="4444180" cy="184180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a:pPr>
            <a:r>
              <a:rPr lang="nl-BE" sz="2000" dirty="0">
                <a:solidFill>
                  <a:srgbClr val="008780"/>
                </a:solidFill>
                <a:latin typeface="Corbel" panose="020B0503020204020204" pitchFamily="34" charset="0"/>
              </a:rPr>
              <a:t>Licht voeding – Goddelijke voeding Zuurstof en levensenergie (Chi/Prana) </a:t>
            </a:r>
          </a:p>
          <a:p>
            <a:pPr marL="0" indent="0">
              <a:lnSpc>
                <a:spcPct val="100000"/>
              </a:lnSpc>
              <a:buNone/>
              <a:defRPr/>
            </a:pPr>
            <a:r>
              <a:rPr lang="nl-NL" sz="2000" dirty="0">
                <a:solidFill>
                  <a:srgbClr val="008780"/>
                </a:solidFill>
                <a:latin typeface="Corbel" panose="020B0503020204020204" pitchFamily="34" charset="0"/>
              </a:rPr>
              <a:t>Nodig om liefde toe te laten en de lessen te leren vanuit je ego (persoonlijkheid).</a:t>
            </a:r>
          </a:p>
          <a:p>
            <a:pPr marL="0" indent="0">
              <a:buNone/>
              <a:defRPr/>
            </a:pPr>
            <a:endParaRPr lang="nl-BE" sz="2000" dirty="0">
              <a:solidFill>
                <a:srgbClr val="008780"/>
              </a:solidFill>
              <a:latin typeface="Corbel" panose="020B0503020204020204" pitchFamily="34" charset="0"/>
            </a:endParaRPr>
          </a:p>
        </p:txBody>
      </p:sp>
      <p:pic>
        <p:nvPicPr>
          <p:cNvPr id="16" name="Afbeelding 15">
            <a:extLst>
              <a:ext uri="{FF2B5EF4-FFF2-40B4-BE49-F238E27FC236}">
                <a16:creationId xmlns:a16="http://schemas.microsoft.com/office/drawing/2014/main" id="{61EB704C-1C59-4B34-A6E1-A6A9F967668A}"/>
              </a:ext>
            </a:extLst>
          </p:cNvPr>
          <p:cNvPicPr>
            <a:picLocks noChangeAspect="1"/>
          </p:cNvPicPr>
          <p:nvPr/>
        </p:nvPicPr>
        <p:blipFill rotWithShape="1">
          <a:blip r:embed="rId6">
            <a:extLst>
              <a:ext uri="{28A0092B-C50C-407E-A947-70E740481C1C}">
                <a14:useLocalDpi xmlns:a14="http://schemas.microsoft.com/office/drawing/2010/main" val="0"/>
              </a:ext>
            </a:extLst>
          </a:blip>
          <a:srcRect l="13882" t="550" r="17007" b="9948"/>
          <a:stretch/>
        </p:blipFill>
        <p:spPr>
          <a:xfrm>
            <a:off x="7550554" y="5247624"/>
            <a:ext cx="500900" cy="504000"/>
          </a:xfrm>
          <a:prstGeom prst="ellipse">
            <a:avLst/>
          </a:prstGeom>
        </p:spPr>
      </p:pic>
      <p:pic>
        <p:nvPicPr>
          <p:cNvPr id="17" name="Afbeelding 16" descr="C:\InsideOut\Inspiration to Create\2 Website\bfn breathing 4.jpg">
            <a:extLst>
              <a:ext uri="{FF2B5EF4-FFF2-40B4-BE49-F238E27FC236}">
                <a16:creationId xmlns:a16="http://schemas.microsoft.com/office/drawing/2014/main" id="{B0E9C808-49FC-4DCF-B2EA-FC9BBC81111E}"/>
              </a:ext>
            </a:extLst>
          </p:cNvPr>
          <p:cNvPicPr/>
          <p:nvPr/>
        </p:nvPicPr>
        <p:blipFill>
          <a:blip r:embed="rId7" cstate="print"/>
          <a:srcRect/>
          <a:stretch>
            <a:fillRect/>
          </a:stretch>
        </p:blipFill>
        <p:spPr bwMode="auto">
          <a:xfrm>
            <a:off x="6020933" y="5107320"/>
            <a:ext cx="540000" cy="612000"/>
          </a:xfrm>
          <a:prstGeom prst="ellipse">
            <a:avLst/>
          </a:prstGeom>
          <a:noFill/>
          <a:ln w="3175">
            <a:noFill/>
            <a:miter lim="800000"/>
            <a:headEnd/>
            <a:tailEnd/>
          </a:ln>
        </p:spPr>
      </p:pic>
      <p:sp>
        <p:nvSpPr>
          <p:cNvPr id="15" name="Afgeronde rechthoek 9">
            <a:extLst>
              <a:ext uri="{FF2B5EF4-FFF2-40B4-BE49-F238E27FC236}">
                <a16:creationId xmlns:a16="http://schemas.microsoft.com/office/drawing/2014/main" id="{199F6DB1-3853-4892-AAB6-967932DB28B5}"/>
              </a:ext>
            </a:extLst>
          </p:cNvPr>
          <p:cNvSpPr/>
          <p:nvPr/>
        </p:nvSpPr>
        <p:spPr>
          <a:xfrm>
            <a:off x="8193553" y="5773464"/>
            <a:ext cx="3870572" cy="432000"/>
          </a:xfrm>
          <a:prstGeom prst="rect">
            <a:avLst/>
          </a:prstGeom>
          <a:solidFill>
            <a:srgbClr val="008780"/>
          </a:solidFill>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nl-NL" sz="2000" dirty="0">
                <a:latin typeface="Corbel" panose="020B0503020204020204" pitchFamily="34" charset="0"/>
              </a:rPr>
              <a:t>Volwaardige voeding nodig!</a:t>
            </a:r>
          </a:p>
        </p:txBody>
      </p:sp>
      <p:sp>
        <p:nvSpPr>
          <p:cNvPr id="18" name="Afgeronde rechthoek 10">
            <a:extLst>
              <a:ext uri="{FF2B5EF4-FFF2-40B4-BE49-F238E27FC236}">
                <a16:creationId xmlns:a16="http://schemas.microsoft.com/office/drawing/2014/main" id="{42D3F786-2BCA-4889-AB17-E9D73DB61F6E}"/>
              </a:ext>
            </a:extLst>
          </p:cNvPr>
          <p:cNvSpPr/>
          <p:nvPr/>
        </p:nvSpPr>
        <p:spPr>
          <a:xfrm>
            <a:off x="6704686" y="4158821"/>
            <a:ext cx="4286311" cy="432000"/>
          </a:xfrm>
          <a:prstGeom prst="rect">
            <a:avLst/>
          </a:prstGeom>
          <a:solidFill>
            <a:srgbClr val="008780"/>
          </a:solidFill>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nl-NL" sz="2000" dirty="0">
                <a:latin typeface="Corbel" panose="020B0503020204020204" pitchFamily="34" charset="0"/>
              </a:rPr>
              <a:t>Optimale ademhaling nodig!</a:t>
            </a:r>
          </a:p>
        </p:txBody>
      </p:sp>
    </p:spTree>
    <p:extLst>
      <p:ext uri="{BB962C8B-B14F-4D97-AF65-F5344CB8AC3E}">
        <p14:creationId xmlns:p14="http://schemas.microsoft.com/office/powerpoint/2010/main" val="26553566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2" y="1064525"/>
            <a:ext cx="7237657" cy="5793475"/>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000" b="1" dirty="0">
                <a:solidFill>
                  <a:srgbClr val="008780"/>
                </a:solidFill>
                <a:latin typeface="Corbel" panose="020B0503020204020204" pitchFamily="34" charset="0"/>
              </a:rPr>
              <a:t>Spiritueel (</a:t>
            </a:r>
            <a:r>
              <a:rPr lang="nl-NL" sz="2000" b="1" dirty="0" err="1">
                <a:solidFill>
                  <a:srgbClr val="008780"/>
                </a:solidFill>
                <a:latin typeface="Corbel" panose="020B0503020204020204" pitchFamily="34" charset="0"/>
              </a:rPr>
              <a:t>ziels</a:t>
            </a:r>
            <a:r>
              <a:rPr lang="nl-NL" sz="2000" b="1" dirty="0">
                <a:solidFill>
                  <a:srgbClr val="008780"/>
                </a:solidFill>
                <a:latin typeface="Corbel" panose="020B0503020204020204" pitchFamily="34" charset="0"/>
              </a:rPr>
              <a:t>) bewustzijn gaat over de reis van het leven:</a:t>
            </a:r>
          </a:p>
          <a:p>
            <a:pPr algn="ctr">
              <a:lnSpc>
                <a:spcPct val="170000"/>
              </a:lnSpc>
              <a:spcBef>
                <a:spcPct val="0"/>
              </a:spcBef>
              <a:spcAft>
                <a:spcPts val="600"/>
              </a:spcAft>
            </a:pPr>
            <a:r>
              <a:rPr lang="nl-NL" sz="2000" b="1" dirty="0">
                <a:solidFill>
                  <a:srgbClr val="008780"/>
                </a:solidFill>
                <a:latin typeface="Corbel" panose="020B0503020204020204" pitchFamily="34" charset="0"/>
              </a:rPr>
              <a:t>de verbinding tussen het hogere en het aardse</a:t>
            </a:r>
          </a:p>
          <a:p>
            <a:pPr algn="ctr">
              <a:lnSpc>
                <a:spcPct val="170000"/>
              </a:lnSpc>
              <a:spcBef>
                <a:spcPct val="0"/>
              </a:spcBef>
              <a:spcAft>
                <a:spcPts val="600"/>
              </a:spcAft>
            </a:pPr>
            <a:endParaRPr lang="nl-NL" sz="1100" dirty="0">
              <a:solidFill>
                <a:srgbClr val="008780"/>
              </a:solidFill>
              <a:latin typeface="Corbel" panose="020B0503020204020204" pitchFamily="34" charset="0"/>
            </a:endParaRPr>
          </a:p>
          <a:p>
            <a:pPr algn="ctr">
              <a:lnSpc>
                <a:spcPct val="170000"/>
              </a:lnSpc>
              <a:spcBef>
                <a:spcPct val="0"/>
              </a:spcBef>
              <a:spcAft>
                <a:spcPts val="600"/>
              </a:spcAft>
            </a:pPr>
            <a:r>
              <a:rPr lang="nl-NL" sz="2000" dirty="0">
                <a:solidFill>
                  <a:srgbClr val="008780"/>
                </a:solidFill>
                <a:latin typeface="Corbel" panose="020B0503020204020204" pitchFamily="34" charset="0"/>
              </a:rPr>
              <a:t>Hier ligt de essentie van de ademstroom:</a:t>
            </a:r>
          </a:p>
          <a:p>
            <a:pPr algn="ctr">
              <a:lnSpc>
                <a:spcPct val="170000"/>
              </a:lnSpc>
              <a:spcBef>
                <a:spcPct val="0"/>
              </a:spcBef>
              <a:spcAft>
                <a:spcPts val="600"/>
              </a:spcAft>
            </a:pPr>
            <a:r>
              <a:rPr lang="nl-NL" sz="2000" dirty="0">
                <a:solidFill>
                  <a:srgbClr val="008780"/>
                </a:solidFill>
                <a:latin typeface="Corbel" panose="020B0503020204020204" pitchFamily="34" charset="0"/>
              </a:rPr>
              <a:t>het belang van optimaal ademen en</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dé verbinding met je totale zijn. </a:t>
            </a:r>
          </a:p>
          <a:p>
            <a:pPr algn="ctr">
              <a:lnSpc>
                <a:spcPct val="170000"/>
              </a:lnSpc>
              <a:spcBef>
                <a:spcPct val="0"/>
              </a:spcBef>
              <a:spcAft>
                <a:spcPts val="600"/>
              </a:spcAft>
            </a:pPr>
            <a:endParaRPr lang="nl-NL" sz="1100" dirty="0">
              <a:solidFill>
                <a:srgbClr val="008780"/>
              </a:solidFill>
              <a:latin typeface="Corbel" panose="020B0503020204020204" pitchFamily="34" charset="0"/>
            </a:endParaRPr>
          </a:p>
          <a:p>
            <a:pPr algn="ctr">
              <a:lnSpc>
                <a:spcPct val="170000"/>
              </a:lnSpc>
              <a:spcBef>
                <a:spcPct val="0"/>
              </a:spcBef>
              <a:spcAft>
                <a:spcPts val="600"/>
              </a:spcAft>
            </a:pPr>
            <a:r>
              <a:rPr lang="nl-NL" sz="2000" dirty="0">
                <a:solidFill>
                  <a:srgbClr val="008780"/>
                </a:solidFill>
                <a:latin typeface="Corbel" panose="020B0503020204020204" pitchFamily="34" charset="0"/>
              </a:rPr>
              <a:t>Het is de vorming van je zelfbeeld (je aardse ik én je hogere zelf)</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en vanuit dit zelfbeeld neem je de ander,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de wereld en het leven waar.</a:t>
            </a:r>
          </a:p>
          <a:p>
            <a:pPr algn="ctr">
              <a:lnSpc>
                <a:spcPct val="170000"/>
              </a:lnSpc>
              <a:spcBef>
                <a:spcPct val="0"/>
              </a:spcBef>
              <a:spcAft>
                <a:spcPts val="600"/>
              </a:spcAft>
            </a:pP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2548424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4" name="Tekstvak 3">
            <a:extLst>
              <a:ext uri="{FF2B5EF4-FFF2-40B4-BE49-F238E27FC236}">
                <a16:creationId xmlns:a16="http://schemas.microsoft.com/office/drawing/2014/main" id="{72D3DD66-ABE6-5E93-E6AD-593E030A8868}"/>
              </a:ext>
            </a:extLst>
          </p:cNvPr>
          <p:cNvSpPr txBox="1"/>
          <p:nvPr/>
        </p:nvSpPr>
        <p:spPr>
          <a:xfrm>
            <a:off x="4857345" y="719529"/>
            <a:ext cx="7334655" cy="6138472"/>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000" b="1" dirty="0">
                <a:solidFill>
                  <a:srgbClr val="008780"/>
                </a:solidFill>
                <a:latin typeface="Corbel" panose="020B0503020204020204" pitchFamily="34" charset="0"/>
              </a:rPr>
              <a:t>Spiritueel (</a:t>
            </a:r>
            <a:r>
              <a:rPr lang="nl-NL" sz="2000" b="1" dirty="0" err="1">
                <a:solidFill>
                  <a:srgbClr val="008780"/>
                </a:solidFill>
                <a:latin typeface="Corbel" panose="020B0503020204020204" pitchFamily="34" charset="0"/>
              </a:rPr>
              <a:t>ziels</a:t>
            </a:r>
            <a:r>
              <a:rPr lang="nl-NL" sz="2000" b="1" dirty="0">
                <a:solidFill>
                  <a:srgbClr val="008780"/>
                </a:solidFill>
                <a:latin typeface="Corbel" panose="020B0503020204020204" pitchFamily="34" charset="0"/>
              </a:rPr>
              <a:t>) bewustzijn is niets anders dan de reis naar bewust worden’ van jouw essentie, je ware kern</a:t>
            </a:r>
            <a:endParaRPr lang="nl-NL" sz="2000" dirty="0">
              <a:solidFill>
                <a:srgbClr val="008780"/>
              </a:solidFill>
              <a:latin typeface="Corbel" panose="020B0503020204020204" pitchFamily="34" charset="0"/>
            </a:endParaRPr>
          </a:p>
          <a:p>
            <a:pPr algn="ctr">
              <a:lnSpc>
                <a:spcPct val="120000"/>
              </a:lnSpc>
              <a:spcBef>
                <a:spcPct val="0"/>
              </a:spcBef>
              <a:spcAft>
                <a:spcPts val="600"/>
              </a:spcAft>
            </a:pPr>
            <a:endParaRPr lang="nl-NL" sz="2000" dirty="0">
              <a:solidFill>
                <a:srgbClr val="008780"/>
              </a:solidFill>
              <a:latin typeface="Corbel" panose="020B0503020204020204" pitchFamily="34" charset="0"/>
            </a:endParaRPr>
          </a:p>
          <a:p>
            <a:pPr algn="ctr">
              <a:lnSpc>
                <a:spcPct val="120000"/>
              </a:lnSpc>
              <a:spcBef>
                <a:spcPct val="0"/>
              </a:spcBef>
              <a:spcAft>
                <a:spcPts val="600"/>
              </a:spcAft>
            </a:pPr>
            <a:r>
              <a:rPr lang="nl-NL" sz="2000" dirty="0">
                <a:solidFill>
                  <a:srgbClr val="008780"/>
                </a:solidFill>
                <a:latin typeface="Corbel" panose="020B0503020204020204" pitchFamily="34" charset="0"/>
              </a:rPr>
              <a:t>Harmoniserende ademen verlaagt de hersenenactiviteit.</a:t>
            </a:r>
          </a:p>
          <a:p>
            <a:pPr algn="ctr">
              <a:lnSpc>
                <a:spcPct val="120000"/>
              </a:lnSpc>
              <a:spcBef>
                <a:spcPct val="0"/>
              </a:spcBef>
              <a:spcAft>
                <a:spcPts val="600"/>
              </a:spcAft>
            </a:pPr>
            <a:r>
              <a:rPr lang="nl-NL" sz="2000" dirty="0">
                <a:solidFill>
                  <a:srgbClr val="008780"/>
                </a:solidFill>
                <a:latin typeface="Corbel" panose="020B0503020204020204" pitchFamily="34" charset="0"/>
              </a:rPr>
              <a:t> Je mind krijgt rust om meer in je lichaam te zakken.</a:t>
            </a:r>
          </a:p>
          <a:p>
            <a:pPr algn="ctr">
              <a:lnSpc>
                <a:spcPct val="120000"/>
              </a:lnSpc>
              <a:spcBef>
                <a:spcPct val="0"/>
              </a:spcBef>
              <a:spcAft>
                <a:spcPts val="600"/>
              </a:spcAft>
            </a:pPr>
            <a:endParaRPr lang="nl-NL" sz="2000" dirty="0">
              <a:solidFill>
                <a:srgbClr val="008780"/>
              </a:solidFill>
              <a:latin typeface="Corbel" panose="020B0503020204020204" pitchFamily="34" charset="0"/>
            </a:endParaRPr>
          </a:p>
          <a:p>
            <a:pPr algn="ctr">
              <a:lnSpc>
                <a:spcPct val="120000"/>
              </a:lnSpc>
              <a:spcBef>
                <a:spcPct val="0"/>
              </a:spcBef>
              <a:spcAft>
                <a:spcPts val="600"/>
              </a:spcAft>
            </a:pPr>
            <a:r>
              <a:rPr lang="nl-NL" sz="2000" dirty="0">
                <a:solidFill>
                  <a:srgbClr val="008780"/>
                </a:solidFill>
                <a:latin typeface="Corbel" panose="020B0503020204020204" pitchFamily="34" charset="0"/>
              </a:rPr>
              <a:t>Dit geeft  ruimte om te voelen en je te verbinden met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het ‘grote’ veld van verbondenheid, liefde en onvoorwaardelijkheid.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Het veld van herinneringen, ideeën en antwoorden.</a:t>
            </a:r>
          </a:p>
          <a:p>
            <a:pPr algn="ctr">
              <a:lnSpc>
                <a:spcPct val="120000"/>
              </a:lnSpc>
              <a:spcBef>
                <a:spcPct val="0"/>
              </a:spcBef>
              <a:spcAft>
                <a:spcPts val="600"/>
              </a:spcAft>
            </a:pPr>
            <a:r>
              <a:rPr lang="nl-NL" sz="2000" dirty="0">
                <a:solidFill>
                  <a:srgbClr val="008780"/>
                </a:solidFill>
                <a:latin typeface="Corbel" panose="020B0503020204020204" pitchFamily="34" charset="0"/>
              </a:rPr>
              <a:t>Een verruimd bewustzijn.</a:t>
            </a:r>
            <a:endParaRPr lang="nl-NL" sz="2000" b="1" i="1" dirty="0">
              <a:solidFill>
                <a:srgbClr val="008780"/>
              </a:solidFill>
              <a:latin typeface="Corbel" panose="020B0503020204020204" pitchFamily="34" charset="0"/>
            </a:endParaRPr>
          </a:p>
          <a:p>
            <a:pPr algn="ctr">
              <a:lnSpc>
                <a:spcPct val="170000"/>
              </a:lnSpc>
              <a:spcBef>
                <a:spcPct val="0"/>
              </a:spcBef>
              <a:spcAft>
                <a:spcPts val="600"/>
              </a:spcAft>
            </a:pPr>
            <a:r>
              <a:rPr lang="nl-NL" sz="2000" b="1" i="1" dirty="0">
                <a:solidFill>
                  <a:srgbClr val="008780"/>
                </a:solidFill>
                <a:latin typeface="Corbel" panose="020B0503020204020204" pitchFamily="34" charset="0"/>
              </a:rPr>
              <a:t>.Je wordt bewuster van delen waar je nog niet bewust van was</a:t>
            </a:r>
            <a:r>
              <a:rPr lang="nl-NL" sz="2000" i="1" dirty="0">
                <a:solidFill>
                  <a:srgbClr val="008780"/>
                </a:solidFill>
                <a:latin typeface="Corbel" panose="020B0503020204020204" pitchFamily="34" charset="0"/>
              </a:rPr>
              <a:t>.</a:t>
            </a:r>
          </a:p>
          <a:p>
            <a:pPr algn="ctr">
              <a:lnSpc>
                <a:spcPct val="120000"/>
              </a:lnSpc>
              <a:spcBef>
                <a:spcPct val="0"/>
              </a:spcBef>
              <a:spcAft>
                <a:spcPts val="600"/>
              </a:spcAft>
            </a:pPr>
            <a:r>
              <a:rPr lang="nl-NL" sz="2000" dirty="0">
                <a:solidFill>
                  <a:srgbClr val="008780"/>
                </a:solidFill>
                <a:latin typeface="Corbel" panose="020B0503020204020204" pitchFamily="34" charset="0"/>
              </a:rPr>
              <a:t>Brengt je weer bij de reden van je bestaan op aarde: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je dromen, talenten, passie, levenspad; je missie!</a:t>
            </a:r>
          </a:p>
          <a:p>
            <a:pPr>
              <a:lnSpc>
                <a:spcPct val="170000"/>
              </a:lnSpc>
              <a:spcBef>
                <a:spcPct val="0"/>
              </a:spcBef>
              <a:spcAft>
                <a:spcPts val="600"/>
              </a:spcAft>
            </a:pP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p:txBody>
      </p:sp>
    </p:spTree>
    <p:extLst>
      <p:ext uri="{BB962C8B-B14F-4D97-AF65-F5344CB8AC3E}">
        <p14:creationId xmlns:p14="http://schemas.microsoft.com/office/powerpoint/2010/main" val="27721311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ucht, buiten, berg, persoon&#10;&#10;Automatisch gegenereerde beschrijving">
            <a:extLst>
              <a:ext uri="{FF2B5EF4-FFF2-40B4-BE49-F238E27FC236}">
                <a16:creationId xmlns:a16="http://schemas.microsoft.com/office/drawing/2014/main" id="{53618A21-10B3-4CEB-B199-80654699060B}"/>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37" name="Afbeelding 36">
            <a:extLst>
              <a:ext uri="{FF2B5EF4-FFF2-40B4-BE49-F238E27FC236}">
                <a16:creationId xmlns:a16="http://schemas.microsoft.com/office/drawing/2014/main" id="{E0CA31D7-5138-451A-9F17-AA233D17EAC0}"/>
              </a:ext>
            </a:extLst>
          </p:cNvPr>
          <p:cNvPicPr>
            <a:picLocks noChangeAspect="1"/>
          </p:cNvPicPr>
          <p:nvPr/>
        </p:nvPicPr>
        <p:blipFill rotWithShape="1">
          <a:blip r:embed="rId3"/>
          <a:srcRect l="1388"/>
          <a:stretch/>
        </p:blipFill>
        <p:spPr>
          <a:xfrm>
            <a:off x="4878157" y="638669"/>
            <a:ext cx="4716499" cy="4743359"/>
          </a:xfrm>
          <a:prstGeom prst="ellipse">
            <a:avLst/>
          </a:prstGeom>
        </p:spPr>
      </p:pic>
      <p:sp>
        <p:nvSpPr>
          <p:cNvPr id="46" name="Pijl: draaiend 45">
            <a:extLst>
              <a:ext uri="{FF2B5EF4-FFF2-40B4-BE49-F238E27FC236}">
                <a16:creationId xmlns:a16="http://schemas.microsoft.com/office/drawing/2014/main" id="{13E02C3A-B1E6-4DA2-AD52-96155316B075}"/>
              </a:ext>
            </a:extLst>
          </p:cNvPr>
          <p:cNvSpPr/>
          <p:nvPr/>
        </p:nvSpPr>
        <p:spPr>
          <a:xfrm rot="8025420">
            <a:off x="4463168" y="138100"/>
            <a:ext cx="5328000" cy="5568025"/>
          </a:xfrm>
          <a:prstGeom prst="circularArrow">
            <a:avLst/>
          </a:prstGeom>
          <a:solidFill>
            <a:srgbClr val="0066FF">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 name="Tekstvak 1">
            <a:extLst>
              <a:ext uri="{FF2B5EF4-FFF2-40B4-BE49-F238E27FC236}">
                <a16:creationId xmlns:a16="http://schemas.microsoft.com/office/drawing/2014/main" id="{83D41181-ABB6-2B5B-9BE2-1A81AF809DD6}"/>
              </a:ext>
            </a:extLst>
          </p:cNvPr>
          <p:cNvSpPr txBox="1"/>
          <p:nvPr/>
        </p:nvSpPr>
        <p:spPr>
          <a:xfrm>
            <a:off x="8834487" y="1069883"/>
            <a:ext cx="3357512"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1 – Levenspad / bezieling</a:t>
            </a:r>
          </a:p>
          <a:p>
            <a:r>
              <a:rPr lang="nl-NL" sz="1200" b="1" dirty="0">
                <a:solidFill>
                  <a:srgbClr val="008780"/>
                </a:solidFill>
                <a:latin typeface="Corbel" panose="020B0503020204020204" pitchFamily="34" charset="0"/>
              </a:rPr>
              <a:t>     IK en de perfectie van de imperfectie</a:t>
            </a:r>
          </a:p>
          <a:p>
            <a:r>
              <a:rPr lang="nl-NL" sz="1200" b="1" i="1" dirty="0">
                <a:solidFill>
                  <a:srgbClr val="008780"/>
                </a:solidFill>
                <a:latin typeface="Corbel" panose="020B0503020204020204" pitchFamily="34" charset="0"/>
              </a:rPr>
              <a:t>        JA</a:t>
            </a:r>
            <a:r>
              <a:rPr lang="nl-NL" sz="1200" b="1" dirty="0">
                <a:solidFill>
                  <a:srgbClr val="008780"/>
                </a:solidFill>
                <a:latin typeface="Corbel" panose="020B0503020204020204" pitchFamily="34" charset="0"/>
              </a:rPr>
              <a:t> zeggen tegen het leven</a:t>
            </a:r>
            <a:endParaRPr lang="nl-NL" sz="1200" dirty="0">
              <a:solidFill>
                <a:srgbClr val="008780"/>
              </a:solidFill>
              <a:latin typeface="Corbel" panose="020B0503020204020204" pitchFamily="34" charset="0"/>
            </a:endParaRPr>
          </a:p>
        </p:txBody>
      </p:sp>
      <p:sp>
        <p:nvSpPr>
          <p:cNvPr id="3" name="Tekstvak 2">
            <a:extLst>
              <a:ext uri="{FF2B5EF4-FFF2-40B4-BE49-F238E27FC236}">
                <a16:creationId xmlns:a16="http://schemas.microsoft.com/office/drawing/2014/main" id="{CA61BC5E-87FF-F345-6381-AC10D837651C}"/>
              </a:ext>
            </a:extLst>
          </p:cNvPr>
          <p:cNvSpPr txBox="1"/>
          <p:nvPr/>
        </p:nvSpPr>
        <p:spPr>
          <a:xfrm>
            <a:off x="9532758" y="2512437"/>
            <a:ext cx="1965489"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2 – Hulp ontvangen/geven</a:t>
            </a:r>
          </a:p>
          <a:p>
            <a:r>
              <a:rPr lang="nl-NL" sz="1200" b="1" dirty="0">
                <a:solidFill>
                  <a:srgbClr val="008780"/>
                </a:solidFill>
                <a:latin typeface="Corbel" panose="020B0503020204020204" pitchFamily="34" charset="0"/>
              </a:rPr>
              <a:t> Bestaansrecht – er zijn</a:t>
            </a:r>
          </a:p>
          <a:p>
            <a:r>
              <a:rPr lang="nl-NL" sz="1200" b="1" dirty="0">
                <a:solidFill>
                  <a:srgbClr val="008780"/>
                </a:solidFill>
                <a:latin typeface="Corbel" panose="020B0503020204020204" pitchFamily="34" charset="0"/>
              </a:rPr>
              <a:t> Borging </a:t>
            </a:r>
            <a:r>
              <a:rPr lang="nl-NL" sz="1200" b="1" dirty="0" err="1">
                <a:solidFill>
                  <a:srgbClr val="008780"/>
                </a:solidFill>
                <a:latin typeface="Corbel" panose="020B0503020204020204" pitchFamily="34" charset="0"/>
              </a:rPr>
              <a:t>vs</a:t>
            </a:r>
            <a:r>
              <a:rPr lang="nl-NL" sz="1200" b="1" dirty="0">
                <a:solidFill>
                  <a:srgbClr val="008780"/>
                </a:solidFill>
                <a:latin typeface="Corbel" panose="020B0503020204020204" pitchFamily="34" charset="0"/>
              </a:rPr>
              <a:t> zorg</a:t>
            </a:r>
            <a:endParaRPr lang="nl-NL" sz="1200" dirty="0">
              <a:solidFill>
                <a:srgbClr val="008780"/>
              </a:solidFill>
              <a:latin typeface="Corbel" panose="020B0503020204020204" pitchFamily="34" charset="0"/>
            </a:endParaRPr>
          </a:p>
        </p:txBody>
      </p:sp>
      <p:sp>
        <p:nvSpPr>
          <p:cNvPr id="4" name="Tekstvak 3">
            <a:extLst>
              <a:ext uri="{FF2B5EF4-FFF2-40B4-BE49-F238E27FC236}">
                <a16:creationId xmlns:a16="http://schemas.microsoft.com/office/drawing/2014/main" id="{2FDA83F8-3E3F-42CA-CE9A-1F6217D06A5A}"/>
              </a:ext>
            </a:extLst>
          </p:cNvPr>
          <p:cNvSpPr txBox="1"/>
          <p:nvPr/>
        </p:nvSpPr>
        <p:spPr>
          <a:xfrm>
            <a:off x="9078012" y="4022397"/>
            <a:ext cx="3238107"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     3 – Onbevangen kind zijn (innerlijk kind)</a:t>
            </a:r>
          </a:p>
          <a:p>
            <a:r>
              <a:rPr lang="nl-NL" sz="1200" b="1" dirty="0">
                <a:solidFill>
                  <a:srgbClr val="008780"/>
                </a:solidFill>
                <a:latin typeface="Corbel" panose="020B0503020204020204" pitchFamily="34" charset="0"/>
              </a:rPr>
              <a:t>   Wie ga ik zijn / loyaliteit</a:t>
            </a:r>
          </a:p>
          <a:p>
            <a:r>
              <a:rPr lang="nl-NL" sz="1200" b="1" dirty="0">
                <a:solidFill>
                  <a:srgbClr val="008780"/>
                </a:solidFill>
                <a:latin typeface="Corbel" panose="020B0503020204020204" pitchFamily="34" charset="0"/>
              </a:rPr>
              <a:t>Hartsbewustzijn / open </a:t>
            </a:r>
            <a:r>
              <a:rPr lang="nl-NL" sz="1200" b="1" dirty="0" err="1">
                <a:solidFill>
                  <a:srgbClr val="008780"/>
                </a:solidFill>
                <a:latin typeface="Corbel" panose="020B0503020204020204" pitchFamily="34" charset="0"/>
              </a:rPr>
              <a:t>vs</a:t>
            </a:r>
            <a:r>
              <a:rPr lang="nl-NL" sz="1200" b="1" dirty="0">
                <a:solidFill>
                  <a:srgbClr val="008780"/>
                </a:solidFill>
                <a:latin typeface="Corbel" panose="020B0503020204020204" pitchFamily="34" charset="0"/>
              </a:rPr>
              <a:t> gesloten</a:t>
            </a:r>
            <a:endParaRPr lang="nl-NL" sz="1200" dirty="0">
              <a:solidFill>
                <a:srgbClr val="008780"/>
              </a:solidFill>
              <a:latin typeface="Corbel" panose="020B0503020204020204" pitchFamily="34" charset="0"/>
            </a:endParaRPr>
          </a:p>
        </p:txBody>
      </p:sp>
      <p:sp>
        <p:nvSpPr>
          <p:cNvPr id="5" name="Tekstvak 4">
            <a:extLst>
              <a:ext uri="{FF2B5EF4-FFF2-40B4-BE49-F238E27FC236}">
                <a16:creationId xmlns:a16="http://schemas.microsoft.com/office/drawing/2014/main" id="{AC8BA470-C686-E9D5-F250-39A6DEA4FE82}"/>
              </a:ext>
            </a:extLst>
          </p:cNvPr>
          <p:cNvSpPr txBox="1"/>
          <p:nvPr/>
        </p:nvSpPr>
        <p:spPr>
          <a:xfrm>
            <a:off x="7814820" y="5188269"/>
            <a:ext cx="3343373" cy="646331"/>
          </a:xfrm>
          <a:prstGeom prst="rect">
            <a:avLst/>
          </a:prstGeom>
          <a:noFill/>
        </p:spPr>
        <p:txBody>
          <a:bodyPr wrap="square" rtlCol="0">
            <a:spAutoFit/>
          </a:bodyPr>
          <a:lstStyle/>
          <a:p>
            <a:pPr algn="ctr"/>
            <a:r>
              <a:rPr lang="nl-NL" sz="1200" b="1" dirty="0">
                <a:solidFill>
                  <a:srgbClr val="008780"/>
                </a:solidFill>
                <a:latin typeface="Corbel" panose="020B0503020204020204" pitchFamily="34" charset="0"/>
              </a:rPr>
              <a:t>4 – De onderscheidende en begrenzende puber</a:t>
            </a:r>
          </a:p>
          <a:p>
            <a:r>
              <a:rPr lang="nl-NL" sz="1200" b="1" dirty="0">
                <a:solidFill>
                  <a:srgbClr val="008780"/>
                </a:solidFill>
                <a:latin typeface="Corbel" panose="020B0503020204020204" pitchFamily="34" charset="0"/>
              </a:rPr>
              <a:t>Lichaamsbewustzijn</a:t>
            </a:r>
          </a:p>
          <a:p>
            <a:r>
              <a:rPr lang="nl-NL" sz="1200" b="1" dirty="0">
                <a:solidFill>
                  <a:srgbClr val="008780"/>
                </a:solidFill>
                <a:latin typeface="Corbel" panose="020B0503020204020204" pitchFamily="34" charset="0"/>
              </a:rPr>
              <a:t>VOELEN (hart)</a:t>
            </a:r>
            <a:endParaRPr lang="nl-NL" sz="1200" dirty="0">
              <a:solidFill>
                <a:srgbClr val="008780"/>
              </a:solidFill>
              <a:latin typeface="Corbel" panose="020B0503020204020204" pitchFamily="34" charset="0"/>
            </a:endParaRPr>
          </a:p>
        </p:txBody>
      </p:sp>
      <p:sp>
        <p:nvSpPr>
          <p:cNvPr id="7" name="Tekstvak 6">
            <a:extLst>
              <a:ext uri="{FF2B5EF4-FFF2-40B4-BE49-F238E27FC236}">
                <a16:creationId xmlns:a16="http://schemas.microsoft.com/office/drawing/2014/main" id="{94FFC8C5-C3AF-A170-3206-539C305BC549}"/>
              </a:ext>
            </a:extLst>
          </p:cNvPr>
          <p:cNvSpPr txBox="1"/>
          <p:nvPr/>
        </p:nvSpPr>
        <p:spPr>
          <a:xfrm>
            <a:off x="3940119" y="5188269"/>
            <a:ext cx="2646023" cy="646331"/>
          </a:xfrm>
          <a:prstGeom prst="rect">
            <a:avLst/>
          </a:prstGeom>
          <a:noFill/>
        </p:spPr>
        <p:txBody>
          <a:bodyPr wrap="square" rtlCol="0">
            <a:spAutoFit/>
          </a:bodyPr>
          <a:lstStyle/>
          <a:p>
            <a:pPr algn="r"/>
            <a:r>
              <a:rPr lang="nl-NL" sz="1200" b="1" dirty="0">
                <a:solidFill>
                  <a:srgbClr val="008780"/>
                </a:solidFill>
                <a:latin typeface="Corbel" panose="020B0503020204020204" pitchFamily="34" charset="0"/>
              </a:rPr>
              <a:t>De (eigen)wijze jongvolwassene – 5</a:t>
            </a:r>
          </a:p>
          <a:p>
            <a:pPr algn="r"/>
            <a:r>
              <a:rPr lang="nl-NL" sz="1200" b="1" dirty="0">
                <a:solidFill>
                  <a:srgbClr val="008780"/>
                </a:solidFill>
                <a:latin typeface="Corbel" panose="020B0503020204020204" pitchFamily="34" charset="0"/>
              </a:rPr>
              <a:t>Onafhankelijkheid en loyaliteit</a:t>
            </a:r>
          </a:p>
          <a:p>
            <a:pPr algn="r"/>
            <a:r>
              <a:rPr lang="nl-NL" sz="1200" b="1" dirty="0">
                <a:solidFill>
                  <a:srgbClr val="008780"/>
                </a:solidFill>
                <a:latin typeface="Corbel" panose="020B0503020204020204" pitchFamily="34" charset="0"/>
              </a:rPr>
              <a:t>DENKEN (wijsheid)</a:t>
            </a:r>
            <a:endParaRPr lang="nl-NL" sz="1200" dirty="0">
              <a:solidFill>
                <a:srgbClr val="008780"/>
              </a:solidFill>
              <a:latin typeface="Corbel" panose="020B0503020204020204" pitchFamily="34" charset="0"/>
            </a:endParaRPr>
          </a:p>
        </p:txBody>
      </p:sp>
      <p:sp>
        <p:nvSpPr>
          <p:cNvPr id="8" name="Tekstvak 7">
            <a:extLst>
              <a:ext uri="{FF2B5EF4-FFF2-40B4-BE49-F238E27FC236}">
                <a16:creationId xmlns:a16="http://schemas.microsoft.com/office/drawing/2014/main" id="{9287165A-2629-AD12-38DC-1F8E44E11B8B}"/>
              </a:ext>
            </a:extLst>
          </p:cNvPr>
          <p:cNvSpPr txBox="1"/>
          <p:nvPr/>
        </p:nvSpPr>
        <p:spPr>
          <a:xfrm>
            <a:off x="2642477" y="4022396"/>
            <a:ext cx="2829783"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                                        Authenticiteit – 6  </a:t>
            </a:r>
          </a:p>
          <a:p>
            <a:r>
              <a:rPr lang="nl-NL" sz="1200" b="1" dirty="0">
                <a:solidFill>
                  <a:srgbClr val="008780"/>
                </a:solidFill>
                <a:latin typeface="Corbel" panose="020B0503020204020204" pitchFamily="34" charset="0"/>
              </a:rPr>
              <a:t>                                                         Laten zien         </a:t>
            </a:r>
          </a:p>
          <a:p>
            <a:r>
              <a:rPr lang="nl-NL" sz="1200" b="1" dirty="0">
                <a:solidFill>
                  <a:srgbClr val="008780"/>
                </a:solidFill>
                <a:latin typeface="Corbel" panose="020B0503020204020204" pitchFamily="34" charset="0"/>
              </a:rPr>
              <a:t>                         Moed (intellectsbewustzijn)</a:t>
            </a:r>
            <a:endParaRPr lang="nl-NL" sz="1200" dirty="0">
              <a:solidFill>
                <a:srgbClr val="008780"/>
              </a:solidFill>
              <a:latin typeface="Corbel" panose="020B0503020204020204" pitchFamily="34" charset="0"/>
            </a:endParaRPr>
          </a:p>
        </p:txBody>
      </p:sp>
      <p:sp>
        <p:nvSpPr>
          <p:cNvPr id="9" name="Tekstvak 8">
            <a:extLst>
              <a:ext uri="{FF2B5EF4-FFF2-40B4-BE49-F238E27FC236}">
                <a16:creationId xmlns:a16="http://schemas.microsoft.com/office/drawing/2014/main" id="{107D3C82-EDDE-C263-0CDE-FE302EC4442A}"/>
              </a:ext>
            </a:extLst>
          </p:cNvPr>
          <p:cNvSpPr txBox="1"/>
          <p:nvPr/>
        </p:nvSpPr>
        <p:spPr>
          <a:xfrm>
            <a:off x="3270465" y="2512437"/>
            <a:ext cx="1694651" cy="646331"/>
          </a:xfrm>
          <a:prstGeom prst="rect">
            <a:avLst/>
          </a:prstGeom>
          <a:noFill/>
        </p:spPr>
        <p:txBody>
          <a:bodyPr wrap="square" rtlCol="0">
            <a:spAutoFit/>
          </a:bodyPr>
          <a:lstStyle/>
          <a:p>
            <a:pPr algn="r"/>
            <a:r>
              <a:rPr lang="nl-NL" sz="1200" b="1" dirty="0">
                <a:solidFill>
                  <a:srgbClr val="008780"/>
                </a:solidFill>
                <a:latin typeface="Corbel" panose="020B0503020204020204" pitchFamily="34" charset="0"/>
              </a:rPr>
              <a:t>Avontuur – 7</a:t>
            </a:r>
          </a:p>
          <a:p>
            <a:r>
              <a:rPr lang="nl-NL" sz="1200" b="1" dirty="0">
                <a:solidFill>
                  <a:srgbClr val="008780"/>
                </a:solidFill>
                <a:latin typeface="Corbel" panose="020B0503020204020204" pitchFamily="34" charset="0"/>
              </a:rPr>
              <a:t>                           Verrijking</a:t>
            </a:r>
          </a:p>
          <a:p>
            <a:r>
              <a:rPr lang="nl-NL" sz="1200" b="1" dirty="0">
                <a:solidFill>
                  <a:srgbClr val="008780"/>
                </a:solidFill>
                <a:latin typeface="Corbel" panose="020B0503020204020204" pitchFamily="34" charset="0"/>
              </a:rPr>
              <a:t>                Levensvreugde</a:t>
            </a:r>
            <a:endParaRPr lang="nl-NL" sz="1200" dirty="0">
              <a:solidFill>
                <a:srgbClr val="008780"/>
              </a:solidFill>
              <a:latin typeface="Corbel" panose="020B0503020204020204" pitchFamily="34" charset="0"/>
            </a:endParaRPr>
          </a:p>
        </p:txBody>
      </p:sp>
      <p:sp>
        <p:nvSpPr>
          <p:cNvPr id="10" name="Tekstvak 9">
            <a:extLst>
              <a:ext uri="{FF2B5EF4-FFF2-40B4-BE49-F238E27FC236}">
                <a16:creationId xmlns:a16="http://schemas.microsoft.com/office/drawing/2014/main" id="{42C6CC36-BE43-2D6C-42C4-66AFC04B4A25}"/>
              </a:ext>
            </a:extLst>
          </p:cNvPr>
          <p:cNvSpPr txBox="1"/>
          <p:nvPr/>
        </p:nvSpPr>
        <p:spPr>
          <a:xfrm>
            <a:off x="3515983" y="1081197"/>
            <a:ext cx="2161686" cy="646331"/>
          </a:xfrm>
          <a:prstGeom prst="rect">
            <a:avLst/>
          </a:prstGeom>
          <a:noFill/>
        </p:spPr>
        <p:txBody>
          <a:bodyPr wrap="square" rtlCol="0">
            <a:spAutoFit/>
          </a:bodyPr>
          <a:lstStyle/>
          <a:p>
            <a:pPr algn="r"/>
            <a:r>
              <a:rPr lang="nl-NL" sz="1200" b="1" dirty="0">
                <a:solidFill>
                  <a:srgbClr val="008780"/>
                </a:solidFill>
                <a:latin typeface="Corbel" panose="020B0503020204020204" pitchFamily="34" charset="0"/>
              </a:rPr>
              <a:t>Levenskracht – 8</a:t>
            </a:r>
          </a:p>
          <a:p>
            <a:pPr marL="268288"/>
            <a:r>
              <a:rPr lang="nl-NL" sz="1200" b="1" dirty="0">
                <a:solidFill>
                  <a:srgbClr val="008780"/>
                </a:solidFill>
                <a:latin typeface="Corbel" panose="020B0503020204020204" pitchFamily="34" charset="0"/>
              </a:rPr>
              <a:t>    Innerlijk leiderschap</a:t>
            </a:r>
          </a:p>
          <a:p>
            <a:r>
              <a:rPr lang="nl-NL" sz="1200" b="1" dirty="0">
                <a:solidFill>
                  <a:srgbClr val="008780"/>
                </a:solidFill>
                <a:latin typeface="Corbel" panose="020B0503020204020204" pitchFamily="34" charset="0"/>
              </a:rPr>
              <a:t>                              Overdracht</a:t>
            </a:r>
            <a:endParaRPr lang="nl-NL" sz="1200" dirty="0">
              <a:solidFill>
                <a:srgbClr val="008780"/>
              </a:solidFill>
              <a:latin typeface="Corbel" panose="020B0503020204020204" pitchFamily="34" charset="0"/>
            </a:endParaRPr>
          </a:p>
        </p:txBody>
      </p:sp>
      <p:sp>
        <p:nvSpPr>
          <p:cNvPr id="11" name="Tekstvak 10">
            <a:extLst>
              <a:ext uri="{FF2B5EF4-FFF2-40B4-BE49-F238E27FC236}">
                <a16:creationId xmlns:a16="http://schemas.microsoft.com/office/drawing/2014/main" id="{EB6799BE-0146-564A-A777-EFADDD135215}"/>
              </a:ext>
            </a:extLst>
          </p:cNvPr>
          <p:cNvSpPr txBox="1"/>
          <p:nvPr/>
        </p:nvSpPr>
        <p:spPr>
          <a:xfrm>
            <a:off x="6155563" y="57835"/>
            <a:ext cx="2161686" cy="646331"/>
          </a:xfrm>
          <a:prstGeom prst="rect">
            <a:avLst/>
          </a:prstGeom>
          <a:noFill/>
        </p:spPr>
        <p:txBody>
          <a:bodyPr wrap="square" rtlCol="0">
            <a:spAutoFit/>
          </a:bodyPr>
          <a:lstStyle/>
          <a:p>
            <a:pPr algn="ctr"/>
            <a:r>
              <a:rPr lang="nl-NL" sz="1200" b="1" dirty="0">
                <a:solidFill>
                  <a:srgbClr val="008780"/>
                </a:solidFill>
                <a:latin typeface="Corbel" panose="020B0503020204020204" pitchFamily="34" charset="0"/>
              </a:rPr>
              <a:t>Aanwezigheid – 9</a:t>
            </a:r>
          </a:p>
          <a:p>
            <a:pPr algn="ctr"/>
            <a:r>
              <a:rPr lang="nl-NL" sz="1200" b="1" dirty="0">
                <a:solidFill>
                  <a:srgbClr val="008780"/>
                </a:solidFill>
                <a:latin typeface="Corbel" panose="020B0503020204020204" pitchFamily="34" charset="0"/>
              </a:rPr>
              <a:t>Harmonie met Het is</a:t>
            </a:r>
          </a:p>
          <a:p>
            <a:pPr algn="ctr"/>
            <a:r>
              <a:rPr lang="nl-NL" sz="1200" b="1" dirty="0">
                <a:solidFill>
                  <a:srgbClr val="008780"/>
                </a:solidFill>
                <a:latin typeface="Corbel" panose="020B0503020204020204" pitchFamily="34" charset="0"/>
              </a:rPr>
              <a:t>Neutraliteit</a:t>
            </a:r>
            <a:endParaRPr lang="nl-NL" sz="1200" dirty="0">
              <a:solidFill>
                <a:srgbClr val="008780"/>
              </a:solidFill>
              <a:latin typeface="Corbel" panose="020B0503020204020204" pitchFamily="34" charset="0"/>
            </a:endParaRPr>
          </a:p>
        </p:txBody>
      </p:sp>
      <p:pic>
        <p:nvPicPr>
          <p:cNvPr id="12" name="Afbeelding 11" descr="Afbeelding met tekst, persoon, teken, groen&#10;&#10;Automatisch gegenereerde beschrijving">
            <a:extLst>
              <a:ext uri="{FF2B5EF4-FFF2-40B4-BE49-F238E27FC236}">
                <a16:creationId xmlns:a16="http://schemas.microsoft.com/office/drawing/2014/main" id="{E66D18C1-6E13-EF82-D60B-2B27A6353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0" y="0"/>
            <a:ext cx="1855609" cy="2772000"/>
          </a:xfrm>
          <a:prstGeom prst="rect">
            <a:avLst/>
          </a:prstGeom>
          <a:ln>
            <a:noFill/>
          </a:ln>
        </p:spPr>
      </p:pic>
    </p:spTree>
    <p:extLst>
      <p:ext uri="{BB962C8B-B14F-4D97-AF65-F5344CB8AC3E}">
        <p14:creationId xmlns:p14="http://schemas.microsoft.com/office/powerpoint/2010/main" val="42759913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ucht, buiten, berg, persoon&#10;&#10;Automatisch gegenereerde beschrijving">
            <a:extLst>
              <a:ext uri="{FF2B5EF4-FFF2-40B4-BE49-F238E27FC236}">
                <a16:creationId xmlns:a16="http://schemas.microsoft.com/office/drawing/2014/main" id="{53618A21-10B3-4CEB-B199-80654699060B}"/>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37" name="Afbeelding 36">
            <a:extLst>
              <a:ext uri="{FF2B5EF4-FFF2-40B4-BE49-F238E27FC236}">
                <a16:creationId xmlns:a16="http://schemas.microsoft.com/office/drawing/2014/main" id="{E0CA31D7-5138-451A-9F17-AA233D17EAC0}"/>
              </a:ext>
            </a:extLst>
          </p:cNvPr>
          <p:cNvPicPr>
            <a:picLocks noChangeAspect="1"/>
          </p:cNvPicPr>
          <p:nvPr/>
        </p:nvPicPr>
        <p:blipFill rotWithShape="1">
          <a:blip r:embed="rId3"/>
          <a:srcRect l="1388"/>
          <a:stretch/>
        </p:blipFill>
        <p:spPr>
          <a:xfrm>
            <a:off x="4878157" y="638669"/>
            <a:ext cx="4716499" cy="4743359"/>
          </a:xfrm>
          <a:prstGeom prst="ellipse">
            <a:avLst/>
          </a:prstGeom>
        </p:spPr>
      </p:pic>
      <p:sp>
        <p:nvSpPr>
          <p:cNvPr id="46" name="Pijl: draaiend 45">
            <a:extLst>
              <a:ext uri="{FF2B5EF4-FFF2-40B4-BE49-F238E27FC236}">
                <a16:creationId xmlns:a16="http://schemas.microsoft.com/office/drawing/2014/main" id="{13E02C3A-B1E6-4DA2-AD52-96155316B075}"/>
              </a:ext>
            </a:extLst>
          </p:cNvPr>
          <p:cNvSpPr/>
          <p:nvPr/>
        </p:nvSpPr>
        <p:spPr>
          <a:xfrm rot="8025420">
            <a:off x="4463168" y="138100"/>
            <a:ext cx="5328000" cy="5568025"/>
          </a:xfrm>
          <a:prstGeom prst="circularArrow">
            <a:avLst/>
          </a:prstGeom>
          <a:solidFill>
            <a:srgbClr val="0066FF">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 name="Tekstvak 1">
            <a:extLst>
              <a:ext uri="{FF2B5EF4-FFF2-40B4-BE49-F238E27FC236}">
                <a16:creationId xmlns:a16="http://schemas.microsoft.com/office/drawing/2014/main" id="{83D41181-ABB6-2B5B-9BE2-1A81AF809DD6}"/>
              </a:ext>
            </a:extLst>
          </p:cNvPr>
          <p:cNvSpPr txBox="1"/>
          <p:nvPr/>
        </p:nvSpPr>
        <p:spPr>
          <a:xfrm>
            <a:off x="8834487" y="1098356"/>
            <a:ext cx="3357512"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1 – Levenspad / bezieling</a:t>
            </a:r>
          </a:p>
          <a:p>
            <a:r>
              <a:rPr lang="nl-NL" sz="1200" b="1" dirty="0">
                <a:solidFill>
                  <a:srgbClr val="008780"/>
                </a:solidFill>
                <a:latin typeface="Corbel" panose="020B0503020204020204" pitchFamily="34" charset="0"/>
              </a:rPr>
              <a:t>     IK en de perfectie van de imperfectie</a:t>
            </a:r>
          </a:p>
          <a:p>
            <a:r>
              <a:rPr lang="nl-NL" sz="1200" b="1" i="1" dirty="0">
                <a:solidFill>
                  <a:srgbClr val="008780"/>
                </a:solidFill>
                <a:latin typeface="Corbel" panose="020B0503020204020204" pitchFamily="34" charset="0"/>
              </a:rPr>
              <a:t>        JA</a:t>
            </a:r>
            <a:r>
              <a:rPr lang="nl-NL" sz="1200" b="1" dirty="0">
                <a:solidFill>
                  <a:srgbClr val="008780"/>
                </a:solidFill>
                <a:latin typeface="Corbel" panose="020B0503020204020204" pitchFamily="34" charset="0"/>
              </a:rPr>
              <a:t> zeggen tegen het leven</a:t>
            </a:r>
            <a:endParaRPr lang="nl-NL" sz="1200" dirty="0">
              <a:solidFill>
                <a:srgbClr val="008780"/>
              </a:solidFill>
              <a:latin typeface="Corbel" panose="020B0503020204020204" pitchFamily="34" charset="0"/>
            </a:endParaRPr>
          </a:p>
        </p:txBody>
      </p:sp>
      <p:sp>
        <p:nvSpPr>
          <p:cNvPr id="3" name="Tekstvak 2">
            <a:extLst>
              <a:ext uri="{FF2B5EF4-FFF2-40B4-BE49-F238E27FC236}">
                <a16:creationId xmlns:a16="http://schemas.microsoft.com/office/drawing/2014/main" id="{CA61BC5E-87FF-F345-6381-AC10D837651C}"/>
              </a:ext>
            </a:extLst>
          </p:cNvPr>
          <p:cNvSpPr txBox="1"/>
          <p:nvPr/>
        </p:nvSpPr>
        <p:spPr>
          <a:xfrm>
            <a:off x="9532758" y="2540910"/>
            <a:ext cx="1965489"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2 – Hulp ontvangen/geven</a:t>
            </a:r>
          </a:p>
          <a:p>
            <a:r>
              <a:rPr lang="nl-NL" sz="1200" b="1" dirty="0">
                <a:solidFill>
                  <a:srgbClr val="008780"/>
                </a:solidFill>
                <a:latin typeface="Corbel" panose="020B0503020204020204" pitchFamily="34" charset="0"/>
              </a:rPr>
              <a:t> Bestaansrecht – er zijn</a:t>
            </a:r>
          </a:p>
          <a:p>
            <a:r>
              <a:rPr lang="nl-NL" sz="1200" b="1" dirty="0">
                <a:solidFill>
                  <a:srgbClr val="008780"/>
                </a:solidFill>
                <a:latin typeface="Corbel" panose="020B0503020204020204" pitchFamily="34" charset="0"/>
              </a:rPr>
              <a:t> Borging </a:t>
            </a:r>
            <a:r>
              <a:rPr lang="nl-NL" sz="1200" b="1" dirty="0" err="1">
                <a:solidFill>
                  <a:srgbClr val="008780"/>
                </a:solidFill>
                <a:latin typeface="Corbel" panose="020B0503020204020204" pitchFamily="34" charset="0"/>
              </a:rPr>
              <a:t>vs</a:t>
            </a:r>
            <a:r>
              <a:rPr lang="nl-NL" sz="1200" b="1" dirty="0">
                <a:solidFill>
                  <a:srgbClr val="008780"/>
                </a:solidFill>
                <a:latin typeface="Corbel" panose="020B0503020204020204" pitchFamily="34" charset="0"/>
              </a:rPr>
              <a:t> zorg</a:t>
            </a:r>
            <a:endParaRPr lang="nl-NL" sz="1200" dirty="0">
              <a:solidFill>
                <a:srgbClr val="008780"/>
              </a:solidFill>
              <a:latin typeface="Corbel" panose="020B0503020204020204" pitchFamily="34" charset="0"/>
            </a:endParaRPr>
          </a:p>
        </p:txBody>
      </p:sp>
      <p:sp>
        <p:nvSpPr>
          <p:cNvPr id="4" name="Tekstvak 3">
            <a:extLst>
              <a:ext uri="{FF2B5EF4-FFF2-40B4-BE49-F238E27FC236}">
                <a16:creationId xmlns:a16="http://schemas.microsoft.com/office/drawing/2014/main" id="{2FDA83F8-3E3F-42CA-CE9A-1F6217D06A5A}"/>
              </a:ext>
            </a:extLst>
          </p:cNvPr>
          <p:cNvSpPr txBox="1"/>
          <p:nvPr/>
        </p:nvSpPr>
        <p:spPr>
          <a:xfrm>
            <a:off x="9078012" y="4022397"/>
            <a:ext cx="3238107"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     3 – Onbevangen kind zijn (innerlijk kind)</a:t>
            </a:r>
          </a:p>
          <a:p>
            <a:r>
              <a:rPr lang="nl-NL" sz="1200" b="1" dirty="0">
                <a:solidFill>
                  <a:srgbClr val="008780"/>
                </a:solidFill>
                <a:latin typeface="Corbel" panose="020B0503020204020204" pitchFamily="34" charset="0"/>
              </a:rPr>
              <a:t>   Wie ga ik zijn (identiteit) / loyaliteit</a:t>
            </a:r>
          </a:p>
          <a:p>
            <a:r>
              <a:rPr lang="nl-NL" sz="1200" b="1" dirty="0">
                <a:solidFill>
                  <a:srgbClr val="008780"/>
                </a:solidFill>
                <a:latin typeface="Corbel" panose="020B0503020204020204" pitchFamily="34" charset="0"/>
              </a:rPr>
              <a:t>Hartsbewustzijn / open </a:t>
            </a:r>
            <a:r>
              <a:rPr lang="nl-NL" sz="1200" b="1" dirty="0" err="1">
                <a:solidFill>
                  <a:srgbClr val="008780"/>
                </a:solidFill>
                <a:latin typeface="Corbel" panose="020B0503020204020204" pitchFamily="34" charset="0"/>
              </a:rPr>
              <a:t>vs</a:t>
            </a:r>
            <a:r>
              <a:rPr lang="nl-NL" sz="1200" b="1" dirty="0">
                <a:solidFill>
                  <a:srgbClr val="008780"/>
                </a:solidFill>
                <a:latin typeface="Corbel" panose="020B0503020204020204" pitchFamily="34" charset="0"/>
              </a:rPr>
              <a:t> gesloten</a:t>
            </a:r>
            <a:endParaRPr lang="nl-NL" sz="1200" dirty="0">
              <a:solidFill>
                <a:srgbClr val="008780"/>
              </a:solidFill>
              <a:latin typeface="Corbel" panose="020B0503020204020204" pitchFamily="34" charset="0"/>
            </a:endParaRPr>
          </a:p>
        </p:txBody>
      </p:sp>
      <p:sp>
        <p:nvSpPr>
          <p:cNvPr id="5" name="Tekstvak 4">
            <a:extLst>
              <a:ext uri="{FF2B5EF4-FFF2-40B4-BE49-F238E27FC236}">
                <a16:creationId xmlns:a16="http://schemas.microsoft.com/office/drawing/2014/main" id="{AC8BA470-C686-E9D5-F250-39A6DEA4FE82}"/>
              </a:ext>
            </a:extLst>
          </p:cNvPr>
          <p:cNvSpPr txBox="1"/>
          <p:nvPr/>
        </p:nvSpPr>
        <p:spPr>
          <a:xfrm>
            <a:off x="7814820" y="5216742"/>
            <a:ext cx="3343373" cy="646331"/>
          </a:xfrm>
          <a:prstGeom prst="rect">
            <a:avLst/>
          </a:prstGeom>
          <a:noFill/>
        </p:spPr>
        <p:txBody>
          <a:bodyPr wrap="square" rtlCol="0">
            <a:spAutoFit/>
          </a:bodyPr>
          <a:lstStyle/>
          <a:p>
            <a:pPr algn="ctr"/>
            <a:r>
              <a:rPr lang="nl-NL" sz="1200" b="1" dirty="0">
                <a:solidFill>
                  <a:srgbClr val="008780"/>
                </a:solidFill>
                <a:latin typeface="Corbel" panose="020B0503020204020204" pitchFamily="34" charset="0"/>
              </a:rPr>
              <a:t>4 – De onderscheidende en begrenzende puber</a:t>
            </a:r>
          </a:p>
          <a:p>
            <a:r>
              <a:rPr lang="nl-NL" sz="1200" b="1" dirty="0">
                <a:solidFill>
                  <a:srgbClr val="008780"/>
                </a:solidFill>
                <a:latin typeface="Corbel" panose="020B0503020204020204" pitchFamily="34" charset="0"/>
              </a:rPr>
              <a:t>Lichaamsbewustzijn en herinneren</a:t>
            </a:r>
          </a:p>
          <a:p>
            <a:r>
              <a:rPr lang="nl-NL" sz="1200" b="1" dirty="0">
                <a:solidFill>
                  <a:srgbClr val="008780"/>
                </a:solidFill>
                <a:latin typeface="Corbel" panose="020B0503020204020204" pitchFamily="34" charset="0"/>
              </a:rPr>
              <a:t>VOELEN (hart)</a:t>
            </a:r>
            <a:endParaRPr lang="nl-NL" sz="1200" dirty="0">
              <a:solidFill>
                <a:srgbClr val="008780"/>
              </a:solidFill>
              <a:latin typeface="Corbel" panose="020B0503020204020204" pitchFamily="34" charset="0"/>
            </a:endParaRPr>
          </a:p>
        </p:txBody>
      </p:sp>
      <p:sp>
        <p:nvSpPr>
          <p:cNvPr id="7" name="Tekstvak 6">
            <a:extLst>
              <a:ext uri="{FF2B5EF4-FFF2-40B4-BE49-F238E27FC236}">
                <a16:creationId xmlns:a16="http://schemas.microsoft.com/office/drawing/2014/main" id="{94FFC8C5-C3AF-A170-3206-539C305BC549}"/>
              </a:ext>
            </a:extLst>
          </p:cNvPr>
          <p:cNvSpPr txBox="1"/>
          <p:nvPr/>
        </p:nvSpPr>
        <p:spPr>
          <a:xfrm>
            <a:off x="3940119" y="5216742"/>
            <a:ext cx="2646023" cy="646331"/>
          </a:xfrm>
          <a:prstGeom prst="rect">
            <a:avLst/>
          </a:prstGeom>
          <a:noFill/>
        </p:spPr>
        <p:txBody>
          <a:bodyPr wrap="square" rtlCol="0">
            <a:spAutoFit/>
          </a:bodyPr>
          <a:lstStyle/>
          <a:p>
            <a:pPr algn="r"/>
            <a:r>
              <a:rPr lang="nl-NL" sz="1200" b="1" dirty="0">
                <a:solidFill>
                  <a:srgbClr val="008780"/>
                </a:solidFill>
                <a:latin typeface="Corbel" panose="020B0503020204020204" pitchFamily="34" charset="0"/>
              </a:rPr>
              <a:t>De (eigen)wijze jongvolwassene – 5</a:t>
            </a:r>
          </a:p>
          <a:p>
            <a:pPr algn="r"/>
            <a:r>
              <a:rPr lang="nl-NL" sz="1200" b="1" dirty="0">
                <a:solidFill>
                  <a:srgbClr val="008780"/>
                </a:solidFill>
                <a:latin typeface="Corbel" panose="020B0503020204020204" pitchFamily="34" charset="0"/>
              </a:rPr>
              <a:t>Onafhankelijkheid en loyaliteit</a:t>
            </a:r>
          </a:p>
          <a:p>
            <a:pPr algn="r"/>
            <a:r>
              <a:rPr lang="nl-NL" sz="1200" b="1" dirty="0">
                <a:solidFill>
                  <a:srgbClr val="008780"/>
                </a:solidFill>
                <a:latin typeface="Corbel" panose="020B0503020204020204" pitchFamily="34" charset="0"/>
              </a:rPr>
              <a:t>DENKEN (wijsheid)</a:t>
            </a:r>
            <a:endParaRPr lang="nl-NL" sz="1200" dirty="0">
              <a:solidFill>
                <a:srgbClr val="008780"/>
              </a:solidFill>
              <a:latin typeface="Corbel" panose="020B0503020204020204" pitchFamily="34" charset="0"/>
            </a:endParaRPr>
          </a:p>
        </p:txBody>
      </p:sp>
      <p:sp>
        <p:nvSpPr>
          <p:cNvPr id="8" name="Tekstvak 7">
            <a:extLst>
              <a:ext uri="{FF2B5EF4-FFF2-40B4-BE49-F238E27FC236}">
                <a16:creationId xmlns:a16="http://schemas.microsoft.com/office/drawing/2014/main" id="{9287165A-2629-AD12-38DC-1F8E44E11B8B}"/>
              </a:ext>
            </a:extLst>
          </p:cNvPr>
          <p:cNvSpPr txBox="1"/>
          <p:nvPr/>
        </p:nvSpPr>
        <p:spPr>
          <a:xfrm>
            <a:off x="2642477" y="4050869"/>
            <a:ext cx="2829783"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                                        Authenticiteit – 6  </a:t>
            </a:r>
          </a:p>
          <a:p>
            <a:r>
              <a:rPr lang="nl-NL" sz="1200" b="1" dirty="0">
                <a:solidFill>
                  <a:srgbClr val="008780"/>
                </a:solidFill>
                <a:latin typeface="Corbel" panose="020B0503020204020204" pitchFamily="34" charset="0"/>
              </a:rPr>
              <a:t>                                                         Laten zien         </a:t>
            </a:r>
          </a:p>
          <a:p>
            <a:r>
              <a:rPr lang="nl-NL" sz="1200" b="1" dirty="0">
                <a:solidFill>
                  <a:srgbClr val="008780"/>
                </a:solidFill>
                <a:latin typeface="Corbel" panose="020B0503020204020204" pitchFamily="34" charset="0"/>
              </a:rPr>
              <a:t>                         Moed (intellectsbewustzijn)</a:t>
            </a:r>
            <a:endParaRPr lang="nl-NL" sz="1200" dirty="0">
              <a:solidFill>
                <a:srgbClr val="008780"/>
              </a:solidFill>
              <a:latin typeface="Corbel" panose="020B0503020204020204" pitchFamily="34" charset="0"/>
            </a:endParaRPr>
          </a:p>
        </p:txBody>
      </p:sp>
      <p:sp>
        <p:nvSpPr>
          <p:cNvPr id="9" name="Tekstvak 8">
            <a:extLst>
              <a:ext uri="{FF2B5EF4-FFF2-40B4-BE49-F238E27FC236}">
                <a16:creationId xmlns:a16="http://schemas.microsoft.com/office/drawing/2014/main" id="{107D3C82-EDDE-C263-0CDE-FE302EC4442A}"/>
              </a:ext>
            </a:extLst>
          </p:cNvPr>
          <p:cNvSpPr txBox="1"/>
          <p:nvPr/>
        </p:nvSpPr>
        <p:spPr>
          <a:xfrm>
            <a:off x="3270465" y="2540910"/>
            <a:ext cx="1694651" cy="646331"/>
          </a:xfrm>
          <a:prstGeom prst="rect">
            <a:avLst/>
          </a:prstGeom>
          <a:noFill/>
        </p:spPr>
        <p:txBody>
          <a:bodyPr wrap="square" rtlCol="0">
            <a:spAutoFit/>
          </a:bodyPr>
          <a:lstStyle/>
          <a:p>
            <a:pPr algn="r"/>
            <a:r>
              <a:rPr lang="nl-NL" sz="1200" b="1" dirty="0">
                <a:solidFill>
                  <a:srgbClr val="008780"/>
                </a:solidFill>
                <a:latin typeface="Corbel" panose="020B0503020204020204" pitchFamily="34" charset="0"/>
              </a:rPr>
              <a:t>Avontuur – 7</a:t>
            </a:r>
          </a:p>
          <a:p>
            <a:r>
              <a:rPr lang="nl-NL" sz="1200" b="1" dirty="0">
                <a:solidFill>
                  <a:srgbClr val="008780"/>
                </a:solidFill>
                <a:latin typeface="Corbel" panose="020B0503020204020204" pitchFamily="34" charset="0"/>
              </a:rPr>
              <a:t>                           Verrijking</a:t>
            </a:r>
          </a:p>
          <a:p>
            <a:r>
              <a:rPr lang="nl-NL" sz="1200" b="1" dirty="0">
                <a:solidFill>
                  <a:srgbClr val="008780"/>
                </a:solidFill>
                <a:latin typeface="Corbel" panose="020B0503020204020204" pitchFamily="34" charset="0"/>
              </a:rPr>
              <a:t>                Levensvreugde</a:t>
            </a:r>
            <a:endParaRPr lang="nl-NL" sz="1200" dirty="0">
              <a:solidFill>
                <a:srgbClr val="008780"/>
              </a:solidFill>
              <a:latin typeface="Corbel" panose="020B0503020204020204" pitchFamily="34" charset="0"/>
            </a:endParaRPr>
          </a:p>
        </p:txBody>
      </p:sp>
      <p:sp>
        <p:nvSpPr>
          <p:cNvPr id="10" name="Tekstvak 9">
            <a:extLst>
              <a:ext uri="{FF2B5EF4-FFF2-40B4-BE49-F238E27FC236}">
                <a16:creationId xmlns:a16="http://schemas.microsoft.com/office/drawing/2014/main" id="{42C6CC36-BE43-2D6C-42C4-66AFC04B4A25}"/>
              </a:ext>
            </a:extLst>
          </p:cNvPr>
          <p:cNvSpPr txBox="1"/>
          <p:nvPr/>
        </p:nvSpPr>
        <p:spPr>
          <a:xfrm>
            <a:off x="3515983" y="1109670"/>
            <a:ext cx="2161686" cy="646331"/>
          </a:xfrm>
          <a:prstGeom prst="rect">
            <a:avLst/>
          </a:prstGeom>
          <a:noFill/>
        </p:spPr>
        <p:txBody>
          <a:bodyPr wrap="square" rtlCol="0">
            <a:spAutoFit/>
          </a:bodyPr>
          <a:lstStyle/>
          <a:p>
            <a:pPr algn="r"/>
            <a:r>
              <a:rPr lang="nl-NL" sz="1200" b="1" dirty="0">
                <a:solidFill>
                  <a:srgbClr val="008780"/>
                </a:solidFill>
                <a:latin typeface="Corbel" panose="020B0503020204020204" pitchFamily="34" charset="0"/>
              </a:rPr>
              <a:t>Levenskracht – 8</a:t>
            </a:r>
          </a:p>
          <a:p>
            <a:pPr marL="268288"/>
            <a:r>
              <a:rPr lang="nl-NL" sz="1200" b="1" dirty="0">
                <a:solidFill>
                  <a:srgbClr val="008780"/>
                </a:solidFill>
                <a:latin typeface="Corbel" panose="020B0503020204020204" pitchFamily="34" charset="0"/>
              </a:rPr>
              <a:t>    Innerlijk leiderschap</a:t>
            </a:r>
          </a:p>
          <a:p>
            <a:r>
              <a:rPr lang="nl-NL" sz="1200" b="1" dirty="0">
                <a:solidFill>
                  <a:srgbClr val="008780"/>
                </a:solidFill>
                <a:latin typeface="Corbel" panose="020B0503020204020204" pitchFamily="34" charset="0"/>
              </a:rPr>
              <a:t>                              Overdracht</a:t>
            </a:r>
            <a:endParaRPr lang="nl-NL" sz="1200" dirty="0">
              <a:solidFill>
                <a:srgbClr val="008780"/>
              </a:solidFill>
              <a:latin typeface="Corbel" panose="020B0503020204020204" pitchFamily="34" charset="0"/>
            </a:endParaRPr>
          </a:p>
        </p:txBody>
      </p:sp>
      <p:sp>
        <p:nvSpPr>
          <p:cNvPr id="11" name="Tekstvak 10">
            <a:extLst>
              <a:ext uri="{FF2B5EF4-FFF2-40B4-BE49-F238E27FC236}">
                <a16:creationId xmlns:a16="http://schemas.microsoft.com/office/drawing/2014/main" id="{EB6799BE-0146-564A-A777-EFADDD135215}"/>
              </a:ext>
            </a:extLst>
          </p:cNvPr>
          <p:cNvSpPr txBox="1"/>
          <p:nvPr/>
        </p:nvSpPr>
        <p:spPr>
          <a:xfrm>
            <a:off x="6155563" y="86308"/>
            <a:ext cx="2161686" cy="646331"/>
          </a:xfrm>
          <a:prstGeom prst="rect">
            <a:avLst/>
          </a:prstGeom>
          <a:noFill/>
        </p:spPr>
        <p:txBody>
          <a:bodyPr wrap="square" rtlCol="0">
            <a:spAutoFit/>
          </a:bodyPr>
          <a:lstStyle/>
          <a:p>
            <a:pPr algn="ctr"/>
            <a:r>
              <a:rPr lang="nl-NL" sz="1200" b="1" dirty="0">
                <a:solidFill>
                  <a:srgbClr val="008780"/>
                </a:solidFill>
                <a:latin typeface="Corbel" panose="020B0503020204020204" pitchFamily="34" charset="0"/>
              </a:rPr>
              <a:t>Aanwezigheid – 9</a:t>
            </a:r>
          </a:p>
          <a:p>
            <a:pPr algn="ctr"/>
            <a:r>
              <a:rPr lang="nl-NL" sz="1200" b="1" dirty="0">
                <a:solidFill>
                  <a:srgbClr val="008780"/>
                </a:solidFill>
                <a:latin typeface="Corbel" panose="020B0503020204020204" pitchFamily="34" charset="0"/>
              </a:rPr>
              <a:t>Harmonie met Het is</a:t>
            </a:r>
          </a:p>
          <a:p>
            <a:pPr algn="ctr"/>
            <a:r>
              <a:rPr lang="nl-NL" sz="1200" b="1" dirty="0">
                <a:solidFill>
                  <a:srgbClr val="008780"/>
                </a:solidFill>
                <a:latin typeface="Corbel" panose="020B0503020204020204" pitchFamily="34" charset="0"/>
              </a:rPr>
              <a:t>Neutraliteit</a:t>
            </a:r>
            <a:endParaRPr lang="nl-NL" sz="1200" dirty="0">
              <a:solidFill>
                <a:srgbClr val="008780"/>
              </a:solidFill>
              <a:latin typeface="Corbel" panose="020B0503020204020204" pitchFamily="34" charset="0"/>
            </a:endParaRPr>
          </a:p>
        </p:txBody>
      </p:sp>
      <p:sp>
        <p:nvSpPr>
          <p:cNvPr id="13" name="Afgeronde rechthoek 20">
            <a:extLst>
              <a:ext uri="{FF2B5EF4-FFF2-40B4-BE49-F238E27FC236}">
                <a16:creationId xmlns:a16="http://schemas.microsoft.com/office/drawing/2014/main" id="{D0A87403-0EAE-B30A-2F08-3BCC8FBADDC5}"/>
              </a:ext>
            </a:extLst>
          </p:cNvPr>
          <p:cNvSpPr/>
          <p:nvPr/>
        </p:nvSpPr>
        <p:spPr>
          <a:xfrm>
            <a:off x="9853286" y="2057020"/>
            <a:ext cx="1169357" cy="458699"/>
          </a:xfrm>
          <a:prstGeom prst="rect">
            <a:avLst/>
          </a:prstGeom>
          <a:solidFill>
            <a:srgbClr val="00878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1600" dirty="0">
                <a:latin typeface="Corbel" panose="020B0503020204020204" pitchFamily="34" charset="0"/>
              </a:rPr>
              <a:t>aards bewustzijn</a:t>
            </a:r>
          </a:p>
        </p:txBody>
      </p:sp>
      <p:cxnSp>
        <p:nvCxnSpPr>
          <p:cNvPr id="14" name="Rechte verbindingslijn 13">
            <a:extLst>
              <a:ext uri="{FF2B5EF4-FFF2-40B4-BE49-F238E27FC236}">
                <a16:creationId xmlns:a16="http://schemas.microsoft.com/office/drawing/2014/main" id="{79379B0C-2E97-2C10-0C4D-6D6D6F5B8CB0}"/>
              </a:ext>
            </a:extLst>
          </p:cNvPr>
          <p:cNvCxnSpPr>
            <a:cxnSpLocks/>
          </p:cNvCxnSpPr>
          <p:nvPr/>
        </p:nvCxnSpPr>
        <p:spPr>
          <a:xfrm flipV="1">
            <a:off x="9322436" y="1727195"/>
            <a:ext cx="861436" cy="299962"/>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261E75-0558-CB05-903F-26AAACF4DC78}"/>
              </a:ext>
            </a:extLst>
          </p:cNvPr>
          <p:cNvCxnSpPr>
            <a:cxnSpLocks/>
          </p:cNvCxnSpPr>
          <p:nvPr/>
        </p:nvCxnSpPr>
        <p:spPr>
          <a:xfrm flipV="1">
            <a:off x="9364650" y="1834022"/>
            <a:ext cx="861436" cy="299962"/>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6" name="Afgeronde rechthoek 20">
            <a:extLst>
              <a:ext uri="{FF2B5EF4-FFF2-40B4-BE49-F238E27FC236}">
                <a16:creationId xmlns:a16="http://schemas.microsoft.com/office/drawing/2014/main" id="{8C8A8C92-7704-B8D3-818C-2EBA62A7DE13}"/>
              </a:ext>
            </a:extLst>
          </p:cNvPr>
          <p:cNvSpPr/>
          <p:nvPr/>
        </p:nvSpPr>
        <p:spPr>
          <a:xfrm>
            <a:off x="8834487" y="639595"/>
            <a:ext cx="1428014" cy="458699"/>
          </a:xfrm>
          <a:prstGeom prst="rect">
            <a:avLst/>
          </a:prstGeom>
          <a:solidFill>
            <a:srgbClr val="00878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1600" dirty="0">
                <a:latin typeface="Corbel" panose="020B0503020204020204" pitchFamily="34" charset="0"/>
              </a:rPr>
              <a:t>hoger (</a:t>
            </a:r>
            <a:r>
              <a:rPr lang="nl-NL" sz="1600" dirty="0" err="1">
                <a:latin typeface="Corbel" panose="020B0503020204020204" pitchFamily="34" charset="0"/>
              </a:rPr>
              <a:t>ziels</a:t>
            </a:r>
            <a:r>
              <a:rPr lang="nl-NL" sz="1600" dirty="0">
                <a:latin typeface="Corbel" panose="020B0503020204020204" pitchFamily="34" charset="0"/>
              </a:rPr>
              <a:t>) bewustzijn</a:t>
            </a:r>
          </a:p>
        </p:txBody>
      </p:sp>
      <p:pic>
        <p:nvPicPr>
          <p:cNvPr id="12" name="Afbeelding 11" descr="Afbeelding met tekst, persoon, teken, groen&#10;&#10;Automatisch gegenereerde beschrijving">
            <a:extLst>
              <a:ext uri="{FF2B5EF4-FFF2-40B4-BE49-F238E27FC236}">
                <a16:creationId xmlns:a16="http://schemas.microsoft.com/office/drawing/2014/main" id="{B478CA33-C2A1-138E-313A-0653B43B8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0" y="0"/>
            <a:ext cx="1855609" cy="2772000"/>
          </a:xfrm>
          <a:prstGeom prst="rect">
            <a:avLst/>
          </a:prstGeom>
          <a:ln>
            <a:noFill/>
          </a:ln>
        </p:spPr>
      </p:pic>
    </p:spTree>
    <p:extLst>
      <p:ext uri="{BB962C8B-B14F-4D97-AF65-F5344CB8AC3E}">
        <p14:creationId xmlns:p14="http://schemas.microsoft.com/office/powerpoint/2010/main" val="1985080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ucht, buiten, berg, persoon&#10;&#10;Automatisch gegenereerde beschrijving">
            <a:extLst>
              <a:ext uri="{FF2B5EF4-FFF2-40B4-BE49-F238E27FC236}">
                <a16:creationId xmlns:a16="http://schemas.microsoft.com/office/drawing/2014/main" id="{53618A21-10B3-4CEB-B199-80654699060B}"/>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37" name="Afbeelding 36">
            <a:extLst>
              <a:ext uri="{FF2B5EF4-FFF2-40B4-BE49-F238E27FC236}">
                <a16:creationId xmlns:a16="http://schemas.microsoft.com/office/drawing/2014/main" id="{E0CA31D7-5138-451A-9F17-AA233D17EAC0}"/>
              </a:ext>
            </a:extLst>
          </p:cNvPr>
          <p:cNvPicPr>
            <a:picLocks noChangeAspect="1"/>
          </p:cNvPicPr>
          <p:nvPr/>
        </p:nvPicPr>
        <p:blipFill rotWithShape="1">
          <a:blip r:embed="rId3"/>
          <a:srcRect l="1388"/>
          <a:stretch/>
        </p:blipFill>
        <p:spPr>
          <a:xfrm>
            <a:off x="4878157" y="638669"/>
            <a:ext cx="4716499" cy="4743359"/>
          </a:xfrm>
          <a:prstGeom prst="ellipse">
            <a:avLst/>
          </a:prstGeom>
        </p:spPr>
      </p:pic>
      <p:sp>
        <p:nvSpPr>
          <p:cNvPr id="46" name="Pijl: draaiend 45">
            <a:extLst>
              <a:ext uri="{FF2B5EF4-FFF2-40B4-BE49-F238E27FC236}">
                <a16:creationId xmlns:a16="http://schemas.microsoft.com/office/drawing/2014/main" id="{13E02C3A-B1E6-4DA2-AD52-96155316B075}"/>
              </a:ext>
            </a:extLst>
          </p:cNvPr>
          <p:cNvSpPr/>
          <p:nvPr/>
        </p:nvSpPr>
        <p:spPr>
          <a:xfrm rot="8025420">
            <a:off x="4463168" y="138100"/>
            <a:ext cx="5328000" cy="5568025"/>
          </a:xfrm>
          <a:prstGeom prst="circularArrow">
            <a:avLst/>
          </a:prstGeom>
          <a:solidFill>
            <a:srgbClr val="0066FF">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 name="Tekstvak 1">
            <a:extLst>
              <a:ext uri="{FF2B5EF4-FFF2-40B4-BE49-F238E27FC236}">
                <a16:creationId xmlns:a16="http://schemas.microsoft.com/office/drawing/2014/main" id="{83D41181-ABB6-2B5B-9BE2-1A81AF809DD6}"/>
              </a:ext>
            </a:extLst>
          </p:cNvPr>
          <p:cNvSpPr txBox="1"/>
          <p:nvPr/>
        </p:nvSpPr>
        <p:spPr>
          <a:xfrm>
            <a:off x="8834487" y="1069883"/>
            <a:ext cx="3357512"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1 – Levenspad / bezieling</a:t>
            </a:r>
          </a:p>
          <a:p>
            <a:r>
              <a:rPr lang="nl-NL" sz="1200" b="1" dirty="0">
                <a:solidFill>
                  <a:srgbClr val="008780"/>
                </a:solidFill>
                <a:latin typeface="Corbel" panose="020B0503020204020204" pitchFamily="34" charset="0"/>
              </a:rPr>
              <a:t>     IK en de perfectie van de imperfectie</a:t>
            </a:r>
          </a:p>
          <a:p>
            <a:r>
              <a:rPr lang="nl-NL" sz="1200" b="1" i="1" dirty="0">
                <a:solidFill>
                  <a:srgbClr val="008780"/>
                </a:solidFill>
                <a:latin typeface="Corbel" panose="020B0503020204020204" pitchFamily="34" charset="0"/>
              </a:rPr>
              <a:t>        JA</a:t>
            </a:r>
            <a:r>
              <a:rPr lang="nl-NL" sz="1200" b="1" dirty="0">
                <a:solidFill>
                  <a:srgbClr val="008780"/>
                </a:solidFill>
                <a:latin typeface="Corbel" panose="020B0503020204020204" pitchFamily="34" charset="0"/>
              </a:rPr>
              <a:t> zeggen tegen het leven</a:t>
            </a:r>
            <a:endParaRPr lang="nl-NL" sz="1200" dirty="0">
              <a:solidFill>
                <a:srgbClr val="008780"/>
              </a:solidFill>
              <a:latin typeface="Corbel" panose="020B0503020204020204" pitchFamily="34" charset="0"/>
            </a:endParaRPr>
          </a:p>
        </p:txBody>
      </p:sp>
      <p:sp>
        <p:nvSpPr>
          <p:cNvPr id="3" name="Tekstvak 2">
            <a:extLst>
              <a:ext uri="{FF2B5EF4-FFF2-40B4-BE49-F238E27FC236}">
                <a16:creationId xmlns:a16="http://schemas.microsoft.com/office/drawing/2014/main" id="{CA61BC5E-87FF-F345-6381-AC10D837651C}"/>
              </a:ext>
            </a:extLst>
          </p:cNvPr>
          <p:cNvSpPr txBox="1"/>
          <p:nvPr/>
        </p:nvSpPr>
        <p:spPr>
          <a:xfrm>
            <a:off x="9532758" y="2512437"/>
            <a:ext cx="1965489"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2 – Hulp ontvangen/geven</a:t>
            </a:r>
          </a:p>
          <a:p>
            <a:r>
              <a:rPr lang="nl-NL" sz="1200" b="1" dirty="0">
                <a:solidFill>
                  <a:srgbClr val="008780"/>
                </a:solidFill>
                <a:latin typeface="Corbel" panose="020B0503020204020204" pitchFamily="34" charset="0"/>
              </a:rPr>
              <a:t> Bestaansrecht – er zijn</a:t>
            </a:r>
          </a:p>
          <a:p>
            <a:r>
              <a:rPr lang="nl-NL" sz="1200" b="1" dirty="0">
                <a:solidFill>
                  <a:srgbClr val="008780"/>
                </a:solidFill>
                <a:latin typeface="Corbel" panose="020B0503020204020204" pitchFamily="34" charset="0"/>
              </a:rPr>
              <a:t> Borging </a:t>
            </a:r>
            <a:r>
              <a:rPr lang="nl-NL" sz="1200" b="1" dirty="0" err="1">
                <a:solidFill>
                  <a:srgbClr val="008780"/>
                </a:solidFill>
                <a:latin typeface="Corbel" panose="020B0503020204020204" pitchFamily="34" charset="0"/>
              </a:rPr>
              <a:t>vs</a:t>
            </a:r>
            <a:r>
              <a:rPr lang="nl-NL" sz="1200" b="1" dirty="0">
                <a:solidFill>
                  <a:srgbClr val="008780"/>
                </a:solidFill>
                <a:latin typeface="Corbel" panose="020B0503020204020204" pitchFamily="34" charset="0"/>
              </a:rPr>
              <a:t> zorg</a:t>
            </a:r>
            <a:endParaRPr lang="nl-NL" sz="1200" dirty="0">
              <a:solidFill>
                <a:srgbClr val="008780"/>
              </a:solidFill>
              <a:latin typeface="Corbel" panose="020B0503020204020204" pitchFamily="34" charset="0"/>
            </a:endParaRPr>
          </a:p>
        </p:txBody>
      </p:sp>
      <p:sp>
        <p:nvSpPr>
          <p:cNvPr id="4" name="Tekstvak 3">
            <a:extLst>
              <a:ext uri="{FF2B5EF4-FFF2-40B4-BE49-F238E27FC236}">
                <a16:creationId xmlns:a16="http://schemas.microsoft.com/office/drawing/2014/main" id="{2FDA83F8-3E3F-42CA-CE9A-1F6217D06A5A}"/>
              </a:ext>
            </a:extLst>
          </p:cNvPr>
          <p:cNvSpPr txBox="1"/>
          <p:nvPr/>
        </p:nvSpPr>
        <p:spPr>
          <a:xfrm>
            <a:off x="9078012" y="4022397"/>
            <a:ext cx="3238107"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     3 – Onbevangen kind zijn (innerlijk kind)</a:t>
            </a:r>
          </a:p>
          <a:p>
            <a:r>
              <a:rPr lang="nl-NL" sz="1200" b="1" dirty="0">
                <a:solidFill>
                  <a:srgbClr val="008780"/>
                </a:solidFill>
                <a:latin typeface="Corbel" panose="020B0503020204020204" pitchFamily="34" charset="0"/>
              </a:rPr>
              <a:t>   Wie ga ik zijn (identiteit) / loyaliteit</a:t>
            </a:r>
          </a:p>
          <a:p>
            <a:r>
              <a:rPr lang="nl-NL" sz="1200" b="1" dirty="0">
                <a:solidFill>
                  <a:srgbClr val="008780"/>
                </a:solidFill>
                <a:latin typeface="Corbel" panose="020B0503020204020204" pitchFamily="34" charset="0"/>
              </a:rPr>
              <a:t>Hartsbewustzijn / open </a:t>
            </a:r>
            <a:r>
              <a:rPr lang="nl-NL" sz="1200" b="1" dirty="0" err="1">
                <a:solidFill>
                  <a:srgbClr val="008780"/>
                </a:solidFill>
                <a:latin typeface="Corbel" panose="020B0503020204020204" pitchFamily="34" charset="0"/>
              </a:rPr>
              <a:t>vs</a:t>
            </a:r>
            <a:r>
              <a:rPr lang="nl-NL" sz="1200" b="1" dirty="0">
                <a:solidFill>
                  <a:srgbClr val="008780"/>
                </a:solidFill>
                <a:latin typeface="Corbel" panose="020B0503020204020204" pitchFamily="34" charset="0"/>
              </a:rPr>
              <a:t> gesloten</a:t>
            </a:r>
            <a:endParaRPr lang="nl-NL" sz="1200" dirty="0">
              <a:solidFill>
                <a:srgbClr val="008780"/>
              </a:solidFill>
              <a:latin typeface="Corbel" panose="020B0503020204020204" pitchFamily="34" charset="0"/>
            </a:endParaRPr>
          </a:p>
        </p:txBody>
      </p:sp>
      <p:sp>
        <p:nvSpPr>
          <p:cNvPr id="5" name="Tekstvak 4">
            <a:extLst>
              <a:ext uri="{FF2B5EF4-FFF2-40B4-BE49-F238E27FC236}">
                <a16:creationId xmlns:a16="http://schemas.microsoft.com/office/drawing/2014/main" id="{AC8BA470-C686-E9D5-F250-39A6DEA4FE82}"/>
              </a:ext>
            </a:extLst>
          </p:cNvPr>
          <p:cNvSpPr txBox="1"/>
          <p:nvPr/>
        </p:nvSpPr>
        <p:spPr>
          <a:xfrm>
            <a:off x="7814820" y="5188269"/>
            <a:ext cx="3343373" cy="646331"/>
          </a:xfrm>
          <a:prstGeom prst="rect">
            <a:avLst/>
          </a:prstGeom>
          <a:noFill/>
        </p:spPr>
        <p:txBody>
          <a:bodyPr wrap="square" rtlCol="0">
            <a:spAutoFit/>
          </a:bodyPr>
          <a:lstStyle/>
          <a:p>
            <a:pPr algn="ctr"/>
            <a:r>
              <a:rPr lang="nl-NL" sz="1200" b="1" dirty="0">
                <a:solidFill>
                  <a:srgbClr val="008780"/>
                </a:solidFill>
                <a:latin typeface="Corbel" panose="020B0503020204020204" pitchFamily="34" charset="0"/>
              </a:rPr>
              <a:t>4 – De onderscheidende en begrenzende puber</a:t>
            </a:r>
          </a:p>
          <a:p>
            <a:r>
              <a:rPr lang="nl-NL" sz="1200" b="1" dirty="0">
                <a:solidFill>
                  <a:srgbClr val="008780"/>
                </a:solidFill>
                <a:latin typeface="Corbel" panose="020B0503020204020204" pitchFamily="34" charset="0"/>
              </a:rPr>
              <a:t>Lichaamsbewustzijn en herinneren</a:t>
            </a:r>
          </a:p>
          <a:p>
            <a:r>
              <a:rPr lang="nl-NL" sz="1200" b="1" dirty="0">
                <a:solidFill>
                  <a:srgbClr val="008780"/>
                </a:solidFill>
                <a:latin typeface="Corbel" panose="020B0503020204020204" pitchFamily="34" charset="0"/>
              </a:rPr>
              <a:t>VOELEN (hart)</a:t>
            </a:r>
            <a:endParaRPr lang="nl-NL" sz="1200" dirty="0">
              <a:solidFill>
                <a:srgbClr val="008780"/>
              </a:solidFill>
              <a:latin typeface="Corbel" panose="020B0503020204020204" pitchFamily="34" charset="0"/>
            </a:endParaRPr>
          </a:p>
        </p:txBody>
      </p:sp>
      <p:sp>
        <p:nvSpPr>
          <p:cNvPr id="7" name="Tekstvak 6">
            <a:extLst>
              <a:ext uri="{FF2B5EF4-FFF2-40B4-BE49-F238E27FC236}">
                <a16:creationId xmlns:a16="http://schemas.microsoft.com/office/drawing/2014/main" id="{94FFC8C5-C3AF-A170-3206-539C305BC549}"/>
              </a:ext>
            </a:extLst>
          </p:cNvPr>
          <p:cNvSpPr txBox="1"/>
          <p:nvPr/>
        </p:nvSpPr>
        <p:spPr>
          <a:xfrm>
            <a:off x="3940119" y="5188269"/>
            <a:ext cx="2646023" cy="646331"/>
          </a:xfrm>
          <a:prstGeom prst="rect">
            <a:avLst/>
          </a:prstGeom>
          <a:noFill/>
        </p:spPr>
        <p:txBody>
          <a:bodyPr wrap="square" rtlCol="0">
            <a:spAutoFit/>
          </a:bodyPr>
          <a:lstStyle/>
          <a:p>
            <a:pPr algn="r"/>
            <a:r>
              <a:rPr lang="nl-NL" sz="1200" b="1" dirty="0">
                <a:solidFill>
                  <a:srgbClr val="008780"/>
                </a:solidFill>
                <a:latin typeface="Corbel" panose="020B0503020204020204" pitchFamily="34" charset="0"/>
              </a:rPr>
              <a:t>De (eigen)wijze jongvolwassene – 5</a:t>
            </a:r>
          </a:p>
          <a:p>
            <a:pPr algn="r"/>
            <a:r>
              <a:rPr lang="nl-NL" sz="1200" b="1" dirty="0">
                <a:solidFill>
                  <a:srgbClr val="008780"/>
                </a:solidFill>
                <a:latin typeface="Corbel" panose="020B0503020204020204" pitchFamily="34" charset="0"/>
              </a:rPr>
              <a:t>Onafhankelijkheid en loyaliteit</a:t>
            </a:r>
          </a:p>
          <a:p>
            <a:pPr algn="r"/>
            <a:r>
              <a:rPr lang="nl-NL" sz="1200" b="1" dirty="0">
                <a:solidFill>
                  <a:srgbClr val="008780"/>
                </a:solidFill>
                <a:latin typeface="Corbel" panose="020B0503020204020204" pitchFamily="34" charset="0"/>
              </a:rPr>
              <a:t>DENKEN (wijsheid)</a:t>
            </a:r>
            <a:endParaRPr lang="nl-NL" sz="1200" dirty="0">
              <a:solidFill>
                <a:srgbClr val="008780"/>
              </a:solidFill>
              <a:latin typeface="Corbel" panose="020B0503020204020204" pitchFamily="34" charset="0"/>
            </a:endParaRPr>
          </a:p>
        </p:txBody>
      </p:sp>
      <p:sp>
        <p:nvSpPr>
          <p:cNvPr id="8" name="Tekstvak 7">
            <a:extLst>
              <a:ext uri="{FF2B5EF4-FFF2-40B4-BE49-F238E27FC236}">
                <a16:creationId xmlns:a16="http://schemas.microsoft.com/office/drawing/2014/main" id="{9287165A-2629-AD12-38DC-1F8E44E11B8B}"/>
              </a:ext>
            </a:extLst>
          </p:cNvPr>
          <p:cNvSpPr txBox="1"/>
          <p:nvPr/>
        </p:nvSpPr>
        <p:spPr>
          <a:xfrm>
            <a:off x="2642477" y="4022396"/>
            <a:ext cx="2829783"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                                        Authenticiteit – 6  </a:t>
            </a:r>
          </a:p>
          <a:p>
            <a:r>
              <a:rPr lang="nl-NL" sz="1200" b="1" dirty="0">
                <a:solidFill>
                  <a:srgbClr val="008780"/>
                </a:solidFill>
                <a:latin typeface="Corbel" panose="020B0503020204020204" pitchFamily="34" charset="0"/>
              </a:rPr>
              <a:t>                                                         Laten zien         </a:t>
            </a:r>
          </a:p>
          <a:p>
            <a:r>
              <a:rPr lang="nl-NL" sz="1200" b="1" dirty="0">
                <a:solidFill>
                  <a:srgbClr val="008780"/>
                </a:solidFill>
                <a:latin typeface="Corbel" panose="020B0503020204020204" pitchFamily="34" charset="0"/>
              </a:rPr>
              <a:t>                         Moed (intellectsbewustzijn)</a:t>
            </a:r>
            <a:endParaRPr lang="nl-NL" sz="1200" dirty="0">
              <a:solidFill>
                <a:srgbClr val="008780"/>
              </a:solidFill>
              <a:latin typeface="Corbel" panose="020B0503020204020204" pitchFamily="34" charset="0"/>
            </a:endParaRPr>
          </a:p>
        </p:txBody>
      </p:sp>
      <p:sp>
        <p:nvSpPr>
          <p:cNvPr id="9" name="Tekstvak 8">
            <a:extLst>
              <a:ext uri="{FF2B5EF4-FFF2-40B4-BE49-F238E27FC236}">
                <a16:creationId xmlns:a16="http://schemas.microsoft.com/office/drawing/2014/main" id="{107D3C82-EDDE-C263-0CDE-FE302EC4442A}"/>
              </a:ext>
            </a:extLst>
          </p:cNvPr>
          <p:cNvSpPr txBox="1"/>
          <p:nvPr/>
        </p:nvSpPr>
        <p:spPr>
          <a:xfrm>
            <a:off x="3270465" y="2512437"/>
            <a:ext cx="1694651" cy="646331"/>
          </a:xfrm>
          <a:prstGeom prst="rect">
            <a:avLst/>
          </a:prstGeom>
          <a:noFill/>
        </p:spPr>
        <p:txBody>
          <a:bodyPr wrap="square" rtlCol="0">
            <a:spAutoFit/>
          </a:bodyPr>
          <a:lstStyle/>
          <a:p>
            <a:pPr algn="r"/>
            <a:r>
              <a:rPr lang="nl-NL" sz="1200" b="1" dirty="0">
                <a:solidFill>
                  <a:srgbClr val="008780"/>
                </a:solidFill>
                <a:latin typeface="Corbel" panose="020B0503020204020204" pitchFamily="34" charset="0"/>
              </a:rPr>
              <a:t>Avontuur – 7</a:t>
            </a:r>
          </a:p>
          <a:p>
            <a:r>
              <a:rPr lang="nl-NL" sz="1200" b="1" dirty="0">
                <a:solidFill>
                  <a:srgbClr val="008780"/>
                </a:solidFill>
                <a:latin typeface="Corbel" panose="020B0503020204020204" pitchFamily="34" charset="0"/>
              </a:rPr>
              <a:t>                           Verrijking</a:t>
            </a:r>
          </a:p>
          <a:p>
            <a:r>
              <a:rPr lang="nl-NL" sz="1200" b="1" dirty="0">
                <a:solidFill>
                  <a:srgbClr val="008780"/>
                </a:solidFill>
                <a:latin typeface="Corbel" panose="020B0503020204020204" pitchFamily="34" charset="0"/>
              </a:rPr>
              <a:t>                Levensvreugde</a:t>
            </a:r>
            <a:endParaRPr lang="nl-NL" sz="1200" dirty="0">
              <a:solidFill>
                <a:srgbClr val="008780"/>
              </a:solidFill>
              <a:latin typeface="Corbel" panose="020B0503020204020204" pitchFamily="34" charset="0"/>
            </a:endParaRPr>
          </a:p>
        </p:txBody>
      </p:sp>
      <p:sp>
        <p:nvSpPr>
          <p:cNvPr id="10" name="Tekstvak 9">
            <a:extLst>
              <a:ext uri="{FF2B5EF4-FFF2-40B4-BE49-F238E27FC236}">
                <a16:creationId xmlns:a16="http://schemas.microsoft.com/office/drawing/2014/main" id="{42C6CC36-BE43-2D6C-42C4-66AFC04B4A25}"/>
              </a:ext>
            </a:extLst>
          </p:cNvPr>
          <p:cNvSpPr txBox="1"/>
          <p:nvPr/>
        </p:nvSpPr>
        <p:spPr>
          <a:xfrm>
            <a:off x="3515983" y="1081197"/>
            <a:ext cx="2161686" cy="646331"/>
          </a:xfrm>
          <a:prstGeom prst="rect">
            <a:avLst/>
          </a:prstGeom>
          <a:noFill/>
        </p:spPr>
        <p:txBody>
          <a:bodyPr wrap="square" rtlCol="0">
            <a:spAutoFit/>
          </a:bodyPr>
          <a:lstStyle/>
          <a:p>
            <a:pPr algn="r"/>
            <a:r>
              <a:rPr lang="nl-NL" sz="1200" b="1" dirty="0">
                <a:solidFill>
                  <a:srgbClr val="008780"/>
                </a:solidFill>
                <a:latin typeface="Corbel" panose="020B0503020204020204" pitchFamily="34" charset="0"/>
              </a:rPr>
              <a:t>Levenskracht – 8</a:t>
            </a:r>
          </a:p>
          <a:p>
            <a:pPr marL="268288"/>
            <a:r>
              <a:rPr lang="nl-NL" sz="1200" b="1" dirty="0">
                <a:solidFill>
                  <a:srgbClr val="008780"/>
                </a:solidFill>
                <a:latin typeface="Corbel" panose="020B0503020204020204" pitchFamily="34" charset="0"/>
              </a:rPr>
              <a:t>    Innerlijk leiderschap</a:t>
            </a:r>
          </a:p>
          <a:p>
            <a:r>
              <a:rPr lang="nl-NL" sz="1200" b="1" dirty="0">
                <a:solidFill>
                  <a:srgbClr val="008780"/>
                </a:solidFill>
                <a:latin typeface="Corbel" panose="020B0503020204020204" pitchFamily="34" charset="0"/>
              </a:rPr>
              <a:t>                              Overdracht</a:t>
            </a:r>
            <a:endParaRPr lang="nl-NL" sz="1200" dirty="0">
              <a:solidFill>
                <a:srgbClr val="008780"/>
              </a:solidFill>
              <a:latin typeface="Corbel" panose="020B0503020204020204" pitchFamily="34" charset="0"/>
            </a:endParaRPr>
          </a:p>
        </p:txBody>
      </p:sp>
      <p:sp>
        <p:nvSpPr>
          <p:cNvPr id="11" name="Tekstvak 10">
            <a:extLst>
              <a:ext uri="{FF2B5EF4-FFF2-40B4-BE49-F238E27FC236}">
                <a16:creationId xmlns:a16="http://schemas.microsoft.com/office/drawing/2014/main" id="{EB6799BE-0146-564A-A777-EFADDD135215}"/>
              </a:ext>
            </a:extLst>
          </p:cNvPr>
          <p:cNvSpPr txBox="1"/>
          <p:nvPr/>
        </p:nvSpPr>
        <p:spPr>
          <a:xfrm>
            <a:off x="6155563" y="57835"/>
            <a:ext cx="2161686" cy="646331"/>
          </a:xfrm>
          <a:prstGeom prst="rect">
            <a:avLst/>
          </a:prstGeom>
          <a:noFill/>
        </p:spPr>
        <p:txBody>
          <a:bodyPr wrap="square" rtlCol="0">
            <a:spAutoFit/>
          </a:bodyPr>
          <a:lstStyle/>
          <a:p>
            <a:pPr algn="ctr"/>
            <a:r>
              <a:rPr lang="nl-NL" sz="1200" b="1" dirty="0">
                <a:solidFill>
                  <a:srgbClr val="008780"/>
                </a:solidFill>
                <a:latin typeface="Corbel" panose="020B0503020204020204" pitchFamily="34" charset="0"/>
              </a:rPr>
              <a:t>Aanwezigheid – 9</a:t>
            </a:r>
          </a:p>
          <a:p>
            <a:pPr algn="ctr"/>
            <a:r>
              <a:rPr lang="nl-NL" sz="1200" b="1" dirty="0">
                <a:solidFill>
                  <a:srgbClr val="008780"/>
                </a:solidFill>
                <a:latin typeface="Corbel" panose="020B0503020204020204" pitchFamily="34" charset="0"/>
              </a:rPr>
              <a:t>Harmonie met Het is</a:t>
            </a:r>
          </a:p>
          <a:p>
            <a:pPr algn="ctr"/>
            <a:r>
              <a:rPr lang="nl-NL" sz="1200" b="1" dirty="0">
                <a:solidFill>
                  <a:srgbClr val="008780"/>
                </a:solidFill>
                <a:latin typeface="Corbel" panose="020B0503020204020204" pitchFamily="34" charset="0"/>
              </a:rPr>
              <a:t>Neutraliteit</a:t>
            </a:r>
            <a:endParaRPr lang="nl-NL" sz="1200" dirty="0">
              <a:solidFill>
                <a:srgbClr val="008780"/>
              </a:solidFill>
              <a:latin typeface="Corbel" panose="020B0503020204020204" pitchFamily="34" charset="0"/>
            </a:endParaRPr>
          </a:p>
        </p:txBody>
      </p:sp>
      <p:sp>
        <p:nvSpPr>
          <p:cNvPr id="12" name="Afgeronde rechthoek 20">
            <a:extLst>
              <a:ext uri="{FF2B5EF4-FFF2-40B4-BE49-F238E27FC236}">
                <a16:creationId xmlns:a16="http://schemas.microsoft.com/office/drawing/2014/main" id="{233E50B6-7DB6-A3BD-FEC4-268949C484D1}"/>
              </a:ext>
            </a:extLst>
          </p:cNvPr>
          <p:cNvSpPr/>
          <p:nvPr/>
        </p:nvSpPr>
        <p:spPr>
          <a:xfrm>
            <a:off x="8834487" y="639595"/>
            <a:ext cx="1428014" cy="458699"/>
          </a:xfrm>
          <a:prstGeom prst="rect">
            <a:avLst/>
          </a:prstGeom>
          <a:solidFill>
            <a:srgbClr val="00878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1600" dirty="0">
                <a:latin typeface="Corbel" panose="020B0503020204020204" pitchFamily="34" charset="0"/>
              </a:rPr>
              <a:t>hoger (</a:t>
            </a:r>
            <a:r>
              <a:rPr lang="nl-NL" sz="1600" dirty="0" err="1">
                <a:latin typeface="Corbel" panose="020B0503020204020204" pitchFamily="34" charset="0"/>
              </a:rPr>
              <a:t>ziels</a:t>
            </a:r>
            <a:r>
              <a:rPr lang="nl-NL" sz="1600" dirty="0">
                <a:latin typeface="Corbel" panose="020B0503020204020204" pitchFamily="34" charset="0"/>
              </a:rPr>
              <a:t>) bewustzijn</a:t>
            </a:r>
          </a:p>
        </p:txBody>
      </p:sp>
      <p:sp>
        <p:nvSpPr>
          <p:cNvPr id="13" name="Afgeronde rechthoek 20">
            <a:extLst>
              <a:ext uri="{FF2B5EF4-FFF2-40B4-BE49-F238E27FC236}">
                <a16:creationId xmlns:a16="http://schemas.microsoft.com/office/drawing/2014/main" id="{D0A87403-0EAE-B30A-2F08-3BCC8FBADDC5}"/>
              </a:ext>
            </a:extLst>
          </p:cNvPr>
          <p:cNvSpPr/>
          <p:nvPr/>
        </p:nvSpPr>
        <p:spPr>
          <a:xfrm>
            <a:off x="9853286" y="2057020"/>
            <a:ext cx="1169357" cy="458699"/>
          </a:xfrm>
          <a:prstGeom prst="rect">
            <a:avLst/>
          </a:prstGeom>
          <a:solidFill>
            <a:srgbClr val="00878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1600" dirty="0">
                <a:latin typeface="Corbel" panose="020B0503020204020204" pitchFamily="34" charset="0"/>
              </a:rPr>
              <a:t>aards bewustzijn</a:t>
            </a:r>
          </a:p>
        </p:txBody>
      </p:sp>
      <p:cxnSp>
        <p:nvCxnSpPr>
          <p:cNvPr id="14" name="Rechte verbindingslijn 13">
            <a:extLst>
              <a:ext uri="{FF2B5EF4-FFF2-40B4-BE49-F238E27FC236}">
                <a16:creationId xmlns:a16="http://schemas.microsoft.com/office/drawing/2014/main" id="{79379B0C-2E97-2C10-0C4D-6D6D6F5B8CB0}"/>
              </a:ext>
            </a:extLst>
          </p:cNvPr>
          <p:cNvCxnSpPr>
            <a:cxnSpLocks/>
          </p:cNvCxnSpPr>
          <p:nvPr/>
        </p:nvCxnSpPr>
        <p:spPr>
          <a:xfrm flipV="1">
            <a:off x="9322436" y="1727195"/>
            <a:ext cx="861436" cy="299962"/>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261E75-0558-CB05-903F-26AAACF4DC78}"/>
              </a:ext>
            </a:extLst>
          </p:cNvPr>
          <p:cNvCxnSpPr>
            <a:cxnSpLocks/>
          </p:cNvCxnSpPr>
          <p:nvPr/>
        </p:nvCxnSpPr>
        <p:spPr>
          <a:xfrm flipV="1">
            <a:off x="9364650" y="1834022"/>
            <a:ext cx="861436" cy="299962"/>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6" name="Pijl: gekromd links 15">
            <a:extLst>
              <a:ext uri="{FF2B5EF4-FFF2-40B4-BE49-F238E27FC236}">
                <a16:creationId xmlns:a16="http://schemas.microsoft.com/office/drawing/2014/main" id="{719717A3-3927-9970-7E52-E9C34A2AC79B}"/>
              </a:ext>
            </a:extLst>
          </p:cNvPr>
          <p:cNvSpPr/>
          <p:nvPr/>
        </p:nvSpPr>
        <p:spPr>
          <a:xfrm rot="20005068">
            <a:off x="10620426" y="387725"/>
            <a:ext cx="1030651" cy="1943243"/>
          </a:xfrm>
          <a:prstGeom prst="curvedLeftArrow">
            <a:avLst>
              <a:gd name="adj1" fmla="val 17475"/>
              <a:gd name="adj2" fmla="val 50000"/>
              <a:gd name="adj3" fmla="val 25000"/>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latin typeface="Corbel" panose="020B0503020204020204" pitchFamily="34" charset="0"/>
            </a:endParaRPr>
          </a:p>
        </p:txBody>
      </p:sp>
      <p:sp>
        <p:nvSpPr>
          <p:cNvPr id="17" name="Rechthoek 16">
            <a:extLst>
              <a:ext uri="{FF2B5EF4-FFF2-40B4-BE49-F238E27FC236}">
                <a16:creationId xmlns:a16="http://schemas.microsoft.com/office/drawing/2014/main" id="{7E2E9F74-643E-391B-48ED-98485A5584A5}"/>
              </a:ext>
            </a:extLst>
          </p:cNvPr>
          <p:cNvSpPr/>
          <p:nvPr/>
        </p:nvSpPr>
        <p:spPr>
          <a:xfrm>
            <a:off x="10121948" y="1576973"/>
            <a:ext cx="1168910" cy="400110"/>
          </a:xfrm>
          <a:prstGeom prst="rect">
            <a:avLst/>
          </a:prstGeom>
        </p:spPr>
        <p:txBody>
          <a:bodyPr wrap="none">
            <a:spAutoFit/>
          </a:bodyPr>
          <a:lstStyle/>
          <a:p>
            <a:r>
              <a:rPr lang="nl-NL" sz="2000" b="1" dirty="0">
                <a:solidFill>
                  <a:srgbClr val="008780"/>
                </a:solidFill>
                <a:latin typeface="Corbel" panose="020B0503020204020204" pitchFamily="34" charset="0"/>
              </a:rPr>
              <a:t>De ade</a:t>
            </a:r>
            <a:r>
              <a:rPr lang="nl-NL" sz="2000" b="1" dirty="0">
                <a:latin typeface="Corbel" panose="020B0503020204020204" pitchFamily="34" charset="0"/>
              </a:rPr>
              <a:t>m</a:t>
            </a:r>
            <a:endParaRPr lang="nl-NL" sz="2000" dirty="0">
              <a:latin typeface="Corbel" panose="020B0503020204020204" pitchFamily="34" charset="0"/>
            </a:endParaRPr>
          </a:p>
        </p:txBody>
      </p:sp>
      <p:pic>
        <p:nvPicPr>
          <p:cNvPr id="18" name="Afbeelding 17" descr="Afbeelding met tekst, persoon, teken, groen&#10;&#10;Automatisch gegenereerde beschrijving">
            <a:extLst>
              <a:ext uri="{FF2B5EF4-FFF2-40B4-BE49-F238E27FC236}">
                <a16:creationId xmlns:a16="http://schemas.microsoft.com/office/drawing/2014/main" id="{FE01D532-B3C7-F642-1033-636B6EA0A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50" y="0"/>
            <a:ext cx="1855609" cy="2772000"/>
          </a:xfrm>
          <a:prstGeom prst="rect">
            <a:avLst/>
          </a:prstGeom>
          <a:ln>
            <a:noFill/>
          </a:ln>
        </p:spPr>
      </p:pic>
    </p:spTree>
    <p:extLst>
      <p:ext uri="{BB962C8B-B14F-4D97-AF65-F5344CB8AC3E}">
        <p14:creationId xmlns:p14="http://schemas.microsoft.com/office/powerpoint/2010/main" val="4005275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8439" r="843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97762" y="1084082"/>
            <a:ext cx="6251110" cy="4425064"/>
          </a:xfrm>
          <a:prstGeom prst="rect">
            <a:avLst/>
          </a:prstGeom>
        </p:spPr>
        <p:txBody>
          <a:bodyPr vert="horz" lIns="91440" tIns="45720" rIns="91440" bIns="45720" rtlCol="0">
            <a:normAutofit/>
          </a:bodyPr>
          <a:lstStyle/>
          <a:p>
            <a:pPr algn="ctr">
              <a:lnSpc>
                <a:spcPct val="90000"/>
              </a:lnSpc>
              <a:spcBef>
                <a:spcPct val="0"/>
              </a:spcBef>
              <a:spcAft>
                <a:spcPts val="600"/>
              </a:spcAft>
            </a:pPr>
            <a:r>
              <a:rPr lang="nl-NL" sz="2000" dirty="0">
                <a:solidFill>
                  <a:srgbClr val="008780"/>
                </a:solidFill>
                <a:latin typeface="Corbel" panose="020B0503020204020204" pitchFamily="34" charset="0"/>
              </a:rPr>
              <a:t>Jacquelien en Marco</a:t>
            </a:r>
          </a:p>
          <a:p>
            <a:pPr algn="ctr">
              <a:lnSpc>
                <a:spcPct val="90000"/>
              </a:lnSpc>
              <a:spcBef>
                <a:spcPct val="0"/>
              </a:spcBef>
              <a:spcAft>
                <a:spcPts val="600"/>
              </a:spcAft>
            </a:pPr>
            <a:endParaRPr lang="nl-NL" sz="2000" i="1" dirty="0">
              <a:solidFill>
                <a:srgbClr val="008780"/>
              </a:solidFill>
              <a:latin typeface="Corbel" panose="020B0503020204020204" pitchFamily="34" charset="0"/>
            </a:endParaRPr>
          </a:p>
          <a:p>
            <a:pPr algn="ctr">
              <a:lnSpc>
                <a:spcPct val="90000"/>
              </a:lnSpc>
              <a:spcBef>
                <a:spcPct val="0"/>
              </a:spcBef>
              <a:spcAft>
                <a:spcPts val="600"/>
              </a:spcAft>
            </a:pPr>
            <a:r>
              <a:rPr lang="nl-NL" sz="2000" dirty="0">
                <a:solidFill>
                  <a:srgbClr val="008780"/>
                </a:solidFill>
                <a:latin typeface="Corbel" panose="020B0503020204020204" pitchFamily="34" charset="0"/>
              </a:rPr>
              <a:t>Grondleggers van Breathfulness.</a:t>
            </a:r>
          </a:p>
          <a:p>
            <a:pPr algn="ctr">
              <a:lnSpc>
                <a:spcPct val="90000"/>
              </a:lnSpc>
              <a:spcBef>
                <a:spcPct val="0"/>
              </a:spcBef>
              <a:spcAft>
                <a:spcPts val="600"/>
              </a:spcAft>
            </a:pPr>
            <a:endParaRPr lang="nl-NL" sz="2000" dirty="0">
              <a:solidFill>
                <a:srgbClr val="008780"/>
              </a:solidFill>
              <a:latin typeface="Corbel" panose="020B0503020204020204" pitchFamily="34" charset="0"/>
            </a:endParaRPr>
          </a:p>
          <a:p>
            <a:pPr algn="ctr">
              <a:lnSpc>
                <a:spcPct val="90000"/>
              </a:lnSpc>
              <a:spcBef>
                <a:spcPct val="0"/>
              </a:spcBef>
              <a:spcAft>
                <a:spcPts val="600"/>
              </a:spcAft>
            </a:pPr>
            <a:r>
              <a:rPr lang="nl-NL" sz="2000" dirty="0">
                <a:solidFill>
                  <a:srgbClr val="008780"/>
                </a:solidFill>
                <a:latin typeface="Corbel" panose="020B0503020204020204" pitchFamily="34" charset="0"/>
              </a:rPr>
              <a:t>Auteurs van diverse boeken.</a:t>
            </a:r>
          </a:p>
          <a:p>
            <a:pPr algn="ctr">
              <a:lnSpc>
                <a:spcPct val="90000"/>
              </a:lnSpc>
              <a:spcBef>
                <a:spcPct val="0"/>
              </a:spcBef>
              <a:spcAft>
                <a:spcPts val="600"/>
              </a:spcAft>
            </a:pPr>
            <a:endParaRPr lang="nl-NL" sz="2000" dirty="0">
              <a:solidFill>
                <a:srgbClr val="008780"/>
              </a:solidFill>
              <a:latin typeface="Corbel" panose="020B0503020204020204" pitchFamily="34" charset="0"/>
            </a:endParaRPr>
          </a:p>
          <a:p>
            <a:pPr algn="ctr">
              <a:lnSpc>
                <a:spcPct val="90000"/>
              </a:lnSpc>
              <a:spcBef>
                <a:spcPct val="0"/>
              </a:spcBef>
              <a:spcAft>
                <a:spcPts val="600"/>
              </a:spcAft>
            </a:pPr>
            <a:r>
              <a:rPr lang="nl-NL" sz="2000" dirty="0">
                <a:solidFill>
                  <a:srgbClr val="008780"/>
                </a:solidFill>
                <a:latin typeface="Corbel" panose="020B0503020204020204" pitchFamily="34" charset="0"/>
              </a:rPr>
              <a:t>Ontwikkelaars van de nieuwe dimensie van het enneagram: de Levensfasen.</a:t>
            </a:r>
          </a:p>
          <a:p>
            <a:pPr algn="ctr">
              <a:lnSpc>
                <a:spcPct val="90000"/>
              </a:lnSpc>
              <a:spcBef>
                <a:spcPct val="0"/>
              </a:spcBef>
              <a:spcAft>
                <a:spcPts val="600"/>
              </a:spcAft>
            </a:pPr>
            <a:endParaRPr lang="nl-NL" sz="2000" dirty="0">
              <a:solidFill>
                <a:srgbClr val="008780"/>
              </a:solidFill>
              <a:latin typeface="Corbel" panose="020B0503020204020204" pitchFamily="34" charset="0"/>
            </a:endParaRPr>
          </a:p>
          <a:p>
            <a:pPr algn="ctr">
              <a:lnSpc>
                <a:spcPct val="90000"/>
              </a:lnSpc>
              <a:spcBef>
                <a:spcPct val="0"/>
              </a:spcBef>
              <a:spcAft>
                <a:spcPts val="600"/>
              </a:spcAft>
            </a:pPr>
            <a:r>
              <a:rPr lang="nl-NL" sz="2000" dirty="0">
                <a:solidFill>
                  <a:srgbClr val="008780"/>
                </a:solidFill>
                <a:latin typeface="Corbel" panose="020B0503020204020204" pitchFamily="34" charset="0"/>
              </a:rPr>
              <a:t>Ontwikkelaars van de Breathfulness APP: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geleide meditaties en ademsessies.</a:t>
            </a:r>
          </a:p>
          <a:p>
            <a:pPr algn="ctr">
              <a:lnSpc>
                <a:spcPct val="90000"/>
              </a:lnSpc>
              <a:spcBef>
                <a:spcPct val="0"/>
              </a:spcBef>
              <a:spcAft>
                <a:spcPts val="600"/>
              </a:spcAft>
            </a:pPr>
            <a:endParaRPr lang="nl-NL" sz="2000" dirty="0">
              <a:solidFill>
                <a:srgbClr val="008780"/>
              </a:solidFill>
              <a:latin typeface="Corbel" panose="020B0503020204020204" pitchFamily="34" charset="0"/>
            </a:endParaRPr>
          </a:p>
          <a:p>
            <a:pPr algn="ctr">
              <a:lnSpc>
                <a:spcPct val="90000"/>
              </a:lnSpc>
              <a:spcBef>
                <a:spcPct val="0"/>
              </a:spcBef>
              <a:spcAft>
                <a:spcPts val="600"/>
              </a:spcAft>
            </a:pPr>
            <a:r>
              <a:rPr lang="nl-NL" sz="2000" dirty="0">
                <a:solidFill>
                  <a:srgbClr val="008780"/>
                </a:solidFill>
                <a:latin typeface="Corbel" panose="020B0503020204020204" pitchFamily="34" charset="0"/>
              </a:rPr>
              <a:t>Levensbegeleiders, levenskunstenaars, levensgenieters.</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16338418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ucht, buiten, berg, persoon&#10;&#10;Automatisch gegenereerde beschrijving">
            <a:extLst>
              <a:ext uri="{FF2B5EF4-FFF2-40B4-BE49-F238E27FC236}">
                <a16:creationId xmlns:a16="http://schemas.microsoft.com/office/drawing/2014/main" id="{53618A21-10B3-4CEB-B199-80654699060B}"/>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37" name="Afbeelding 36">
            <a:extLst>
              <a:ext uri="{FF2B5EF4-FFF2-40B4-BE49-F238E27FC236}">
                <a16:creationId xmlns:a16="http://schemas.microsoft.com/office/drawing/2014/main" id="{E0CA31D7-5138-451A-9F17-AA233D17EAC0}"/>
              </a:ext>
            </a:extLst>
          </p:cNvPr>
          <p:cNvPicPr>
            <a:picLocks noChangeAspect="1"/>
          </p:cNvPicPr>
          <p:nvPr/>
        </p:nvPicPr>
        <p:blipFill rotWithShape="1">
          <a:blip r:embed="rId3"/>
          <a:srcRect l="1388"/>
          <a:stretch/>
        </p:blipFill>
        <p:spPr>
          <a:xfrm>
            <a:off x="4878157" y="638669"/>
            <a:ext cx="4716499" cy="4743359"/>
          </a:xfrm>
          <a:prstGeom prst="ellipse">
            <a:avLst/>
          </a:prstGeom>
        </p:spPr>
      </p:pic>
      <p:sp>
        <p:nvSpPr>
          <p:cNvPr id="46" name="Pijl: draaiend 45">
            <a:extLst>
              <a:ext uri="{FF2B5EF4-FFF2-40B4-BE49-F238E27FC236}">
                <a16:creationId xmlns:a16="http://schemas.microsoft.com/office/drawing/2014/main" id="{13E02C3A-B1E6-4DA2-AD52-96155316B075}"/>
              </a:ext>
            </a:extLst>
          </p:cNvPr>
          <p:cNvSpPr/>
          <p:nvPr/>
        </p:nvSpPr>
        <p:spPr>
          <a:xfrm rot="8025420">
            <a:off x="4463168" y="138100"/>
            <a:ext cx="5328000" cy="5568025"/>
          </a:xfrm>
          <a:prstGeom prst="circularArrow">
            <a:avLst/>
          </a:prstGeom>
          <a:solidFill>
            <a:srgbClr val="0066FF">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 name="Tekstvak 1">
            <a:extLst>
              <a:ext uri="{FF2B5EF4-FFF2-40B4-BE49-F238E27FC236}">
                <a16:creationId xmlns:a16="http://schemas.microsoft.com/office/drawing/2014/main" id="{83D41181-ABB6-2B5B-9BE2-1A81AF809DD6}"/>
              </a:ext>
            </a:extLst>
          </p:cNvPr>
          <p:cNvSpPr txBox="1"/>
          <p:nvPr/>
        </p:nvSpPr>
        <p:spPr>
          <a:xfrm>
            <a:off x="8834487" y="1069883"/>
            <a:ext cx="3357512"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1 – Levenspad / bezieling</a:t>
            </a:r>
          </a:p>
          <a:p>
            <a:r>
              <a:rPr lang="nl-NL" sz="1200" b="1" dirty="0">
                <a:solidFill>
                  <a:srgbClr val="008780"/>
                </a:solidFill>
                <a:latin typeface="Corbel" panose="020B0503020204020204" pitchFamily="34" charset="0"/>
              </a:rPr>
              <a:t>     IK en de perfectie van de imperfectie</a:t>
            </a:r>
          </a:p>
          <a:p>
            <a:r>
              <a:rPr lang="nl-NL" sz="1200" b="1" i="1" dirty="0">
                <a:solidFill>
                  <a:srgbClr val="008780"/>
                </a:solidFill>
                <a:latin typeface="Corbel" panose="020B0503020204020204" pitchFamily="34" charset="0"/>
              </a:rPr>
              <a:t>        JA</a:t>
            </a:r>
            <a:r>
              <a:rPr lang="nl-NL" sz="1200" b="1" dirty="0">
                <a:solidFill>
                  <a:srgbClr val="008780"/>
                </a:solidFill>
                <a:latin typeface="Corbel" panose="020B0503020204020204" pitchFamily="34" charset="0"/>
              </a:rPr>
              <a:t> zeggen tegen het leven</a:t>
            </a:r>
            <a:endParaRPr lang="nl-NL" sz="1200" dirty="0">
              <a:solidFill>
                <a:srgbClr val="008780"/>
              </a:solidFill>
              <a:latin typeface="Corbel" panose="020B0503020204020204" pitchFamily="34" charset="0"/>
            </a:endParaRPr>
          </a:p>
        </p:txBody>
      </p:sp>
      <p:sp>
        <p:nvSpPr>
          <p:cNvPr id="3" name="Tekstvak 2">
            <a:extLst>
              <a:ext uri="{FF2B5EF4-FFF2-40B4-BE49-F238E27FC236}">
                <a16:creationId xmlns:a16="http://schemas.microsoft.com/office/drawing/2014/main" id="{CA61BC5E-87FF-F345-6381-AC10D837651C}"/>
              </a:ext>
            </a:extLst>
          </p:cNvPr>
          <p:cNvSpPr txBox="1"/>
          <p:nvPr/>
        </p:nvSpPr>
        <p:spPr>
          <a:xfrm>
            <a:off x="9532758" y="2512437"/>
            <a:ext cx="1965489" cy="830997"/>
          </a:xfrm>
          <a:prstGeom prst="rect">
            <a:avLst/>
          </a:prstGeom>
          <a:noFill/>
        </p:spPr>
        <p:txBody>
          <a:bodyPr wrap="square" rtlCol="0">
            <a:spAutoFit/>
          </a:bodyPr>
          <a:lstStyle/>
          <a:p>
            <a:r>
              <a:rPr lang="nl-NL" sz="1200" b="1" dirty="0">
                <a:solidFill>
                  <a:srgbClr val="008780"/>
                </a:solidFill>
                <a:latin typeface="Corbel" panose="020B0503020204020204" pitchFamily="34" charset="0"/>
              </a:rPr>
              <a:t>2 – Hulp ontvangen/</a:t>
            </a:r>
            <a:br>
              <a:rPr lang="nl-NL" sz="1200" b="1" dirty="0">
                <a:solidFill>
                  <a:srgbClr val="008780"/>
                </a:solidFill>
                <a:latin typeface="Corbel" panose="020B0503020204020204" pitchFamily="34" charset="0"/>
              </a:rPr>
            </a:br>
            <a:r>
              <a:rPr lang="nl-NL" sz="1200" b="1" dirty="0">
                <a:solidFill>
                  <a:srgbClr val="008780"/>
                </a:solidFill>
                <a:latin typeface="Corbel" panose="020B0503020204020204" pitchFamily="34" charset="0"/>
              </a:rPr>
              <a:t>       geven</a:t>
            </a:r>
          </a:p>
          <a:p>
            <a:r>
              <a:rPr lang="nl-NL" sz="1200" b="1" dirty="0">
                <a:solidFill>
                  <a:srgbClr val="008780"/>
                </a:solidFill>
                <a:latin typeface="Corbel" panose="020B0503020204020204" pitchFamily="34" charset="0"/>
              </a:rPr>
              <a:t> Bestaansrecht – er zijn</a:t>
            </a:r>
          </a:p>
          <a:p>
            <a:r>
              <a:rPr lang="nl-NL" sz="1200" b="1" dirty="0">
                <a:solidFill>
                  <a:srgbClr val="008780"/>
                </a:solidFill>
                <a:latin typeface="Corbel" panose="020B0503020204020204" pitchFamily="34" charset="0"/>
              </a:rPr>
              <a:t> Borging </a:t>
            </a:r>
            <a:r>
              <a:rPr lang="nl-NL" sz="1200" b="1" dirty="0" err="1">
                <a:solidFill>
                  <a:srgbClr val="008780"/>
                </a:solidFill>
                <a:latin typeface="Corbel" panose="020B0503020204020204" pitchFamily="34" charset="0"/>
              </a:rPr>
              <a:t>vs</a:t>
            </a:r>
            <a:r>
              <a:rPr lang="nl-NL" sz="1200" b="1" dirty="0">
                <a:solidFill>
                  <a:srgbClr val="008780"/>
                </a:solidFill>
                <a:latin typeface="Corbel" panose="020B0503020204020204" pitchFamily="34" charset="0"/>
              </a:rPr>
              <a:t> zorg</a:t>
            </a:r>
            <a:endParaRPr lang="nl-NL" sz="1200" dirty="0">
              <a:solidFill>
                <a:srgbClr val="008780"/>
              </a:solidFill>
              <a:latin typeface="Corbel" panose="020B0503020204020204" pitchFamily="34" charset="0"/>
            </a:endParaRPr>
          </a:p>
        </p:txBody>
      </p:sp>
      <p:sp>
        <p:nvSpPr>
          <p:cNvPr id="4" name="Tekstvak 3">
            <a:extLst>
              <a:ext uri="{FF2B5EF4-FFF2-40B4-BE49-F238E27FC236}">
                <a16:creationId xmlns:a16="http://schemas.microsoft.com/office/drawing/2014/main" id="{2FDA83F8-3E3F-42CA-CE9A-1F6217D06A5A}"/>
              </a:ext>
            </a:extLst>
          </p:cNvPr>
          <p:cNvSpPr txBox="1"/>
          <p:nvPr/>
        </p:nvSpPr>
        <p:spPr>
          <a:xfrm>
            <a:off x="9078012" y="4022397"/>
            <a:ext cx="3238107"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     3 – Onbevangen kind zijn (innerlijk kind)</a:t>
            </a:r>
          </a:p>
          <a:p>
            <a:r>
              <a:rPr lang="nl-NL" sz="1200" b="1" dirty="0">
                <a:solidFill>
                  <a:srgbClr val="008780"/>
                </a:solidFill>
                <a:latin typeface="Corbel" panose="020B0503020204020204" pitchFamily="34" charset="0"/>
              </a:rPr>
              <a:t>   Wie ga ik zijn (identiteit) / loyaliteit</a:t>
            </a:r>
          </a:p>
          <a:p>
            <a:r>
              <a:rPr lang="nl-NL" sz="1200" b="1" dirty="0">
                <a:solidFill>
                  <a:srgbClr val="008780"/>
                </a:solidFill>
                <a:latin typeface="Corbel" panose="020B0503020204020204" pitchFamily="34" charset="0"/>
              </a:rPr>
              <a:t>Hartsbewustzijn / open </a:t>
            </a:r>
            <a:r>
              <a:rPr lang="nl-NL" sz="1200" b="1" dirty="0" err="1">
                <a:solidFill>
                  <a:srgbClr val="008780"/>
                </a:solidFill>
                <a:latin typeface="Corbel" panose="020B0503020204020204" pitchFamily="34" charset="0"/>
              </a:rPr>
              <a:t>vs</a:t>
            </a:r>
            <a:r>
              <a:rPr lang="nl-NL" sz="1200" b="1" dirty="0">
                <a:solidFill>
                  <a:srgbClr val="008780"/>
                </a:solidFill>
                <a:latin typeface="Corbel" panose="020B0503020204020204" pitchFamily="34" charset="0"/>
              </a:rPr>
              <a:t> gesloten</a:t>
            </a:r>
            <a:endParaRPr lang="nl-NL" sz="1200" dirty="0">
              <a:solidFill>
                <a:srgbClr val="008780"/>
              </a:solidFill>
              <a:latin typeface="Corbel" panose="020B0503020204020204" pitchFamily="34" charset="0"/>
            </a:endParaRPr>
          </a:p>
        </p:txBody>
      </p:sp>
      <p:sp>
        <p:nvSpPr>
          <p:cNvPr id="5" name="Tekstvak 4">
            <a:extLst>
              <a:ext uri="{FF2B5EF4-FFF2-40B4-BE49-F238E27FC236}">
                <a16:creationId xmlns:a16="http://schemas.microsoft.com/office/drawing/2014/main" id="{AC8BA470-C686-E9D5-F250-39A6DEA4FE82}"/>
              </a:ext>
            </a:extLst>
          </p:cNvPr>
          <p:cNvSpPr txBox="1"/>
          <p:nvPr/>
        </p:nvSpPr>
        <p:spPr>
          <a:xfrm>
            <a:off x="7814820" y="5188269"/>
            <a:ext cx="3343373" cy="646331"/>
          </a:xfrm>
          <a:prstGeom prst="rect">
            <a:avLst/>
          </a:prstGeom>
          <a:noFill/>
        </p:spPr>
        <p:txBody>
          <a:bodyPr wrap="square" rtlCol="0">
            <a:spAutoFit/>
          </a:bodyPr>
          <a:lstStyle/>
          <a:p>
            <a:pPr algn="ctr"/>
            <a:r>
              <a:rPr lang="nl-NL" sz="1200" b="1" dirty="0">
                <a:solidFill>
                  <a:srgbClr val="008780"/>
                </a:solidFill>
                <a:latin typeface="Corbel" panose="020B0503020204020204" pitchFamily="34" charset="0"/>
              </a:rPr>
              <a:t>4 – De onderscheidende en begrenzende puber</a:t>
            </a:r>
          </a:p>
          <a:p>
            <a:r>
              <a:rPr lang="nl-NL" sz="1200" b="1" dirty="0">
                <a:solidFill>
                  <a:srgbClr val="008780"/>
                </a:solidFill>
                <a:latin typeface="Corbel" panose="020B0503020204020204" pitchFamily="34" charset="0"/>
              </a:rPr>
              <a:t>Lichaamsbewustzijn en herinneren</a:t>
            </a:r>
          </a:p>
          <a:p>
            <a:r>
              <a:rPr lang="nl-NL" sz="1200" b="1" dirty="0">
                <a:solidFill>
                  <a:srgbClr val="008780"/>
                </a:solidFill>
                <a:latin typeface="Corbel" panose="020B0503020204020204" pitchFamily="34" charset="0"/>
              </a:rPr>
              <a:t>VOELEN (hart)</a:t>
            </a:r>
            <a:endParaRPr lang="nl-NL" sz="1200" dirty="0">
              <a:solidFill>
                <a:srgbClr val="008780"/>
              </a:solidFill>
              <a:latin typeface="Corbel" panose="020B0503020204020204" pitchFamily="34" charset="0"/>
            </a:endParaRPr>
          </a:p>
        </p:txBody>
      </p:sp>
      <p:sp>
        <p:nvSpPr>
          <p:cNvPr id="7" name="Tekstvak 6">
            <a:extLst>
              <a:ext uri="{FF2B5EF4-FFF2-40B4-BE49-F238E27FC236}">
                <a16:creationId xmlns:a16="http://schemas.microsoft.com/office/drawing/2014/main" id="{94FFC8C5-C3AF-A170-3206-539C305BC549}"/>
              </a:ext>
            </a:extLst>
          </p:cNvPr>
          <p:cNvSpPr txBox="1"/>
          <p:nvPr/>
        </p:nvSpPr>
        <p:spPr>
          <a:xfrm>
            <a:off x="3940119" y="5188269"/>
            <a:ext cx="2646023" cy="646331"/>
          </a:xfrm>
          <a:prstGeom prst="rect">
            <a:avLst/>
          </a:prstGeom>
          <a:noFill/>
        </p:spPr>
        <p:txBody>
          <a:bodyPr wrap="square" rtlCol="0">
            <a:spAutoFit/>
          </a:bodyPr>
          <a:lstStyle/>
          <a:p>
            <a:pPr algn="r"/>
            <a:r>
              <a:rPr lang="nl-NL" sz="1200" b="1" dirty="0">
                <a:solidFill>
                  <a:srgbClr val="008780"/>
                </a:solidFill>
                <a:latin typeface="Corbel" panose="020B0503020204020204" pitchFamily="34" charset="0"/>
              </a:rPr>
              <a:t>De (eigen)wijze jongvolwassene – 5</a:t>
            </a:r>
          </a:p>
          <a:p>
            <a:pPr algn="r"/>
            <a:r>
              <a:rPr lang="nl-NL" sz="1200" b="1" dirty="0">
                <a:solidFill>
                  <a:srgbClr val="008780"/>
                </a:solidFill>
                <a:latin typeface="Corbel" panose="020B0503020204020204" pitchFamily="34" charset="0"/>
              </a:rPr>
              <a:t>Onafhankelijkheid en loyaliteit</a:t>
            </a:r>
          </a:p>
          <a:p>
            <a:pPr algn="r"/>
            <a:r>
              <a:rPr lang="nl-NL" sz="1200" b="1" dirty="0">
                <a:solidFill>
                  <a:srgbClr val="008780"/>
                </a:solidFill>
                <a:latin typeface="Corbel" panose="020B0503020204020204" pitchFamily="34" charset="0"/>
              </a:rPr>
              <a:t>DENKEN (wijsheid)</a:t>
            </a:r>
            <a:endParaRPr lang="nl-NL" sz="1200" dirty="0">
              <a:solidFill>
                <a:srgbClr val="008780"/>
              </a:solidFill>
              <a:latin typeface="Corbel" panose="020B0503020204020204" pitchFamily="34" charset="0"/>
            </a:endParaRPr>
          </a:p>
        </p:txBody>
      </p:sp>
      <p:sp>
        <p:nvSpPr>
          <p:cNvPr id="8" name="Tekstvak 7">
            <a:extLst>
              <a:ext uri="{FF2B5EF4-FFF2-40B4-BE49-F238E27FC236}">
                <a16:creationId xmlns:a16="http://schemas.microsoft.com/office/drawing/2014/main" id="{9287165A-2629-AD12-38DC-1F8E44E11B8B}"/>
              </a:ext>
            </a:extLst>
          </p:cNvPr>
          <p:cNvSpPr txBox="1"/>
          <p:nvPr/>
        </p:nvSpPr>
        <p:spPr>
          <a:xfrm>
            <a:off x="2642477" y="4022396"/>
            <a:ext cx="2829783"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                                        Authenticiteit – 6  </a:t>
            </a:r>
          </a:p>
          <a:p>
            <a:r>
              <a:rPr lang="nl-NL" sz="1200" b="1" dirty="0">
                <a:solidFill>
                  <a:srgbClr val="008780"/>
                </a:solidFill>
                <a:latin typeface="Corbel" panose="020B0503020204020204" pitchFamily="34" charset="0"/>
              </a:rPr>
              <a:t>                                                         Laten zien         </a:t>
            </a:r>
          </a:p>
          <a:p>
            <a:r>
              <a:rPr lang="nl-NL" sz="1200" b="1" dirty="0">
                <a:solidFill>
                  <a:srgbClr val="008780"/>
                </a:solidFill>
                <a:latin typeface="Corbel" panose="020B0503020204020204" pitchFamily="34" charset="0"/>
              </a:rPr>
              <a:t>                         Moed (intellectsbewustzijn)</a:t>
            </a:r>
            <a:endParaRPr lang="nl-NL" sz="1200" dirty="0">
              <a:solidFill>
                <a:srgbClr val="008780"/>
              </a:solidFill>
              <a:latin typeface="Corbel" panose="020B0503020204020204" pitchFamily="34" charset="0"/>
            </a:endParaRPr>
          </a:p>
        </p:txBody>
      </p:sp>
      <p:sp>
        <p:nvSpPr>
          <p:cNvPr id="9" name="Tekstvak 8">
            <a:extLst>
              <a:ext uri="{FF2B5EF4-FFF2-40B4-BE49-F238E27FC236}">
                <a16:creationId xmlns:a16="http://schemas.microsoft.com/office/drawing/2014/main" id="{107D3C82-EDDE-C263-0CDE-FE302EC4442A}"/>
              </a:ext>
            </a:extLst>
          </p:cNvPr>
          <p:cNvSpPr txBox="1"/>
          <p:nvPr/>
        </p:nvSpPr>
        <p:spPr>
          <a:xfrm>
            <a:off x="3270465" y="2512437"/>
            <a:ext cx="1694651" cy="646331"/>
          </a:xfrm>
          <a:prstGeom prst="rect">
            <a:avLst/>
          </a:prstGeom>
          <a:noFill/>
        </p:spPr>
        <p:txBody>
          <a:bodyPr wrap="square" rtlCol="0">
            <a:spAutoFit/>
          </a:bodyPr>
          <a:lstStyle/>
          <a:p>
            <a:pPr algn="r"/>
            <a:r>
              <a:rPr lang="nl-NL" sz="1200" b="1" dirty="0">
                <a:solidFill>
                  <a:srgbClr val="008780"/>
                </a:solidFill>
                <a:latin typeface="Corbel" panose="020B0503020204020204" pitchFamily="34" charset="0"/>
              </a:rPr>
              <a:t>Avontuur – 7</a:t>
            </a:r>
          </a:p>
          <a:p>
            <a:r>
              <a:rPr lang="nl-NL" sz="1200" b="1" dirty="0">
                <a:solidFill>
                  <a:srgbClr val="008780"/>
                </a:solidFill>
                <a:latin typeface="Corbel" panose="020B0503020204020204" pitchFamily="34" charset="0"/>
              </a:rPr>
              <a:t>                           Verrijking</a:t>
            </a:r>
          </a:p>
          <a:p>
            <a:r>
              <a:rPr lang="nl-NL" sz="1200" b="1" dirty="0">
                <a:solidFill>
                  <a:srgbClr val="008780"/>
                </a:solidFill>
                <a:latin typeface="Corbel" panose="020B0503020204020204" pitchFamily="34" charset="0"/>
              </a:rPr>
              <a:t>                Levensvreugde</a:t>
            </a:r>
            <a:endParaRPr lang="nl-NL" sz="1200" dirty="0">
              <a:solidFill>
                <a:srgbClr val="008780"/>
              </a:solidFill>
              <a:latin typeface="Corbel" panose="020B0503020204020204" pitchFamily="34" charset="0"/>
            </a:endParaRPr>
          </a:p>
        </p:txBody>
      </p:sp>
      <p:sp>
        <p:nvSpPr>
          <p:cNvPr id="10" name="Tekstvak 9">
            <a:extLst>
              <a:ext uri="{FF2B5EF4-FFF2-40B4-BE49-F238E27FC236}">
                <a16:creationId xmlns:a16="http://schemas.microsoft.com/office/drawing/2014/main" id="{42C6CC36-BE43-2D6C-42C4-66AFC04B4A25}"/>
              </a:ext>
            </a:extLst>
          </p:cNvPr>
          <p:cNvSpPr txBox="1"/>
          <p:nvPr/>
        </p:nvSpPr>
        <p:spPr>
          <a:xfrm>
            <a:off x="3515983" y="1081197"/>
            <a:ext cx="2161686" cy="646331"/>
          </a:xfrm>
          <a:prstGeom prst="rect">
            <a:avLst/>
          </a:prstGeom>
          <a:noFill/>
        </p:spPr>
        <p:txBody>
          <a:bodyPr wrap="square" rtlCol="0">
            <a:spAutoFit/>
          </a:bodyPr>
          <a:lstStyle/>
          <a:p>
            <a:pPr algn="r"/>
            <a:r>
              <a:rPr lang="nl-NL" sz="1200" b="1" dirty="0">
                <a:solidFill>
                  <a:srgbClr val="008780"/>
                </a:solidFill>
                <a:latin typeface="Corbel" panose="020B0503020204020204" pitchFamily="34" charset="0"/>
              </a:rPr>
              <a:t>Levenskracht – 8</a:t>
            </a:r>
          </a:p>
          <a:p>
            <a:pPr marL="268288"/>
            <a:r>
              <a:rPr lang="nl-NL" sz="1200" b="1" dirty="0">
                <a:solidFill>
                  <a:srgbClr val="008780"/>
                </a:solidFill>
                <a:latin typeface="Corbel" panose="020B0503020204020204" pitchFamily="34" charset="0"/>
              </a:rPr>
              <a:t>    Innerlijk leiderschap</a:t>
            </a:r>
          </a:p>
          <a:p>
            <a:r>
              <a:rPr lang="nl-NL" sz="1200" b="1" dirty="0">
                <a:solidFill>
                  <a:srgbClr val="008780"/>
                </a:solidFill>
                <a:latin typeface="Corbel" panose="020B0503020204020204" pitchFamily="34" charset="0"/>
              </a:rPr>
              <a:t>                              Overdracht</a:t>
            </a:r>
            <a:endParaRPr lang="nl-NL" sz="1200" dirty="0">
              <a:solidFill>
                <a:srgbClr val="008780"/>
              </a:solidFill>
              <a:latin typeface="Corbel" panose="020B0503020204020204" pitchFamily="34" charset="0"/>
            </a:endParaRPr>
          </a:p>
        </p:txBody>
      </p:sp>
      <p:sp>
        <p:nvSpPr>
          <p:cNvPr id="11" name="Tekstvak 10">
            <a:extLst>
              <a:ext uri="{FF2B5EF4-FFF2-40B4-BE49-F238E27FC236}">
                <a16:creationId xmlns:a16="http://schemas.microsoft.com/office/drawing/2014/main" id="{EB6799BE-0146-564A-A777-EFADDD135215}"/>
              </a:ext>
            </a:extLst>
          </p:cNvPr>
          <p:cNvSpPr txBox="1"/>
          <p:nvPr/>
        </p:nvSpPr>
        <p:spPr>
          <a:xfrm>
            <a:off x="6155563" y="57835"/>
            <a:ext cx="2161686" cy="646331"/>
          </a:xfrm>
          <a:prstGeom prst="rect">
            <a:avLst/>
          </a:prstGeom>
          <a:noFill/>
        </p:spPr>
        <p:txBody>
          <a:bodyPr wrap="square" rtlCol="0">
            <a:spAutoFit/>
          </a:bodyPr>
          <a:lstStyle/>
          <a:p>
            <a:pPr algn="ctr"/>
            <a:r>
              <a:rPr lang="nl-NL" sz="1200" b="1" dirty="0">
                <a:solidFill>
                  <a:srgbClr val="008780"/>
                </a:solidFill>
                <a:latin typeface="Corbel" panose="020B0503020204020204" pitchFamily="34" charset="0"/>
              </a:rPr>
              <a:t>Aanwezigheid – 9</a:t>
            </a:r>
          </a:p>
          <a:p>
            <a:pPr algn="ctr"/>
            <a:r>
              <a:rPr lang="nl-NL" sz="1200" b="1" dirty="0">
                <a:solidFill>
                  <a:srgbClr val="008780"/>
                </a:solidFill>
                <a:latin typeface="Corbel" panose="020B0503020204020204" pitchFamily="34" charset="0"/>
              </a:rPr>
              <a:t>Harmonie met Het is</a:t>
            </a:r>
          </a:p>
          <a:p>
            <a:pPr algn="ctr"/>
            <a:r>
              <a:rPr lang="nl-NL" sz="1200" b="1" dirty="0">
                <a:solidFill>
                  <a:srgbClr val="008780"/>
                </a:solidFill>
                <a:latin typeface="Corbel" panose="020B0503020204020204" pitchFamily="34" charset="0"/>
              </a:rPr>
              <a:t>Neutraliteit</a:t>
            </a:r>
            <a:endParaRPr lang="nl-NL" sz="1200" dirty="0">
              <a:solidFill>
                <a:srgbClr val="008780"/>
              </a:solidFill>
              <a:latin typeface="Corbel" panose="020B0503020204020204" pitchFamily="34" charset="0"/>
            </a:endParaRPr>
          </a:p>
        </p:txBody>
      </p:sp>
      <p:sp>
        <p:nvSpPr>
          <p:cNvPr id="13" name="Afgeronde rechthoek 20">
            <a:extLst>
              <a:ext uri="{FF2B5EF4-FFF2-40B4-BE49-F238E27FC236}">
                <a16:creationId xmlns:a16="http://schemas.microsoft.com/office/drawing/2014/main" id="{D0A87403-0EAE-B30A-2F08-3BCC8FBADDC5}"/>
              </a:ext>
            </a:extLst>
          </p:cNvPr>
          <p:cNvSpPr/>
          <p:nvPr/>
        </p:nvSpPr>
        <p:spPr>
          <a:xfrm>
            <a:off x="9853286" y="2057020"/>
            <a:ext cx="1169357" cy="458699"/>
          </a:xfrm>
          <a:prstGeom prst="rect">
            <a:avLst/>
          </a:prstGeom>
          <a:solidFill>
            <a:srgbClr val="00878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1600" dirty="0">
                <a:latin typeface="Corbel" panose="020B0503020204020204" pitchFamily="34" charset="0"/>
              </a:rPr>
              <a:t>aards bewustzijn</a:t>
            </a:r>
          </a:p>
        </p:txBody>
      </p:sp>
      <p:cxnSp>
        <p:nvCxnSpPr>
          <p:cNvPr id="14" name="Rechte verbindingslijn 13">
            <a:extLst>
              <a:ext uri="{FF2B5EF4-FFF2-40B4-BE49-F238E27FC236}">
                <a16:creationId xmlns:a16="http://schemas.microsoft.com/office/drawing/2014/main" id="{79379B0C-2E97-2C10-0C4D-6D6D6F5B8CB0}"/>
              </a:ext>
            </a:extLst>
          </p:cNvPr>
          <p:cNvCxnSpPr>
            <a:cxnSpLocks/>
          </p:cNvCxnSpPr>
          <p:nvPr/>
        </p:nvCxnSpPr>
        <p:spPr>
          <a:xfrm flipV="1">
            <a:off x="9322436" y="1727195"/>
            <a:ext cx="861436" cy="299962"/>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261E75-0558-CB05-903F-26AAACF4DC78}"/>
              </a:ext>
            </a:extLst>
          </p:cNvPr>
          <p:cNvCxnSpPr>
            <a:cxnSpLocks/>
          </p:cNvCxnSpPr>
          <p:nvPr/>
        </p:nvCxnSpPr>
        <p:spPr>
          <a:xfrm flipV="1">
            <a:off x="9364650" y="1834022"/>
            <a:ext cx="861436" cy="299962"/>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6" name="Pijl: gekromd links 15">
            <a:extLst>
              <a:ext uri="{FF2B5EF4-FFF2-40B4-BE49-F238E27FC236}">
                <a16:creationId xmlns:a16="http://schemas.microsoft.com/office/drawing/2014/main" id="{719717A3-3927-9970-7E52-E9C34A2AC79B}"/>
              </a:ext>
            </a:extLst>
          </p:cNvPr>
          <p:cNvSpPr/>
          <p:nvPr/>
        </p:nvSpPr>
        <p:spPr>
          <a:xfrm rot="20005068">
            <a:off x="10620426" y="387725"/>
            <a:ext cx="1030651" cy="1943243"/>
          </a:xfrm>
          <a:prstGeom prst="curvedLeftArrow">
            <a:avLst>
              <a:gd name="adj1" fmla="val 17475"/>
              <a:gd name="adj2" fmla="val 50000"/>
              <a:gd name="adj3" fmla="val 25000"/>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latin typeface="Corbel" panose="020B0503020204020204" pitchFamily="34" charset="0"/>
            </a:endParaRPr>
          </a:p>
        </p:txBody>
      </p:sp>
      <p:sp>
        <p:nvSpPr>
          <p:cNvPr id="17" name="Rechthoek 16">
            <a:extLst>
              <a:ext uri="{FF2B5EF4-FFF2-40B4-BE49-F238E27FC236}">
                <a16:creationId xmlns:a16="http://schemas.microsoft.com/office/drawing/2014/main" id="{7E2E9F74-643E-391B-48ED-98485A5584A5}"/>
              </a:ext>
            </a:extLst>
          </p:cNvPr>
          <p:cNvSpPr/>
          <p:nvPr/>
        </p:nvSpPr>
        <p:spPr>
          <a:xfrm>
            <a:off x="10121948" y="1576973"/>
            <a:ext cx="1168910" cy="400110"/>
          </a:xfrm>
          <a:prstGeom prst="rect">
            <a:avLst/>
          </a:prstGeom>
        </p:spPr>
        <p:txBody>
          <a:bodyPr wrap="none">
            <a:spAutoFit/>
          </a:bodyPr>
          <a:lstStyle/>
          <a:p>
            <a:r>
              <a:rPr lang="nl-NL" sz="2000" b="1" dirty="0">
                <a:solidFill>
                  <a:srgbClr val="008780"/>
                </a:solidFill>
                <a:latin typeface="Corbel" panose="020B0503020204020204" pitchFamily="34" charset="0"/>
              </a:rPr>
              <a:t>De adem</a:t>
            </a:r>
            <a:endParaRPr lang="nl-NL" sz="2000" dirty="0">
              <a:solidFill>
                <a:srgbClr val="008780"/>
              </a:solidFill>
              <a:latin typeface="Corbel" panose="020B0503020204020204" pitchFamily="34" charset="0"/>
            </a:endParaRPr>
          </a:p>
        </p:txBody>
      </p:sp>
      <p:sp>
        <p:nvSpPr>
          <p:cNvPr id="22" name="Afgeronde rechthoek 20">
            <a:extLst>
              <a:ext uri="{FF2B5EF4-FFF2-40B4-BE49-F238E27FC236}">
                <a16:creationId xmlns:a16="http://schemas.microsoft.com/office/drawing/2014/main" id="{895EA373-8319-2980-1791-1B2A1F21A232}"/>
              </a:ext>
            </a:extLst>
          </p:cNvPr>
          <p:cNvSpPr/>
          <p:nvPr/>
        </p:nvSpPr>
        <p:spPr>
          <a:xfrm>
            <a:off x="8834487" y="639595"/>
            <a:ext cx="1428014" cy="458699"/>
          </a:xfrm>
          <a:prstGeom prst="rect">
            <a:avLst/>
          </a:prstGeom>
          <a:solidFill>
            <a:srgbClr val="00878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1600" dirty="0">
                <a:latin typeface="Corbel" panose="020B0503020204020204" pitchFamily="34" charset="0"/>
              </a:rPr>
              <a:t>hoger (</a:t>
            </a:r>
            <a:r>
              <a:rPr lang="nl-NL" sz="1600" dirty="0" err="1">
                <a:latin typeface="Corbel" panose="020B0503020204020204" pitchFamily="34" charset="0"/>
              </a:rPr>
              <a:t>ziels</a:t>
            </a:r>
            <a:r>
              <a:rPr lang="nl-NL" sz="1600" dirty="0">
                <a:latin typeface="Corbel" panose="020B0503020204020204" pitchFamily="34" charset="0"/>
              </a:rPr>
              <a:t>) bewustzijn</a:t>
            </a:r>
          </a:p>
        </p:txBody>
      </p:sp>
      <p:pic>
        <p:nvPicPr>
          <p:cNvPr id="12" name="Afbeelding 11" descr="Afbeelding met tekst, persoon, teken, groen&#10;&#10;Automatisch gegenereerde beschrijving">
            <a:extLst>
              <a:ext uri="{FF2B5EF4-FFF2-40B4-BE49-F238E27FC236}">
                <a16:creationId xmlns:a16="http://schemas.microsoft.com/office/drawing/2014/main" id="{F35720F7-8E83-3892-ADBC-1F25C2C1D6D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20150" y="0"/>
            <a:ext cx="1855609" cy="2772000"/>
          </a:xfrm>
          <a:prstGeom prst="rect">
            <a:avLst/>
          </a:prstGeom>
          <a:ln>
            <a:noFill/>
          </a:ln>
        </p:spPr>
      </p:pic>
      <p:sp>
        <p:nvSpPr>
          <p:cNvPr id="21" name="Tekstvak 20">
            <a:extLst>
              <a:ext uri="{FF2B5EF4-FFF2-40B4-BE49-F238E27FC236}">
                <a16:creationId xmlns:a16="http://schemas.microsoft.com/office/drawing/2014/main" id="{281465D7-83C8-D6E0-C6CE-849330724E0F}"/>
              </a:ext>
            </a:extLst>
          </p:cNvPr>
          <p:cNvSpPr txBox="1"/>
          <p:nvPr/>
        </p:nvSpPr>
        <p:spPr>
          <a:xfrm>
            <a:off x="1575209" y="-135689"/>
            <a:ext cx="4825622" cy="1084977"/>
          </a:xfrm>
          <a:prstGeom prst="rect">
            <a:avLst/>
          </a:prstGeom>
        </p:spPr>
        <p:txBody>
          <a:bodyPr vert="horz" lIns="91440" tIns="45720" rIns="91440" bIns="45720" rtlCol="0" anchor="ctr">
            <a:normAutofit/>
          </a:bodyPr>
          <a:lstStyle/>
          <a:p>
            <a:pPr marL="361950" algn="ctr">
              <a:lnSpc>
                <a:spcPct val="150000"/>
              </a:lnSpc>
            </a:pPr>
            <a:r>
              <a:rPr lang="nl-NL" sz="2000" dirty="0">
                <a:solidFill>
                  <a:srgbClr val="008780"/>
                </a:solidFill>
                <a:latin typeface="Corbel" panose="020B0503020204020204" pitchFamily="34" charset="0"/>
              </a:rPr>
              <a:t>In essentie is de adem de brug (voeding) om een </a:t>
            </a:r>
            <a:r>
              <a:rPr lang="nl-NL" sz="2000" b="1" dirty="0">
                <a:solidFill>
                  <a:srgbClr val="008780"/>
                </a:solidFill>
                <a:latin typeface="Corbel" panose="020B0503020204020204" pitchFamily="34" charset="0"/>
              </a:rPr>
              <a:t>bezield leven </a:t>
            </a:r>
            <a:r>
              <a:rPr lang="nl-NL" sz="2000" dirty="0">
                <a:solidFill>
                  <a:srgbClr val="008780"/>
                </a:solidFill>
                <a:latin typeface="Corbel" panose="020B0503020204020204" pitchFamily="34" charset="0"/>
              </a:rPr>
              <a:t>te leiden. </a:t>
            </a:r>
          </a:p>
        </p:txBody>
      </p:sp>
    </p:spTree>
    <p:extLst>
      <p:ext uri="{BB962C8B-B14F-4D97-AF65-F5344CB8AC3E}">
        <p14:creationId xmlns:p14="http://schemas.microsoft.com/office/powerpoint/2010/main" val="32355081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ucht, buiten, berg, persoon&#10;&#10;Automatisch gegenereerde beschrijving">
            <a:extLst>
              <a:ext uri="{FF2B5EF4-FFF2-40B4-BE49-F238E27FC236}">
                <a16:creationId xmlns:a16="http://schemas.microsoft.com/office/drawing/2014/main" id="{53618A21-10B3-4CEB-B199-80654699060B}"/>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37" name="Afbeelding 36">
            <a:extLst>
              <a:ext uri="{FF2B5EF4-FFF2-40B4-BE49-F238E27FC236}">
                <a16:creationId xmlns:a16="http://schemas.microsoft.com/office/drawing/2014/main" id="{E0CA31D7-5138-451A-9F17-AA233D17EAC0}"/>
              </a:ext>
            </a:extLst>
          </p:cNvPr>
          <p:cNvPicPr>
            <a:picLocks noChangeAspect="1"/>
          </p:cNvPicPr>
          <p:nvPr/>
        </p:nvPicPr>
        <p:blipFill rotWithShape="1">
          <a:blip r:embed="rId3"/>
          <a:srcRect l="1388"/>
          <a:stretch/>
        </p:blipFill>
        <p:spPr>
          <a:xfrm>
            <a:off x="4878157" y="638669"/>
            <a:ext cx="4716499" cy="4743359"/>
          </a:xfrm>
          <a:prstGeom prst="ellipse">
            <a:avLst/>
          </a:prstGeom>
        </p:spPr>
      </p:pic>
      <p:sp>
        <p:nvSpPr>
          <p:cNvPr id="46" name="Pijl: draaiend 45">
            <a:extLst>
              <a:ext uri="{FF2B5EF4-FFF2-40B4-BE49-F238E27FC236}">
                <a16:creationId xmlns:a16="http://schemas.microsoft.com/office/drawing/2014/main" id="{13E02C3A-B1E6-4DA2-AD52-96155316B075}"/>
              </a:ext>
            </a:extLst>
          </p:cNvPr>
          <p:cNvSpPr/>
          <p:nvPr/>
        </p:nvSpPr>
        <p:spPr>
          <a:xfrm rot="8025420">
            <a:off x="4463168" y="138100"/>
            <a:ext cx="5328000" cy="5568025"/>
          </a:xfrm>
          <a:prstGeom prst="circularArrow">
            <a:avLst/>
          </a:prstGeom>
          <a:solidFill>
            <a:srgbClr val="0066FF">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endParaRPr>
          </a:p>
        </p:txBody>
      </p:sp>
      <p:sp>
        <p:nvSpPr>
          <p:cNvPr id="2" name="Tekstvak 1">
            <a:extLst>
              <a:ext uri="{FF2B5EF4-FFF2-40B4-BE49-F238E27FC236}">
                <a16:creationId xmlns:a16="http://schemas.microsoft.com/office/drawing/2014/main" id="{83D41181-ABB6-2B5B-9BE2-1A81AF809DD6}"/>
              </a:ext>
            </a:extLst>
          </p:cNvPr>
          <p:cNvSpPr txBox="1"/>
          <p:nvPr/>
        </p:nvSpPr>
        <p:spPr>
          <a:xfrm>
            <a:off x="8834487" y="1069883"/>
            <a:ext cx="3357512"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1 – Levenspad / bezieling</a:t>
            </a:r>
          </a:p>
          <a:p>
            <a:r>
              <a:rPr lang="nl-NL" sz="1200" b="1" dirty="0">
                <a:solidFill>
                  <a:srgbClr val="008780"/>
                </a:solidFill>
                <a:latin typeface="Corbel" panose="020B0503020204020204" pitchFamily="34" charset="0"/>
              </a:rPr>
              <a:t>     IK en de perfectie van de imperfectie</a:t>
            </a:r>
          </a:p>
          <a:p>
            <a:r>
              <a:rPr lang="nl-NL" sz="1200" b="1" i="1" dirty="0">
                <a:solidFill>
                  <a:srgbClr val="008780"/>
                </a:solidFill>
                <a:latin typeface="Corbel" panose="020B0503020204020204" pitchFamily="34" charset="0"/>
              </a:rPr>
              <a:t>        JA</a:t>
            </a:r>
            <a:r>
              <a:rPr lang="nl-NL" sz="1200" b="1" dirty="0">
                <a:solidFill>
                  <a:srgbClr val="008780"/>
                </a:solidFill>
                <a:latin typeface="Corbel" panose="020B0503020204020204" pitchFamily="34" charset="0"/>
              </a:rPr>
              <a:t> zeggen tegen het leven</a:t>
            </a:r>
            <a:endParaRPr lang="nl-NL" sz="1200" dirty="0">
              <a:solidFill>
                <a:srgbClr val="008780"/>
              </a:solidFill>
              <a:latin typeface="Corbel" panose="020B0503020204020204" pitchFamily="34" charset="0"/>
            </a:endParaRPr>
          </a:p>
        </p:txBody>
      </p:sp>
      <p:sp>
        <p:nvSpPr>
          <p:cNvPr id="3" name="Tekstvak 2">
            <a:extLst>
              <a:ext uri="{FF2B5EF4-FFF2-40B4-BE49-F238E27FC236}">
                <a16:creationId xmlns:a16="http://schemas.microsoft.com/office/drawing/2014/main" id="{CA61BC5E-87FF-F345-6381-AC10D837651C}"/>
              </a:ext>
            </a:extLst>
          </p:cNvPr>
          <p:cNvSpPr txBox="1"/>
          <p:nvPr/>
        </p:nvSpPr>
        <p:spPr>
          <a:xfrm>
            <a:off x="9532758" y="2512437"/>
            <a:ext cx="1965489" cy="830997"/>
          </a:xfrm>
          <a:prstGeom prst="rect">
            <a:avLst/>
          </a:prstGeom>
          <a:noFill/>
        </p:spPr>
        <p:txBody>
          <a:bodyPr wrap="square" rtlCol="0">
            <a:spAutoFit/>
          </a:bodyPr>
          <a:lstStyle/>
          <a:p>
            <a:r>
              <a:rPr lang="nl-NL" sz="1200" b="1" dirty="0">
                <a:solidFill>
                  <a:srgbClr val="008780"/>
                </a:solidFill>
                <a:latin typeface="Corbel" panose="020B0503020204020204" pitchFamily="34" charset="0"/>
              </a:rPr>
              <a:t>2 – Hulp ontvangen/</a:t>
            </a:r>
            <a:br>
              <a:rPr lang="nl-NL" sz="1200" b="1" dirty="0">
                <a:solidFill>
                  <a:srgbClr val="008780"/>
                </a:solidFill>
                <a:latin typeface="Corbel" panose="020B0503020204020204" pitchFamily="34" charset="0"/>
              </a:rPr>
            </a:br>
            <a:r>
              <a:rPr lang="nl-NL" sz="1200" b="1" dirty="0">
                <a:solidFill>
                  <a:srgbClr val="008780"/>
                </a:solidFill>
                <a:latin typeface="Corbel" panose="020B0503020204020204" pitchFamily="34" charset="0"/>
              </a:rPr>
              <a:t>geven</a:t>
            </a:r>
          </a:p>
          <a:p>
            <a:r>
              <a:rPr lang="nl-NL" sz="1200" b="1" dirty="0">
                <a:solidFill>
                  <a:srgbClr val="008780"/>
                </a:solidFill>
                <a:latin typeface="Corbel" panose="020B0503020204020204" pitchFamily="34" charset="0"/>
              </a:rPr>
              <a:t> Bestaansrecht – er zijn</a:t>
            </a:r>
          </a:p>
          <a:p>
            <a:r>
              <a:rPr lang="nl-NL" sz="1200" b="1" dirty="0">
                <a:solidFill>
                  <a:srgbClr val="008780"/>
                </a:solidFill>
                <a:latin typeface="Corbel" panose="020B0503020204020204" pitchFamily="34" charset="0"/>
              </a:rPr>
              <a:t> Borging </a:t>
            </a:r>
            <a:r>
              <a:rPr lang="nl-NL" sz="1200" b="1" dirty="0" err="1">
                <a:solidFill>
                  <a:srgbClr val="008780"/>
                </a:solidFill>
                <a:latin typeface="Corbel" panose="020B0503020204020204" pitchFamily="34" charset="0"/>
              </a:rPr>
              <a:t>vs</a:t>
            </a:r>
            <a:r>
              <a:rPr lang="nl-NL" sz="1200" b="1" dirty="0">
                <a:solidFill>
                  <a:srgbClr val="008780"/>
                </a:solidFill>
                <a:latin typeface="Corbel" panose="020B0503020204020204" pitchFamily="34" charset="0"/>
              </a:rPr>
              <a:t> zorg</a:t>
            </a:r>
            <a:endParaRPr lang="nl-NL" sz="1200" dirty="0">
              <a:solidFill>
                <a:srgbClr val="008780"/>
              </a:solidFill>
              <a:latin typeface="Corbel" panose="020B0503020204020204" pitchFamily="34" charset="0"/>
            </a:endParaRPr>
          </a:p>
        </p:txBody>
      </p:sp>
      <p:sp>
        <p:nvSpPr>
          <p:cNvPr id="4" name="Tekstvak 3">
            <a:extLst>
              <a:ext uri="{FF2B5EF4-FFF2-40B4-BE49-F238E27FC236}">
                <a16:creationId xmlns:a16="http://schemas.microsoft.com/office/drawing/2014/main" id="{2FDA83F8-3E3F-42CA-CE9A-1F6217D06A5A}"/>
              </a:ext>
            </a:extLst>
          </p:cNvPr>
          <p:cNvSpPr txBox="1"/>
          <p:nvPr/>
        </p:nvSpPr>
        <p:spPr>
          <a:xfrm>
            <a:off x="9078012" y="4022397"/>
            <a:ext cx="3238107"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     3 – Onbevangen kind zijn (innerlijk kind)</a:t>
            </a:r>
          </a:p>
          <a:p>
            <a:r>
              <a:rPr lang="nl-NL" sz="1200" b="1" dirty="0">
                <a:solidFill>
                  <a:srgbClr val="008780"/>
                </a:solidFill>
                <a:latin typeface="Corbel" panose="020B0503020204020204" pitchFamily="34" charset="0"/>
              </a:rPr>
              <a:t>   Wie ga ik zijn (identiteit) / loyaliteit</a:t>
            </a:r>
          </a:p>
          <a:p>
            <a:r>
              <a:rPr lang="nl-NL" sz="1200" b="1" dirty="0">
                <a:solidFill>
                  <a:srgbClr val="008780"/>
                </a:solidFill>
                <a:latin typeface="Corbel" panose="020B0503020204020204" pitchFamily="34" charset="0"/>
              </a:rPr>
              <a:t>Hartsbewustzijn / open </a:t>
            </a:r>
            <a:r>
              <a:rPr lang="nl-NL" sz="1200" b="1" dirty="0" err="1">
                <a:solidFill>
                  <a:srgbClr val="008780"/>
                </a:solidFill>
                <a:latin typeface="Corbel" panose="020B0503020204020204" pitchFamily="34" charset="0"/>
              </a:rPr>
              <a:t>vs</a:t>
            </a:r>
            <a:r>
              <a:rPr lang="nl-NL" sz="1200" b="1" dirty="0">
                <a:solidFill>
                  <a:srgbClr val="008780"/>
                </a:solidFill>
                <a:latin typeface="Corbel" panose="020B0503020204020204" pitchFamily="34" charset="0"/>
              </a:rPr>
              <a:t> gesloten</a:t>
            </a:r>
            <a:endParaRPr lang="nl-NL" sz="1200" dirty="0">
              <a:solidFill>
                <a:srgbClr val="008780"/>
              </a:solidFill>
              <a:latin typeface="Corbel" panose="020B0503020204020204" pitchFamily="34" charset="0"/>
            </a:endParaRPr>
          </a:p>
        </p:txBody>
      </p:sp>
      <p:sp>
        <p:nvSpPr>
          <p:cNvPr id="5" name="Tekstvak 4">
            <a:extLst>
              <a:ext uri="{FF2B5EF4-FFF2-40B4-BE49-F238E27FC236}">
                <a16:creationId xmlns:a16="http://schemas.microsoft.com/office/drawing/2014/main" id="{AC8BA470-C686-E9D5-F250-39A6DEA4FE82}"/>
              </a:ext>
            </a:extLst>
          </p:cNvPr>
          <p:cNvSpPr txBox="1"/>
          <p:nvPr/>
        </p:nvSpPr>
        <p:spPr>
          <a:xfrm>
            <a:off x="7814820" y="5188269"/>
            <a:ext cx="3343373" cy="646331"/>
          </a:xfrm>
          <a:prstGeom prst="rect">
            <a:avLst/>
          </a:prstGeom>
          <a:noFill/>
        </p:spPr>
        <p:txBody>
          <a:bodyPr wrap="square" rtlCol="0">
            <a:spAutoFit/>
          </a:bodyPr>
          <a:lstStyle/>
          <a:p>
            <a:pPr algn="ctr"/>
            <a:r>
              <a:rPr lang="nl-NL" sz="1200" b="1" dirty="0">
                <a:solidFill>
                  <a:srgbClr val="008780"/>
                </a:solidFill>
                <a:latin typeface="Corbel" panose="020B0503020204020204" pitchFamily="34" charset="0"/>
              </a:rPr>
              <a:t>4 – De onderscheidende en begrenzende puber</a:t>
            </a:r>
          </a:p>
          <a:p>
            <a:r>
              <a:rPr lang="nl-NL" sz="1200" b="1" dirty="0">
                <a:solidFill>
                  <a:srgbClr val="008780"/>
                </a:solidFill>
                <a:latin typeface="Corbel" panose="020B0503020204020204" pitchFamily="34" charset="0"/>
              </a:rPr>
              <a:t>Lichaamsbewustzijn en herinneren</a:t>
            </a:r>
          </a:p>
          <a:p>
            <a:r>
              <a:rPr lang="nl-NL" sz="1200" b="1" dirty="0">
                <a:solidFill>
                  <a:srgbClr val="008780"/>
                </a:solidFill>
                <a:latin typeface="Corbel" panose="020B0503020204020204" pitchFamily="34" charset="0"/>
              </a:rPr>
              <a:t>VOELEN (hart)</a:t>
            </a:r>
            <a:endParaRPr lang="nl-NL" sz="1200" dirty="0">
              <a:solidFill>
                <a:srgbClr val="008780"/>
              </a:solidFill>
              <a:latin typeface="Corbel" panose="020B0503020204020204" pitchFamily="34" charset="0"/>
            </a:endParaRPr>
          </a:p>
        </p:txBody>
      </p:sp>
      <p:sp>
        <p:nvSpPr>
          <p:cNvPr id="7" name="Tekstvak 6">
            <a:extLst>
              <a:ext uri="{FF2B5EF4-FFF2-40B4-BE49-F238E27FC236}">
                <a16:creationId xmlns:a16="http://schemas.microsoft.com/office/drawing/2014/main" id="{94FFC8C5-C3AF-A170-3206-539C305BC549}"/>
              </a:ext>
            </a:extLst>
          </p:cNvPr>
          <p:cNvSpPr txBox="1"/>
          <p:nvPr/>
        </p:nvSpPr>
        <p:spPr>
          <a:xfrm>
            <a:off x="3940119" y="5188269"/>
            <a:ext cx="2646023" cy="646331"/>
          </a:xfrm>
          <a:prstGeom prst="rect">
            <a:avLst/>
          </a:prstGeom>
          <a:noFill/>
        </p:spPr>
        <p:txBody>
          <a:bodyPr wrap="square" rtlCol="0">
            <a:spAutoFit/>
          </a:bodyPr>
          <a:lstStyle/>
          <a:p>
            <a:pPr algn="r"/>
            <a:r>
              <a:rPr lang="nl-NL" sz="1200" b="1" dirty="0">
                <a:solidFill>
                  <a:srgbClr val="008780"/>
                </a:solidFill>
                <a:latin typeface="Corbel" panose="020B0503020204020204" pitchFamily="34" charset="0"/>
              </a:rPr>
              <a:t>De (eigen)wijze jongvolwassene – 5</a:t>
            </a:r>
          </a:p>
          <a:p>
            <a:pPr algn="r"/>
            <a:r>
              <a:rPr lang="nl-NL" sz="1200" b="1" dirty="0">
                <a:solidFill>
                  <a:srgbClr val="008780"/>
                </a:solidFill>
                <a:latin typeface="Corbel" panose="020B0503020204020204" pitchFamily="34" charset="0"/>
              </a:rPr>
              <a:t>Onafhankelijkheid en loyaliteit</a:t>
            </a:r>
          </a:p>
          <a:p>
            <a:pPr algn="r"/>
            <a:r>
              <a:rPr lang="nl-NL" sz="1200" b="1" dirty="0">
                <a:solidFill>
                  <a:srgbClr val="008780"/>
                </a:solidFill>
                <a:latin typeface="Corbel" panose="020B0503020204020204" pitchFamily="34" charset="0"/>
              </a:rPr>
              <a:t>DENKEN (wijsheid)</a:t>
            </a:r>
            <a:endParaRPr lang="nl-NL" sz="1200" dirty="0">
              <a:solidFill>
                <a:srgbClr val="008780"/>
              </a:solidFill>
              <a:latin typeface="Corbel" panose="020B0503020204020204" pitchFamily="34" charset="0"/>
            </a:endParaRPr>
          </a:p>
        </p:txBody>
      </p:sp>
      <p:sp>
        <p:nvSpPr>
          <p:cNvPr id="8" name="Tekstvak 7">
            <a:extLst>
              <a:ext uri="{FF2B5EF4-FFF2-40B4-BE49-F238E27FC236}">
                <a16:creationId xmlns:a16="http://schemas.microsoft.com/office/drawing/2014/main" id="{9287165A-2629-AD12-38DC-1F8E44E11B8B}"/>
              </a:ext>
            </a:extLst>
          </p:cNvPr>
          <p:cNvSpPr txBox="1"/>
          <p:nvPr/>
        </p:nvSpPr>
        <p:spPr>
          <a:xfrm>
            <a:off x="2642477" y="4022396"/>
            <a:ext cx="2829783" cy="646331"/>
          </a:xfrm>
          <a:prstGeom prst="rect">
            <a:avLst/>
          </a:prstGeom>
          <a:noFill/>
        </p:spPr>
        <p:txBody>
          <a:bodyPr wrap="square" rtlCol="0">
            <a:spAutoFit/>
          </a:bodyPr>
          <a:lstStyle/>
          <a:p>
            <a:r>
              <a:rPr lang="nl-NL" sz="1200" b="1" dirty="0">
                <a:solidFill>
                  <a:srgbClr val="008780"/>
                </a:solidFill>
                <a:latin typeface="Corbel" panose="020B0503020204020204" pitchFamily="34" charset="0"/>
              </a:rPr>
              <a:t>                                        Authenticiteit – 6  </a:t>
            </a:r>
          </a:p>
          <a:p>
            <a:r>
              <a:rPr lang="nl-NL" sz="1200" b="1" dirty="0">
                <a:solidFill>
                  <a:srgbClr val="008780"/>
                </a:solidFill>
                <a:latin typeface="Corbel" panose="020B0503020204020204" pitchFamily="34" charset="0"/>
              </a:rPr>
              <a:t>                                                         Laten zien         </a:t>
            </a:r>
          </a:p>
          <a:p>
            <a:r>
              <a:rPr lang="nl-NL" sz="1200" b="1" dirty="0">
                <a:solidFill>
                  <a:srgbClr val="008780"/>
                </a:solidFill>
                <a:latin typeface="Corbel" panose="020B0503020204020204" pitchFamily="34" charset="0"/>
              </a:rPr>
              <a:t>                         Moed (intellectsbewustzijn)</a:t>
            </a:r>
            <a:endParaRPr lang="nl-NL" sz="1200" dirty="0">
              <a:solidFill>
                <a:srgbClr val="008780"/>
              </a:solidFill>
              <a:latin typeface="Corbel" panose="020B0503020204020204" pitchFamily="34" charset="0"/>
            </a:endParaRPr>
          </a:p>
        </p:txBody>
      </p:sp>
      <p:sp>
        <p:nvSpPr>
          <p:cNvPr id="9" name="Tekstvak 8">
            <a:extLst>
              <a:ext uri="{FF2B5EF4-FFF2-40B4-BE49-F238E27FC236}">
                <a16:creationId xmlns:a16="http://schemas.microsoft.com/office/drawing/2014/main" id="{107D3C82-EDDE-C263-0CDE-FE302EC4442A}"/>
              </a:ext>
            </a:extLst>
          </p:cNvPr>
          <p:cNvSpPr txBox="1"/>
          <p:nvPr/>
        </p:nvSpPr>
        <p:spPr>
          <a:xfrm>
            <a:off x="3270465" y="2512437"/>
            <a:ext cx="1694651" cy="646331"/>
          </a:xfrm>
          <a:prstGeom prst="rect">
            <a:avLst/>
          </a:prstGeom>
          <a:noFill/>
        </p:spPr>
        <p:txBody>
          <a:bodyPr wrap="square" rtlCol="0">
            <a:spAutoFit/>
          </a:bodyPr>
          <a:lstStyle/>
          <a:p>
            <a:pPr algn="r"/>
            <a:r>
              <a:rPr lang="nl-NL" sz="1200" b="1" dirty="0">
                <a:solidFill>
                  <a:srgbClr val="008780"/>
                </a:solidFill>
                <a:latin typeface="Corbel" panose="020B0503020204020204" pitchFamily="34" charset="0"/>
              </a:rPr>
              <a:t>Avontuur – 7</a:t>
            </a:r>
          </a:p>
          <a:p>
            <a:r>
              <a:rPr lang="nl-NL" sz="1200" b="1" dirty="0">
                <a:solidFill>
                  <a:srgbClr val="008780"/>
                </a:solidFill>
                <a:latin typeface="Corbel" panose="020B0503020204020204" pitchFamily="34" charset="0"/>
              </a:rPr>
              <a:t>                           Verrijking</a:t>
            </a:r>
          </a:p>
          <a:p>
            <a:r>
              <a:rPr lang="nl-NL" sz="1200" b="1" dirty="0">
                <a:solidFill>
                  <a:srgbClr val="008780"/>
                </a:solidFill>
                <a:latin typeface="Corbel" panose="020B0503020204020204" pitchFamily="34" charset="0"/>
              </a:rPr>
              <a:t>                Levensvreugde</a:t>
            </a:r>
            <a:endParaRPr lang="nl-NL" sz="1200" dirty="0">
              <a:solidFill>
                <a:srgbClr val="008780"/>
              </a:solidFill>
              <a:latin typeface="Corbel" panose="020B0503020204020204" pitchFamily="34" charset="0"/>
            </a:endParaRPr>
          </a:p>
        </p:txBody>
      </p:sp>
      <p:sp>
        <p:nvSpPr>
          <p:cNvPr id="10" name="Tekstvak 9">
            <a:extLst>
              <a:ext uri="{FF2B5EF4-FFF2-40B4-BE49-F238E27FC236}">
                <a16:creationId xmlns:a16="http://schemas.microsoft.com/office/drawing/2014/main" id="{42C6CC36-BE43-2D6C-42C4-66AFC04B4A25}"/>
              </a:ext>
            </a:extLst>
          </p:cNvPr>
          <p:cNvSpPr txBox="1"/>
          <p:nvPr/>
        </p:nvSpPr>
        <p:spPr>
          <a:xfrm>
            <a:off x="3515983" y="1081197"/>
            <a:ext cx="2161686" cy="646331"/>
          </a:xfrm>
          <a:prstGeom prst="rect">
            <a:avLst/>
          </a:prstGeom>
          <a:noFill/>
        </p:spPr>
        <p:txBody>
          <a:bodyPr wrap="square" rtlCol="0">
            <a:spAutoFit/>
          </a:bodyPr>
          <a:lstStyle/>
          <a:p>
            <a:pPr algn="r"/>
            <a:r>
              <a:rPr lang="nl-NL" sz="1200" b="1" dirty="0">
                <a:solidFill>
                  <a:srgbClr val="008780"/>
                </a:solidFill>
                <a:latin typeface="Corbel" panose="020B0503020204020204" pitchFamily="34" charset="0"/>
              </a:rPr>
              <a:t>Levenskracht – 8</a:t>
            </a:r>
          </a:p>
          <a:p>
            <a:pPr marL="268288"/>
            <a:r>
              <a:rPr lang="nl-NL" sz="1200" b="1" dirty="0">
                <a:solidFill>
                  <a:srgbClr val="008780"/>
                </a:solidFill>
                <a:latin typeface="Corbel" panose="020B0503020204020204" pitchFamily="34" charset="0"/>
              </a:rPr>
              <a:t>    Innerlijk leiderschap</a:t>
            </a:r>
          </a:p>
          <a:p>
            <a:r>
              <a:rPr lang="nl-NL" sz="1200" b="1" dirty="0">
                <a:solidFill>
                  <a:srgbClr val="008780"/>
                </a:solidFill>
                <a:latin typeface="Corbel" panose="020B0503020204020204" pitchFamily="34" charset="0"/>
              </a:rPr>
              <a:t>                              Overdracht</a:t>
            </a:r>
            <a:endParaRPr lang="nl-NL" sz="1200" dirty="0">
              <a:solidFill>
                <a:srgbClr val="008780"/>
              </a:solidFill>
              <a:latin typeface="Corbel" panose="020B0503020204020204" pitchFamily="34" charset="0"/>
            </a:endParaRPr>
          </a:p>
        </p:txBody>
      </p:sp>
      <p:sp>
        <p:nvSpPr>
          <p:cNvPr id="11" name="Tekstvak 10">
            <a:extLst>
              <a:ext uri="{FF2B5EF4-FFF2-40B4-BE49-F238E27FC236}">
                <a16:creationId xmlns:a16="http://schemas.microsoft.com/office/drawing/2014/main" id="{EB6799BE-0146-564A-A777-EFADDD135215}"/>
              </a:ext>
            </a:extLst>
          </p:cNvPr>
          <p:cNvSpPr txBox="1"/>
          <p:nvPr/>
        </p:nvSpPr>
        <p:spPr>
          <a:xfrm>
            <a:off x="6155563" y="57835"/>
            <a:ext cx="2161686" cy="646331"/>
          </a:xfrm>
          <a:prstGeom prst="rect">
            <a:avLst/>
          </a:prstGeom>
          <a:noFill/>
        </p:spPr>
        <p:txBody>
          <a:bodyPr wrap="square" rtlCol="0">
            <a:spAutoFit/>
          </a:bodyPr>
          <a:lstStyle/>
          <a:p>
            <a:pPr algn="ctr"/>
            <a:r>
              <a:rPr lang="nl-NL" sz="1200" b="1" dirty="0">
                <a:solidFill>
                  <a:srgbClr val="008780"/>
                </a:solidFill>
                <a:latin typeface="Corbel" panose="020B0503020204020204" pitchFamily="34" charset="0"/>
              </a:rPr>
              <a:t>Aanwezigheid – 9</a:t>
            </a:r>
          </a:p>
          <a:p>
            <a:pPr algn="ctr"/>
            <a:r>
              <a:rPr lang="nl-NL" sz="1200" b="1" dirty="0">
                <a:solidFill>
                  <a:srgbClr val="008780"/>
                </a:solidFill>
                <a:latin typeface="Corbel" panose="020B0503020204020204" pitchFamily="34" charset="0"/>
              </a:rPr>
              <a:t>Harmonie met Het is</a:t>
            </a:r>
          </a:p>
          <a:p>
            <a:pPr algn="ctr"/>
            <a:r>
              <a:rPr lang="nl-NL" sz="1200" b="1" dirty="0">
                <a:solidFill>
                  <a:srgbClr val="008780"/>
                </a:solidFill>
                <a:latin typeface="Corbel" panose="020B0503020204020204" pitchFamily="34" charset="0"/>
              </a:rPr>
              <a:t>Neutraliteit</a:t>
            </a:r>
            <a:endParaRPr lang="nl-NL" sz="1200" dirty="0">
              <a:solidFill>
                <a:srgbClr val="008780"/>
              </a:solidFill>
              <a:latin typeface="Corbel" panose="020B0503020204020204" pitchFamily="34" charset="0"/>
            </a:endParaRPr>
          </a:p>
        </p:txBody>
      </p:sp>
      <p:sp>
        <p:nvSpPr>
          <p:cNvPr id="13" name="Afgeronde rechthoek 20">
            <a:extLst>
              <a:ext uri="{FF2B5EF4-FFF2-40B4-BE49-F238E27FC236}">
                <a16:creationId xmlns:a16="http://schemas.microsoft.com/office/drawing/2014/main" id="{D0A87403-0EAE-B30A-2F08-3BCC8FBADDC5}"/>
              </a:ext>
            </a:extLst>
          </p:cNvPr>
          <p:cNvSpPr/>
          <p:nvPr/>
        </p:nvSpPr>
        <p:spPr>
          <a:xfrm>
            <a:off x="9853286" y="2057020"/>
            <a:ext cx="1169357" cy="458699"/>
          </a:xfrm>
          <a:prstGeom prst="rect">
            <a:avLst/>
          </a:prstGeom>
          <a:solidFill>
            <a:srgbClr val="00878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1600" dirty="0">
                <a:latin typeface="Corbel" panose="020B0503020204020204" pitchFamily="34" charset="0"/>
              </a:rPr>
              <a:t>aards bewustzijn</a:t>
            </a:r>
          </a:p>
        </p:txBody>
      </p:sp>
      <p:cxnSp>
        <p:nvCxnSpPr>
          <p:cNvPr id="14" name="Rechte verbindingslijn 13">
            <a:extLst>
              <a:ext uri="{FF2B5EF4-FFF2-40B4-BE49-F238E27FC236}">
                <a16:creationId xmlns:a16="http://schemas.microsoft.com/office/drawing/2014/main" id="{79379B0C-2E97-2C10-0C4D-6D6D6F5B8CB0}"/>
              </a:ext>
            </a:extLst>
          </p:cNvPr>
          <p:cNvCxnSpPr>
            <a:cxnSpLocks/>
          </p:cNvCxnSpPr>
          <p:nvPr/>
        </p:nvCxnSpPr>
        <p:spPr>
          <a:xfrm flipV="1">
            <a:off x="9322436" y="1727195"/>
            <a:ext cx="861436" cy="299962"/>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15" name="Rechte verbindingslijn 14">
            <a:extLst>
              <a:ext uri="{FF2B5EF4-FFF2-40B4-BE49-F238E27FC236}">
                <a16:creationId xmlns:a16="http://schemas.microsoft.com/office/drawing/2014/main" id="{AB261E75-0558-CB05-903F-26AAACF4DC78}"/>
              </a:ext>
            </a:extLst>
          </p:cNvPr>
          <p:cNvCxnSpPr>
            <a:cxnSpLocks/>
          </p:cNvCxnSpPr>
          <p:nvPr/>
        </p:nvCxnSpPr>
        <p:spPr>
          <a:xfrm flipV="1">
            <a:off x="9364650" y="1834022"/>
            <a:ext cx="861436" cy="299962"/>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6" name="Pijl: gekromd links 15">
            <a:extLst>
              <a:ext uri="{FF2B5EF4-FFF2-40B4-BE49-F238E27FC236}">
                <a16:creationId xmlns:a16="http://schemas.microsoft.com/office/drawing/2014/main" id="{719717A3-3927-9970-7E52-E9C34A2AC79B}"/>
              </a:ext>
            </a:extLst>
          </p:cNvPr>
          <p:cNvSpPr/>
          <p:nvPr/>
        </p:nvSpPr>
        <p:spPr>
          <a:xfrm rot="20005068">
            <a:off x="10620426" y="387725"/>
            <a:ext cx="1030651" cy="1943243"/>
          </a:xfrm>
          <a:prstGeom prst="curvedLeftArrow">
            <a:avLst>
              <a:gd name="adj1" fmla="val 17475"/>
              <a:gd name="adj2" fmla="val 50000"/>
              <a:gd name="adj3" fmla="val 25000"/>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tx1"/>
              </a:solidFill>
              <a:latin typeface="Corbel" panose="020B0503020204020204" pitchFamily="34" charset="0"/>
            </a:endParaRPr>
          </a:p>
        </p:txBody>
      </p:sp>
      <p:sp>
        <p:nvSpPr>
          <p:cNvPr id="17" name="Rechthoek 16">
            <a:extLst>
              <a:ext uri="{FF2B5EF4-FFF2-40B4-BE49-F238E27FC236}">
                <a16:creationId xmlns:a16="http://schemas.microsoft.com/office/drawing/2014/main" id="{7E2E9F74-643E-391B-48ED-98485A5584A5}"/>
              </a:ext>
            </a:extLst>
          </p:cNvPr>
          <p:cNvSpPr/>
          <p:nvPr/>
        </p:nvSpPr>
        <p:spPr>
          <a:xfrm>
            <a:off x="10121948" y="1576973"/>
            <a:ext cx="1168910" cy="400110"/>
          </a:xfrm>
          <a:prstGeom prst="rect">
            <a:avLst/>
          </a:prstGeom>
        </p:spPr>
        <p:txBody>
          <a:bodyPr wrap="none">
            <a:spAutoFit/>
          </a:bodyPr>
          <a:lstStyle/>
          <a:p>
            <a:r>
              <a:rPr lang="nl-NL" sz="2000" b="1" dirty="0">
                <a:solidFill>
                  <a:srgbClr val="008780"/>
                </a:solidFill>
                <a:latin typeface="Corbel" panose="020B0503020204020204" pitchFamily="34" charset="0"/>
              </a:rPr>
              <a:t>De adem</a:t>
            </a:r>
            <a:endParaRPr lang="nl-NL" sz="2000" dirty="0">
              <a:solidFill>
                <a:srgbClr val="008780"/>
              </a:solidFill>
              <a:latin typeface="Corbel" panose="020B0503020204020204" pitchFamily="34" charset="0"/>
            </a:endParaRPr>
          </a:p>
        </p:txBody>
      </p:sp>
      <p:sp>
        <p:nvSpPr>
          <p:cNvPr id="18" name="Tekstvak 17">
            <a:extLst>
              <a:ext uri="{FF2B5EF4-FFF2-40B4-BE49-F238E27FC236}">
                <a16:creationId xmlns:a16="http://schemas.microsoft.com/office/drawing/2014/main" id="{2481722B-0FAB-4478-362C-37BA359EECAB}"/>
              </a:ext>
            </a:extLst>
          </p:cNvPr>
          <p:cNvSpPr txBox="1"/>
          <p:nvPr/>
        </p:nvSpPr>
        <p:spPr>
          <a:xfrm>
            <a:off x="0" y="5776802"/>
            <a:ext cx="12191999" cy="1097209"/>
          </a:xfrm>
          <a:prstGeom prst="rect">
            <a:avLst/>
          </a:prstGeom>
        </p:spPr>
        <p:txBody>
          <a:bodyPr vert="horz" lIns="91440" tIns="45720" rIns="91440" bIns="45720" rtlCol="0" anchor="ctr">
            <a:normAutofit/>
          </a:bodyPr>
          <a:lstStyle/>
          <a:p>
            <a:pPr marL="361950" algn="ctr">
              <a:lnSpc>
                <a:spcPct val="150000"/>
              </a:lnSpc>
            </a:pPr>
            <a:r>
              <a:rPr lang="nl-NL" sz="2000" dirty="0">
                <a:solidFill>
                  <a:srgbClr val="008780"/>
                </a:solidFill>
                <a:latin typeface="Corbel" panose="020B0503020204020204" pitchFamily="34" charset="0"/>
              </a:rPr>
              <a:t>Een leven waarin je </a:t>
            </a:r>
            <a:r>
              <a:rPr lang="nl-NL" sz="2000" b="1" dirty="0">
                <a:solidFill>
                  <a:srgbClr val="008780"/>
                </a:solidFill>
                <a:latin typeface="Corbel" panose="020B0503020204020204" pitchFamily="34" charset="0"/>
              </a:rPr>
              <a:t>in contact</a:t>
            </a:r>
            <a:r>
              <a:rPr lang="nl-NL" sz="2000" dirty="0">
                <a:solidFill>
                  <a:srgbClr val="008780"/>
                </a:solidFill>
                <a:latin typeface="Corbel" panose="020B0503020204020204" pitchFamily="34" charset="0"/>
              </a:rPr>
              <a:t> bent </a:t>
            </a:r>
            <a:r>
              <a:rPr lang="nl-NL" sz="2000" b="1" dirty="0">
                <a:solidFill>
                  <a:srgbClr val="008780"/>
                </a:solidFill>
                <a:latin typeface="Corbel" panose="020B0503020204020204" pitchFamily="34" charset="0"/>
              </a:rPr>
              <a:t>met je lichaam</a:t>
            </a:r>
            <a:r>
              <a:rPr lang="nl-NL" sz="2000" dirty="0">
                <a:solidFill>
                  <a:srgbClr val="008780"/>
                </a:solidFill>
                <a:latin typeface="Corbel" panose="020B0503020204020204" pitchFamily="34" charset="0"/>
              </a:rPr>
              <a:t>, er een </a:t>
            </a:r>
            <a:r>
              <a:rPr lang="nl-NL" sz="2000" b="1" dirty="0">
                <a:solidFill>
                  <a:srgbClr val="008780"/>
                </a:solidFill>
                <a:latin typeface="Corbel" panose="020B0503020204020204" pitchFamily="34" charset="0"/>
              </a:rPr>
              <a:t>draagvlak</a:t>
            </a:r>
            <a:r>
              <a:rPr lang="nl-NL" sz="2000" dirty="0">
                <a:solidFill>
                  <a:srgbClr val="008780"/>
                </a:solidFill>
                <a:latin typeface="Corbel" panose="020B0503020204020204" pitchFamily="34" charset="0"/>
              </a:rPr>
              <a:t> is voor je </a:t>
            </a:r>
            <a:r>
              <a:rPr lang="nl-NL" sz="2000" b="1" dirty="0">
                <a:solidFill>
                  <a:srgbClr val="008780"/>
                </a:solidFill>
                <a:latin typeface="Corbel" panose="020B0503020204020204" pitchFamily="34" charset="0"/>
              </a:rPr>
              <a:t>bestaan</a:t>
            </a:r>
            <a:r>
              <a:rPr lang="nl-NL" sz="2000" dirty="0">
                <a:solidFill>
                  <a:srgbClr val="008780"/>
                </a:solidFill>
                <a:latin typeface="Corbel" panose="020B0503020204020204" pitchFamily="34" charset="0"/>
              </a:rPr>
              <a:t> en de </a:t>
            </a:r>
            <a:r>
              <a:rPr lang="nl-NL" sz="2000" b="1" dirty="0">
                <a:solidFill>
                  <a:srgbClr val="008780"/>
                </a:solidFill>
                <a:latin typeface="Corbel" panose="020B0503020204020204" pitchFamily="34" charset="0"/>
              </a:rPr>
              <a:t>samenwerking</a:t>
            </a:r>
            <a:r>
              <a:rPr lang="nl-NL" sz="2000" dirty="0">
                <a:solidFill>
                  <a:srgbClr val="008780"/>
                </a:solidFill>
                <a:latin typeface="Corbel" panose="020B0503020204020204" pitchFamily="34" charset="0"/>
              </a:rPr>
              <a:t> tussen je </a:t>
            </a:r>
            <a:r>
              <a:rPr lang="nl-NL" sz="2000" b="1" dirty="0">
                <a:solidFill>
                  <a:srgbClr val="008780"/>
                </a:solidFill>
                <a:latin typeface="Corbel" panose="020B0503020204020204" pitchFamily="34" charset="0"/>
              </a:rPr>
              <a:t>hart</a:t>
            </a:r>
            <a:r>
              <a:rPr lang="nl-NL" sz="2000" dirty="0">
                <a:solidFill>
                  <a:srgbClr val="008780"/>
                </a:solidFill>
                <a:latin typeface="Corbel" panose="020B0503020204020204" pitchFamily="34" charset="0"/>
              </a:rPr>
              <a:t> en je </a:t>
            </a:r>
            <a:r>
              <a:rPr lang="nl-NL" sz="2000" b="1" dirty="0">
                <a:solidFill>
                  <a:srgbClr val="008780"/>
                </a:solidFill>
                <a:latin typeface="Corbel" panose="020B0503020204020204" pitchFamily="34" charset="0"/>
              </a:rPr>
              <a:t>wijsheid</a:t>
            </a:r>
            <a:r>
              <a:rPr lang="nl-NL" sz="2000" dirty="0">
                <a:solidFill>
                  <a:srgbClr val="008780"/>
                </a:solidFill>
                <a:latin typeface="Corbel" panose="020B0503020204020204" pitchFamily="34" charset="0"/>
              </a:rPr>
              <a:t> de bron is van je </a:t>
            </a:r>
            <a:r>
              <a:rPr lang="nl-NL" sz="2000" b="1" dirty="0">
                <a:solidFill>
                  <a:srgbClr val="008780"/>
                </a:solidFill>
                <a:latin typeface="Corbel" panose="020B0503020204020204" pitchFamily="34" charset="0"/>
              </a:rPr>
              <a:t>innerlijk weten </a:t>
            </a:r>
            <a:r>
              <a:rPr lang="nl-NL" sz="2000" dirty="0">
                <a:solidFill>
                  <a:srgbClr val="008780"/>
                </a:solidFill>
                <a:latin typeface="Corbel" panose="020B0503020204020204" pitchFamily="34" charset="0"/>
              </a:rPr>
              <a:t>en </a:t>
            </a:r>
            <a:r>
              <a:rPr lang="nl-NL" sz="2000" b="1" dirty="0">
                <a:solidFill>
                  <a:srgbClr val="008780"/>
                </a:solidFill>
                <a:latin typeface="Corbel" panose="020B0503020204020204" pitchFamily="34" charset="0"/>
              </a:rPr>
              <a:t>het kompas </a:t>
            </a:r>
            <a:r>
              <a:rPr lang="nl-NL" sz="2000" dirty="0">
                <a:solidFill>
                  <a:srgbClr val="008780"/>
                </a:solidFill>
                <a:latin typeface="Corbel" panose="020B0503020204020204" pitchFamily="34" charset="0"/>
              </a:rPr>
              <a:t>is naar </a:t>
            </a:r>
            <a:r>
              <a:rPr lang="nl-NL" sz="2000" b="1" dirty="0">
                <a:solidFill>
                  <a:srgbClr val="008780"/>
                </a:solidFill>
                <a:latin typeface="Corbel" panose="020B0503020204020204" pitchFamily="34" charset="0"/>
              </a:rPr>
              <a:t>vervulling</a:t>
            </a:r>
            <a:r>
              <a:rPr lang="nl-NL" sz="2000" dirty="0">
                <a:solidFill>
                  <a:srgbClr val="008780"/>
                </a:solidFill>
                <a:latin typeface="Corbel" panose="020B0503020204020204" pitchFamily="34" charset="0"/>
              </a:rPr>
              <a:t> in je leven.</a:t>
            </a:r>
          </a:p>
        </p:txBody>
      </p:sp>
      <p:sp>
        <p:nvSpPr>
          <p:cNvPr id="22" name="Afgeronde rechthoek 20">
            <a:extLst>
              <a:ext uri="{FF2B5EF4-FFF2-40B4-BE49-F238E27FC236}">
                <a16:creationId xmlns:a16="http://schemas.microsoft.com/office/drawing/2014/main" id="{895EA373-8319-2980-1791-1B2A1F21A232}"/>
              </a:ext>
            </a:extLst>
          </p:cNvPr>
          <p:cNvSpPr/>
          <p:nvPr/>
        </p:nvSpPr>
        <p:spPr>
          <a:xfrm>
            <a:off x="8834487" y="639595"/>
            <a:ext cx="1428014" cy="458699"/>
          </a:xfrm>
          <a:prstGeom prst="rect">
            <a:avLst/>
          </a:prstGeom>
          <a:solidFill>
            <a:srgbClr val="008780"/>
          </a:solidFill>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nl-NL" sz="1600" dirty="0">
                <a:latin typeface="Corbel" panose="020B0503020204020204" pitchFamily="34" charset="0"/>
              </a:rPr>
              <a:t>hoger (</a:t>
            </a:r>
            <a:r>
              <a:rPr lang="nl-NL" sz="1600" dirty="0" err="1">
                <a:latin typeface="Corbel" panose="020B0503020204020204" pitchFamily="34" charset="0"/>
              </a:rPr>
              <a:t>ziels</a:t>
            </a:r>
            <a:r>
              <a:rPr lang="nl-NL" sz="1600" dirty="0">
                <a:latin typeface="Corbel" panose="020B0503020204020204" pitchFamily="34" charset="0"/>
              </a:rPr>
              <a:t>) bewustzijn</a:t>
            </a:r>
          </a:p>
        </p:txBody>
      </p:sp>
      <p:pic>
        <p:nvPicPr>
          <p:cNvPr id="12" name="Afbeelding 11" descr="Afbeelding met tekst, persoon, teken, groen&#10;&#10;Automatisch gegenereerde beschrijving">
            <a:extLst>
              <a:ext uri="{FF2B5EF4-FFF2-40B4-BE49-F238E27FC236}">
                <a16:creationId xmlns:a16="http://schemas.microsoft.com/office/drawing/2014/main" id="{F35720F7-8E83-3892-ADBC-1F25C2C1D6D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20150" y="0"/>
            <a:ext cx="1855609" cy="2772000"/>
          </a:xfrm>
          <a:prstGeom prst="rect">
            <a:avLst/>
          </a:prstGeom>
          <a:ln>
            <a:noFill/>
          </a:ln>
        </p:spPr>
      </p:pic>
      <p:sp>
        <p:nvSpPr>
          <p:cNvPr id="23" name="Tekstvak 22">
            <a:extLst>
              <a:ext uri="{FF2B5EF4-FFF2-40B4-BE49-F238E27FC236}">
                <a16:creationId xmlns:a16="http://schemas.microsoft.com/office/drawing/2014/main" id="{D89C814F-0B60-9526-8FBA-A363830BD606}"/>
              </a:ext>
            </a:extLst>
          </p:cNvPr>
          <p:cNvSpPr txBox="1"/>
          <p:nvPr/>
        </p:nvSpPr>
        <p:spPr>
          <a:xfrm>
            <a:off x="1575209" y="-135689"/>
            <a:ext cx="4825622" cy="1084977"/>
          </a:xfrm>
          <a:prstGeom prst="rect">
            <a:avLst/>
          </a:prstGeom>
        </p:spPr>
        <p:txBody>
          <a:bodyPr vert="horz" lIns="91440" tIns="45720" rIns="91440" bIns="45720" rtlCol="0" anchor="ctr">
            <a:normAutofit/>
          </a:bodyPr>
          <a:lstStyle/>
          <a:p>
            <a:pPr marL="361950" algn="ctr">
              <a:lnSpc>
                <a:spcPct val="150000"/>
              </a:lnSpc>
            </a:pPr>
            <a:r>
              <a:rPr lang="nl-NL" sz="2000" dirty="0">
                <a:solidFill>
                  <a:srgbClr val="008780"/>
                </a:solidFill>
                <a:latin typeface="Corbel" panose="020B0503020204020204" pitchFamily="34" charset="0"/>
              </a:rPr>
              <a:t>In essentie is de adem de brug (voeding) om een </a:t>
            </a:r>
            <a:r>
              <a:rPr lang="nl-NL" sz="2000" b="1" dirty="0">
                <a:solidFill>
                  <a:srgbClr val="008780"/>
                </a:solidFill>
                <a:latin typeface="Corbel" panose="020B0503020204020204" pitchFamily="34" charset="0"/>
              </a:rPr>
              <a:t>bezield leven </a:t>
            </a:r>
            <a:r>
              <a:rPr lang="nl-NL" sz="2000" dirty="0">
                <a:solidFill>
                  <a:srgbClr val="008780"/>
                </a:solidFill>
                <a:latin typeface="Corbel" panose="020B0503020204020204" pitchFamily="34" charset="0"/>
              </a:rPr>
              <a:t>te leiden. </a:t>
            </a:r>
          </a:p>
        </p:txBody>
      </p:sp>
    </p:spTree>
    <p:extLst>
      <p:ext uri="{BB962C8B-B14F-4D97-AF65-F5344CB8AC3E}">
        <p14:creationId xmlns:p14="http://schemas.microsoft.com/office/powerpoint/2010/main" val="16211600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826524" y="1241240"/>
            <a:ext cx="7028339" cy="5569009"/>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800" b="1" dirty="0">
                <a:solidFill>
                  <a:srgbClr val="008780"/>
                </a:solidFill>
                <a:latin typeface="Corbel" panose="020B0503020204020204" pitchFamily="34" charset="0"/>
              </a:rPr>
              <a:t>Ademen is leven. Leven is ademen.</a:t>
            </a:r>
          </a:p>
          <a:p>
            <a:pPr algn="ctr">
              <a:lnSpc>
                <a:spcPct val="160000"/>
              </a:lnSpc>
              <a:spcBef>
                <a:spcPct val="0"/>
              </a:spcBef>
              <a:spcAft>
                <a:spcPts val="600"/>
              </a:spcAft>
            </a:pPr>
            <a:r>
              <a:rPr lang="nl-NL" sz="2000" b="0" i="0" dirty="0">
                <a:solidFill>
                  <a:srgbClr val="008780"/>
                </a:solidFill>
                <a:effectLst/>
                <a:latin typeface="Corbel" panose="020B0503020204020204" pitchFamily="34" charset="0"/>
              </a:rPr>
              <a:t>Ademen doe je de hele dag – dat is de </a:t>
            </a:r>
            <a:r>
              <a:rPr lang="nl-NL" sz="2000" b="1" i="0" dirty="0">
                <a:solidFill>
                  <a:srgbClr val="008780"/>
                </a:solidFill>
                <a:effectLst/>
                <a:latin typeface="Corbel" panose="020B0503020204020204" pitchFamily="34" charset="0"/>
              </a:rPr>
              <a:t>keuze van je ziel</a:t>
            </a:r>
            <a:r>
              <a:rPr lang="nl-NL" sz="2000" b="0" i="0" dirty="0">
                <a:solidFill>
                  <a:srgbClr val="008780"/>
                </a:solidFill>
                <a:effectLst/>
                <a:latin typeface="Corbel" panose="020B0503020204020204" pitchFamily="34" charset="0"/>
              </a:rPr>
              <a:t>.</a:t>
            </a:r>
          </a:p>
          <a:p>
            <a:pPr algn="ctr">
              <a:lnSpc>
                <a:spcPct val="160000"/>
              </a:lnSpc>
              <a:spcBef>
                <a:spcPct val="0"/>
              </a:spcBef>
              <a:spcAft>
                <a:spcPts val="600"/>
              </a:spcAft>
            </a:pPr>
            <a:r>
              <a:rPr lang="nl-NL" sz="2000" dirty="0">
                <a:solidFill>
                  <a:srgbClr val="008780"/>
                </a:solidFill>
                <a:latin typeface="Corbel" panose="020B0503020204020204" pitchFamily="34" charset="0"/>
              </a:rPr>
              <a:t>Een optimale ademhaling is een volledig bereik van je potentieel!</a:t>
            </a:r>
          </a:p>
          <a:p>
            <a:pPr algn="ctr">
              <a:lnSpc>
                <a:spcPct val="160000"/>
              </a:lnSpc>
              <a:spcBef>
                <a:spcPct val="0"/>
              </a:spcBef>
              <a:spcAft>
                <a:spcPts val="600"/>
              </a:spcAft>
            </a:pPr>
            <a:endParaRPr lang="nl-NL" sz="2000" dirty="0">
              <a:solidFill>
                <a:srgbClr val="008780"/>
              </a:solidFill>
              <a:latin typeface="Corbel" panose="020B0503020204020204" pitchFamily="34" charset="0"/>
            </a:endParaRPr>
          </a:p>
          <a:p>
            <a:pPr algn="ctr">
              <a:lnSpc>
                <a:spcPct val="160000"/>
              </a:lnSpc>
              <a:spcBef>
                <a:spcPct val="0"/>
              </a:spcBef>
              <a:spcAft>
                <a:spcPts val="600"/>
              </a:spcAft>
            </a:pPr>
            <a:r>
              <a:rPr lang="nl-NL" sz="2000" dirty="0">
                <a:solidFill>
                  <a:srgbClr val="008780"/>
                </a:solidFill>
                <a:latin typeface="Corbel" panose="020B0503020204020204" pitchFamily="34" charset="0"/>
              </a:rPr>
              <a:t>Hoe je ademt – dat is de </a:t>
            </a:r>
            <a:r>
              <a:rPr lang="nl-NL" sz="2000" b="1" dirty="0">
                <a:solidFill>
                  <a:srgbClr val="008780"/>
                </a:solidFill>
                <a:latin typeface="Corbel" panose="020B0503020204020204" pitchFamily="34" charset="0"/>
              </a:rPr>
              <a:t>keuze van je aardse persoonlijkheid</a:t>
            </a:r>
            <a:r>
              <a:rPr lang="nl-NL" sz="2000" dirty="0">
                <a:solidFill>
                  <a:srgbClr val="008780"/>
                </a:solidFill>
                <a:latin typeface="Corbel" panose="020B0503020204020204" pitchFamily="34" charset="0"/>
              </a:rPr>
              <a:t>.</a:t>
            </a:r>
          </a:p>
          <a:p>
            <a:pPr algn="ctr">
              <a:lnSpc>
                <a:spcPct val="160000"/>
              </a:lnSpc>
              <a:spcBef>
                <a:spcPct val="0"/>
              </a:spcBef>
              <a:spcAft>
                <a:spcPts val="600"/>
              </a:spcAft>
            </a:pPr>
            <a:r>
              <a:rPr lang="nl-NL" sz="2000" dirty="0">
                <a:solidFill>
                  <a:srgbClr val="008780"/>
                </a:solidFill>
                <a:latin typeface="Corbel" panose="020B0503020204020204" pitchFamily="34" charset="0"/>
              </a:rPr>
              <a:t>Dat beïnvloedt het bereiken en gebruiken van je potentieel.</a:t>
            </a:r>
          </a:p>
          <a:p>
            <a:pPr algn="ctr">
              <a:lnSpc>
                <a:spcPct val="160000"/>
              </a:lnSpc>
              <a:spcBef>
                <a:spcPct val="0"/>
              </a:spcBef>
              <a:spcAft>
                <a:spcPts val="600"/>
              </a:spcAft>
            </a:pPr>
            <a:endParaRPr lang="nl-NL" sz="2000" dirty="0">
              <a:solidFill>
                <a:srgbClr val="008780"/>
              </a:solidFill>
              <a:latin typeface="Corbel" panose="020B0503020204020204" pitchFamily="34" charset="0"/>
            </a:endParaRPr>
          </a:p>
          <a:p>
            <a:pPr algn="ctr">
              <a:lnSpc>
                <a:spcPct val="160000"/>
              </a:lnSpc>
              <a:spcBef>
                <a:spcPct val="0"/>
              </a:spcBef>
              <a:spcAft>
                <a:spcPts val="600"/>
              </a:spcAft>
            </a:pPr>
            <a:r>
              <a:rPr lang="nl-NL" sz="2000" b="1" dirty="0">
                <a:solidFill>
                  <a:srgbClr val="008780"/>
                </a:solidFill>
                <a:latin typeface="Corbel" panose="020B0503020204020204" pitchFamily="34" charset="0"/>
              </a:rPr>
              <a:t>Je potentieel is al aanwezig, optimaal ademen activeert het! </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23175945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0728" r="2072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08849" y="741648"/>
            <a:ext cx="7283151" cy="5679503"/>
          </a:xfrm>
          <a:prstGeom prst="rect">
            <a:avLst/>
          </a:prstGeom>
        </p:spPr>
        <p:txBody>
          <a:bodyPr vert="horz" lIns="91440" tIns="45720" rIns="91440" bIns="45720" rtlCol="0">
            <a:noAutofit/>
          </a:bodyPr>
          <a:lstStyle/>
          <a:p>
            <a:pPr>
              <a:lnSpc>
                <a:spcPct val="170000"/>
              </a:lnSpc>
              <a:spcBef>
                <a:spcPct val="0"/>
              </a:spcBef>
              <a:spcAft>
                <a:spcPts val="600"/>
              </a:spcAft>
            </a:pPr>
            <a:r>
              <a:rPr lang="nl-NL" sz="2800" b="1" dirty="0">
                <a:solidFill>
                  <a:srgbClr val="008780"/>
                </a:solidFill>
                <a:latin typeface="Corbel" panose="020B0503020204020204" pitchFamily="34" charset="0"/>
              </a:rPr>
              <a:t>Optimaal ademen zorgt voor</a:t>
            </a:r>
          </a:p>
          <a:p>
            <a:pPr marL="177800" indent="-177800">
              <a:lnSpc>
                <a:spcPct val="17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talenten en passie</a:t>
            </a:r>
            <a:r>
              <a:rPr lang="nl-NL" sz="2000" dirty="0">
                <a:solidFill>
                  <a:srgbClr val="008780"/>
                </a:solidFill>
                <a:latin typeface="Corbel" panose="020B0503020204020204" pitchFamily="34" charset="0"/>
              </a:rPr>
              <a:t>.</a:t>
            </a:r>
          </a:p>
          <a:p>
            <a:pPr marL="177800" indent="-177800">
              <a:lnSpc>
                <a:spcPct val="17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levensdoel</a:t>
            </a:r>
            <a:r>
              <a:rPr lang="nl-NL" sz="2000" dirty="0">
                <a:solidFill>
                  <a:srgbClr val="008780"/>
                </a:solidFill>
                <a:latin typeface="Corbel" panose="020B0503020204020204" pitchFamily="34" charset="0"/>
              </a:rPr>
              <a:t> en </a:t>
            </a:r>
            <a:r>
              <a:rPr lang="nl-NL" sz="2000" b="1" dirty="0">
                <a:solidFill>
                  <a:srgbClr val="008780"/>
                </a:solidFill>
                <a:latin typeface="Corbel" panose="020B0503020204020204" pitchFamily="34" charset="0"/>
              </a:rPr>
              <a:t>vervulling</a:t>
            </a:r>
            <a:r>
              <a:rPr lang="nl-NL" sz="2000" dirty="0">
                <a:solidFill>
                  <a:srgbClr val="008780"/>
                </a:solidFill>
                <a:latin typeface="Corbel" panose="020B0503020204020204" pitchFamily="34" charset="0"/>
              </a:rPr>
              <a:t>.</a:t>
            </a:r>
          </a:p>
          <a:p>
            <a:pPr marL="177800" indent="-177800">
              <a:lnSpc>
                <a:spcPct val="17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intuïtief leven</a:t>
            </a:r>
            <a:r>
              <a:rPr lang="nl-NL" sz="2000" dirty="0">
                <a:solidFill>
                  <a:srgbClr val="008780"/>
                </a:solidFill>
                <a:latin typeface="Corbel" panose="020B0503020204020204" pitchFamily="34" charset="0"/>
              </a:rPr>
              <a:t>.</a:t>
            </a:r>
          </a:p>
          <a:p>
            <a:pPr marL="177800" indent="-177800">
              <a:lnSpc>
                <a:spcPct val="17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je</a:t>
            </a:r>
            <a:r>
              <a:rPr lang="nl-NL" sz="2000" dirty="0">
                <a:solidFill>
                  <a:srgbClr val="008780"/>
                </a:solidFill>
                <a:latin typeface="Corbel" panose="020B0503020204020204" pitchFamily="34" charset="0"/>
              </a:rPr>
              <a:t> </a:t>
            </a:r>
            <a:r>
              <a:rPr lang="nl-NL" sz="2000" b="1" dirty="0">
                <a:solidFill>
                  <a:srgbClr val="008780"/>
                </a:solidFill>
                <a:latin typeface="Corbel" panose="020B0503020204020204" pitchFamily="34" charset="0"/>
              </a:rPr>
              <a:t>plaats in het groter geheel</a:t>
            </a:r>
            <a:r>
              <a:rPr lang="nl-NL" sz="2000" dirty="0">
                <a:solidFill>
                  <a:srgbClr val="008780"/>
                </a:solidFill>
                <a:latin typeface="Corbel" panose="020B0503020204020204" pitchFamily="34" charset="0"/>
              </a:rPr>
              <a:t>.</a:t>
            </a:r>
            <a:endParaRPr lang="nl-NL" sz="2000" b="1" dirty="0">
              <a:solidFill>
                <a:srgbClr val="008780"/>
              </a:solidFill>
              <a:latin typeface="Corbel" panose="020B0503020204020204" pitchFamily="34" charset="0"/>
            </a:endParaRPr>
          </a:p>
          <a:p>
            <a:pPr marL="177800" indent="-177800">
              <a:lnSpc>
                <a:spcPct val="17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volwaardigheid</a:t>
            </a:r>
            <a:r>
              <a:rPr lang="nl-NL" sz="2000" dirty="0">
                <a:solidFill>
                  <a:srgbClr val="008780"/>
                </a:solidFill>
                <a:latin typeface="Corbel" panose="020B0503020204020204" pitchFamily="34" charset="0"/>
              </a:rPr>
              <a:t> en </a:t>
            </a:r>
            <a:r>
              <a:rPr lang="nl-NL" sz="2000" b="1" dirty="0">
                <a:solidFill>
                  <a:srgbClr val="008780"/>
                </a:solidFill>
                <a:latin typeface="Corbel" panose="020B0503020204020204" pitchFamily="34" charset="0"/>
              </a:rPr>
              <a:t>gelijkwaardigheid</a:t>
            </a:r>
            <a:r>
              <a:rPr lang="nl-NL" sz="2000" dirty="0">
                <a:solidFill>
                  <a:srgbClr val="008780"/>
                </a:solidFill>
                <a:latin typeface="Corbel" panose="020B0503020204020204" pitchFamily="34" charset="0"/>
              </a:rPr>
              <a:t>.</a:t>
            </a:r>
          </a:p>
          <a:p>
            <a:pPr marL="177800" indent="-177800">
              <a:lnSpc>
                <a:spcPct val="17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ontspanning</a:t>
            </a:r>
            <a:r>
              <a:rPr lang="nl-NL" sz="2000" dirty="0">
                <a:solidFill>
                  <a:srgbClr val="008780"/>
                </a:solidFill>
                <a:latin typeface="Corbel" panose="020B0503020204020204" pitchFamily="34" charset="0"/>
              </a:rPr>
              <a:t>.</a:t>
            </a:r>
          </a:p>
          <a:p>
            <a:pPr algn="ctr">
              <a:lnSpc>
                <a:spcPct val="170000"/>
              </a:lnSpc>
              <a:spcBef>
                <a:spcPct val="0"/>
              </a:spcBef>
              <a:spcAft>
                <a:spcPts val="600"/>
              </a:spcAft>
            </a:pPr>
            <a:r>
              <a:rPr lang="nl-NL" sz="2000" b="1" dirty="0">
                <a:solidFill>
                  <a:srgbClr val="008780"/>
                </a:solidFill>
                <a:latin typeface="Corbel" panose="020B0503020204020204" pitchFamily="34" charset="0"/>
              </a:rPr>
              <a:t>Optimaal ademen realiseert aanwezigheid en vervulling </a:t>
            </a:r>
            <a:br>
              <a:rPr lang="nl-NL" sz="2000" b="1" dirty="0">
                <a:solidFill>
                  <a:srgbClr val="008780"/>
                </a:solidFill>
                <a:latin typeface="Corbel" panose="020B0503020204020204" pitchFamily="34" charset="0"/>
              </a:rPr>
            </a:br>
            <a:r>
              <a:rPr lang="nl-NL" sz="2000" b="1" dirty="0">
                <a:solidFill>
                  <a:srgbClr val="008780"/>
                </a:solidFill>
                <a:latin typeface="Corbel" panose="020B0503020204020204" pitchFamily="34" charset="0"/>
              </a:rPr>
              <a:t>vanuit een zelfbeeld zoals je in essentie bent.</a:t>
            </a: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34605261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0728" r="2072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874214" y="2078610"/>
            <a:ext cx="7283151" cy="4190141"/>
          </a:xfrm>
          <a:prstGeom prst="rect">
            <a:avLst/>
          </a:prstGeom>
        </p:spPr>
        <p:txBody>
          <a:bodyPr vert="horz" lIns="91440" tIns="45720" rIns="91440" bIns="45720" rtlCol="0">
            <a:noAutofit/>
          </a:bodyPr>
          <a:lstStyle/>
          <a:p>
            <a:pPr>
              <a:lnSpc>
                <a:spcPct val="170000"/>
              </a:lnSpc>
              <a:spcBef>
                <a:spcPct val="0"/>
              </a:spcBef>
              <a:spcAft>
                <a:spcPts val="600"/>
              </a:spcAft>
            </a:pPr>
            <a:r>
              <a:rPr lang="nl-NL" sz="2000" b="1" dirty="0">
                <a:solidFill>
                  <a:srgbClr val="008780"/>
                </a:solidFill>
                <a:latin typeface="Corbel" panose="020B0503020204020204" pitchFamily="34" charset="0"/>
              </a:rPr>
              <a:t>Volledig ademen is ademen in</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je onderbuik, je bekkengebied, </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je middenrifgebied,</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en je hartgebied. </a:t>
            </a:r>
          </a:p>
          <a:p>
            <a:pPr>
              <a:lnSpc>
                <a:spcPct val="17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170422239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ucht, buiten, berg, persoon&#10;&#10;Automatisch gegenereerde beschrijving">
            <a:extLst>
              <a:ext uri="{FF2B5EF4-FFF2-40B4-BE49-F238E27FC236}">
                <a16:creationId xmlns:a16="http://schemas.microsoft.com/office/drawing/2014/main" id="{53618A21-10B3-4CEB-B199-80654699060B}"/>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graphicFrame>
        <p:nvGraphicFramePr>
          <p:cNvPr id="4" name="Diagram 3">
            <a:extLst>
              <a:ext uri="{FF2B5EF4-FFF2-40B4-BE49-F238E27FC236}">
                <a16:creationId xmlns:a16="http://schemas.microsoft.com/office/drawing/2014/main" id="{6EC303F2-14D1-4469-8D06-73AFDC8E53EF}"/>
              </a:ext>
            </a:extLst>
          </p:cNvPr>
          <p:cNvGraphicFramePr/>
          <p:nvPr>
            <p:extLst>
              <p:ext uri="{D42A27DB-BD31-4B8C-83A1-F6EECF244321}">
                <p14:modId xmlns:p14="http://schemas.microsoft.com/office/powerpoint/2010/main" val="2683707491"/>
              </p:ext>
            </p:extLst>
          </p:nvPr>
        </p:nvGraphicFramePr>
        <p:xfrm>
          <a:off x="2031999" y="0"/>
          <a:ext cx="9971315"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vak 1">
            <a:extLst>
              <a:ext uri="{FF2B5EF4-FFF2-40B4-BE49-F238E27FC236}">
                <a16:creationId xmlns:a16="http://schemas.microsoft.com/office/drawing/2014/main" id="{85FED325-1955-DB98-F457-40AAC1885376}"/>
              </a:ext>
            </a:extLst>
          </p:cNvPr>
          <p:cNvSpPr txBox="1"/>
          <p:nvPr/>
        </p:nvSpPr>
        <p:spPr>
          <a:xfrm>
            <a:off x="9176994" y="1330815"/>
            <a:ext cx="3120467" cy="4947437"/>
          </a:xfrm>
          <a:prstGeom prst="rect">
            <a:avLst/>
          </a:prstGeom>
        </p:spPr>
        <p:txBody>
          <a:bodyPr vert="horz" lIns="91440" tIns="45720" rIns="91440" bIns="45720" rtlCol="0">
            <a:normAutofit fontScale="92500"/>
          </a:bodyPr>
          <a:lstStyle/>
          <a:p>
            <a:pPr marL="268288" algn="ctr">
              <a:lnSpc>
                <a:spcPct val="160000"/>
              </a:lnSpc>
              <a:spcBef>
                <a:spcPct val="0"/>
              </a:spcBef>
              <a:spcAft>
                <a:spcPts val="600"/>
              </a:spcAft>
            </a:pPr>
            <a:r>
              <a:rPr lang="nl-NL" sz="2000" b="1" dirty="0">
                <a:solidFill>
                  <a:srgbClr val="008780"/>
                </a:solidFill>
                <a:latin typeface="Corbel" panose="020B0503020204020204" pitchFamily="34" charset="0"/>
              </a:rPr>
              <a:t>Zelfbeeld</a:t>
            </a:r>
          </a:p>
          <a:p>
            <a:pPr marL="268288" algn="ctr">
              <a:lnSpc>
                <a:spcPct val="160000"/>
              </a:lnSpc>
              <a:spcBef>
                <a:spcPct val="0"/>
              </a:spcBef>
              <a:spcAft>
                <a:spcPts val="600"/>
              </a:spcAft>
            </a:pPr>
            <a:r>
              <a:rPr lang="nl-NL" sz="2000" dirty="0">
                <a:solidFill>
                  <a:srgbClr val="008780"/>
                </a:solidFill>
                <a:latin typeface="Corbel" panose="020B0503020204020204" pitchFamily="34" charset="0"/>
              </a:rPr>
              <a:t>Bezieling</a:t>
            </a:r>
          </a:p>
          <a:p>
            <a:pPr marL="268288" algn="ctr">
              <a:lnSpc>
                <a:spcPct val="160000"/>
              </a:lnSpc>
              <a:spcBef>
                <a:spcPct val="0"/>
              </a:spcBef>
              <a:spcAft>
                <a:spcPts val="600"/>
              </a:spcAft>
            </a:pPr>
            <a:r>
              <a:rPr lang="nl-NL" sz="2000" dirty="0">
                <a:solidFill>
                  <a:srgbClr val="008780"/>
                </a:solidFill>
                <a:latin typeface="Corbel" panose="020B0503020204020204" pitchFamily="34" charset="0"/>
              </a:rPr>
              <a:t>Intuïtie</a:t>
            </a:r>
          </a:p>
          <a:p>
            <a:pPr marL="268288" algn="ctr">
              <a:lnSpc>
                <a:spcPct val="160000"/>
              </a:lnSpc>
              <a:spcBef>
                <a:spcPct val="0"/>
              </a:spcBef>
              <a:spcAft>
                <a:spcPts val="600"/>
              </a:spcAft>
            </a:pPr>
            <a:r>
              <a:rPr lang="nl-NL" sz="2000" dirty="0">
                <a:solidFill>
                  <a:srgbClr val="008780"/>
                </a:solidFill>
                <a:latin typeface="Corbel" panose="020B0503020204020204" pitchFamily="34" charset="0"/>
              </a:rPr>
              <a:t>Volheid</a:t>
            </a:r>
          </a:p>
          <a:p>
            <a:pPr marL="268288" algn="ctr">
              <a:lnSpc>
                <a:spcPct val="160000"/>
              </a:lnSpc>
              <a:spcBef>
                <a:spcPct val="0"/>
              </a:spcBef>
              <a:spcAft>
                <a:spcPts val="600"/>
              </a:spcAft>
            </a:pPr>
            <a:r>
              <a:rPr lang="nl-NL" sz="2000" dirty="0">
                <a:solidFill>
                  <a:srgbClr val="008780"/>
                </a:solidFill>
                <a:latin typeface="Corbel" panose="020B0503020204020204" pitchFamily="34" charset="0"/>
              </a:rPr>
              <a:t>Verbondenheid</a:t>
            </a:r>
          </a:p>
          <a:p>
            <a:pPr marL="268288" algn="ctr">
              <a:lnSpc>
                <a:spcPct val="160000"/>
              </a:lnSpc>
              <a:spcBef>
                <a:spcPct val="0"/>
              </a:spcBef>
              <a:spcAft>
                <a:spcPts val="600"/>
              </a:spcAft>
            </a:pPr>
            <a:r>
              <a:rPr lang="nl-NL" sz="2000" dirty="0">
                <a:solidFill>
                  <a:srgbClr val="008780"/>
                </a:solidFill>
                <a:latin typeface="Corbel" panose="020B0503020204020204" pitchFamily="34" charset="0"/>
              </a:rPr>
              <a:t>Bestaansrecht</a:t>
            </a:r>
          </a:p>
          <a:p>
            <a:pPr marL="268288" algn="ctr">
              <a:lnSpc>
                <a:spcPct val="160000"/>
              </a:lnSpc>
              <a:spcBef>
                <a:spcPct val="0"/>
              </a:spcBef>
              <a:spcAft>
                <a:spcPts val="600"/>
              </a:spcAft>
            </a:pPr>
            <a:r>
              <a:rPr lang="nl-NL" sz="2000" dirty="0">
                <a:solidFill>
                  <a:srgbClr val="008780"/>
                </a:solidFill>
                <a:latin typeface="Corbel" panose="020B0503020204020204" pitchFamily="34" charset="0"/>
              </a:rPr>
              <a:t>Gelijkwaardigheid</a:t>
            </a:r>
          </a:p>
          <a:p>
            <a:pPr marL="268288" algn="ctr">
              <a:lnSpc>
                <a:spcPct val="160000"/>
              </a:lnSpc>
              <a:spcBef>
                <a:spcPct val="0"/>
              </a:spcBef>
              <a:spcAft>
                <a:spcPts val="600"/>
              </a:spcAft>
            </a:pPr>
            <a:r>
              <a:rPr lang="nl-NL" sz="2000" dirty="0">
                <a:solidFill>
                  <a:srgbClr val="008780"/>
                </a:solidFill>
                <a:latin typeface="Corbel" panose="020B0503020204020204" pitchFamily="34" charset="0"/>
              </a:rPr>
              <a:t>Volwaardigheid</a:t>
            </a:r>
          </a:p>
          <a:p>
            <a:pPr algn="ctr">
              <a:lnSpc>
                <a:spcPct val="160000"/>
              </a:lnSpc>
              <a:spcBef>
                <a:spcPct val="0"/>
              </a:spcBef>
              <a:spcAft>
                <a:spcPts val="600"/>
              </a:spcAft>
            </a:pPr>
            <a:r>
              <a:rPr lang="nl-NL" sz="2000" b="1" dirty="0">
                <a:solidFill>
                  <a:srgbClr val="008780"/>
                </a:solidFill>
                <a:latin typeface="Corbel" panose="020B0503020204020204" pitchFamily="34" charset="0"/>
              </a:rPr>
              <a:t>Spiritueel (</a:t>
            </a:r>
            <a:r>
              <a:rPr lang="nl-NL" sz="2000" b="1" dirty="0" err="1">
                <a:solidFill>
                  <a:srgbClr val="008780"/>
                </a:solidFill>
                <a:latin typeface="Corbel" panose="020B0503020204020204" pitchFamily="34" charset="0"/>
              </a:rPr>
              <a:t>ziels</a:t>
            </a:r>
            <a:r>
              <a:rPr lang="nl-NL" sz="2000" b="1" dirty="0">
                <a:solidFill>
                  <a:srgbClr val="008780"/>
                </a:solidFill>
                <a:latin typeface="Corbel" panose="020B0503020204020204" pitchFamily="34" charset="0"/>
              </a:rPr>
              <a:t>) bewustzijn</a:t>
            </a:r>
          </a:p>
          <a:p>
            <a:pPr algn="ctr">
              <a:lnSpc>
                <a:spcPct val="160000"/>
              </a:lnSpc>
              <a:spcBef>
                <a:spcPct val="0"/>
              </a:spcBef>
              <a:spcAft>
                <a:spcPts val="600"/>
              </a:spcAft>
            </a:pPr>
            <a:endParaRPr lang="nl-NL" sz="2000" dirty="0">
              <a:solidFill>
                <a:srgbClr val="3A3A3A"/>
              </a:solidFill>
              <a:latin typeface="Corbel" panose="020B0503020204020204" pitchFamily="34" charset="0"/>
            </a:endParaRPr>
          </a:p>
        </p:txBody>
      </p:sp>
      <p:sp>
        <p:nvSpPr>
          <p:cNvPr id="3" name="Pijl: gestreept rechts 2">
            <a:extLst>
              <a:ext uri="{FF2B5EF4-FFF2-40B4-BE49-F238E27FC236}">
                <a16:creationId xmlns:a16="http://schemas.microsoft.com/office/drawing/2014/main" id="{29252C02-8EFA-BC50-4A45-E6331086A5B3}"/>
              </a:ext>
            </a:extLst>
          </p:cNvPr>
          <p:cNvSpPr/>
          <p:nvPr/>
        </p:nvSpPr>
        <p:spPr>
          <a:xfrm>
            <a:off x="6539483" y="1432450"/>
            <a:ext cx="3287088" cy="493486"/>
          </a:xfrm>
          <a:prstGeom prst="stripedRightArrow">
            <a:avLst/>
          </a:prstGeom>
          <a:solidFill>
            <a:srgbClr val="0087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18685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ucht, buiten, berg, persoon&#10;&#10;Automatisch gegenereerde beschrijving">
            <a:extLst>
              <a:ext uri="{FF2B5EF4-FFF2-40B4-BE49-F238E27FC236}">
                <a16:creationId xmlns:a16="http://schemas.microsoft.com/office/drawing/2014/main" id="{53618A21-10B3-4CEB-B199-80654699060B}"/>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graphicFrame>
        <p:nvGraphicFramePr>
          <p:cNvPr id="4" name="Diagram 3">
            <a:extLst>
              <a:ext uri="{FF2B5EF4-FFF2-40B4-BE49-F238E27FC236}">
                <a16:creationId xmlns:a16="http://schemas.microsoft.com/office/drawing/2014/main" id="{6EC303F2-14D1-4469-8D06-73AFDC8E53EF}"/>
              </a:ext>
            </a:extLst>
          </p:cNvPr>
          <p:cNvGraphicFramePr/>
          <p:nvPr>
            <p:extLst>
              <p:ext uri="{D42A27DB-BD31-4B8C-83A1-F6EECF244321}">
                <p14:modId xmlns:p14="http://schemas.microsoft.com/office/powerpoint/2010/main" val="944312097"/>
              </p:ext>
            </p:extLst>
          </p:nvPr>
        </p:nvGraphicFramePr>
        <p:xfrm>
          <a:off x="2031999" y="0"/>
          <a:ext cx="9971315"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vak 4">
            <a:extLst>
              <a:ext uri="{FF2B5EF4-FFF2-40B4-BE49-F238E27FC236}">
                <a16:creationId xmlns:a16="http://schemas.microsoft.com/office/drawing/2014/main" id="{95E3D4CD-AE7D-9AE3-C055-8B9900E31B2E}"/>
              </a:ext>
            </a:extLst>
          </p:cNvPr>
          <p:cNvSpPr txBox="1"/>
          <p:nvPr/>
        </p:nvSpPr>
        <p:spPr>
          <a:xfrm>
            <a:off x="7116489" y="854998"/>
            <a:ext cx="1372348" cy="1756225"/>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000" b="1" dirty="0">
                <a:solidFill>
                  <a:srgbClr val="000000"/>
                </a:solidFill>
                <a:latin typeface="Corbel" panose="020B0503020204020204" pitchFamily="34" charset="0"/>
              </a:rPr>
              <a:t>Deel 2 gaat over</a:t>
            </a:r>
            <a:endParaRPr lang="nl-NL" sz="2000" b="1" dirty="0">
              <a:solidFill>
                <a:schemeClr val="bg1"/>
              </a:solidFill>
              <a:latin typeface="Corbel" panose="020B0503020204020204" pitchFamily="34" charset="0"/>
            </a:endParaRPr>
          </a:p>
        </p:txBody>
      </p:sp>
    </p:spTree>
    <p:extLst>
      <p:ext uri="{BB962C8B-B14F-4D97-AF65-F5344CB8AC3E}">
        <p14:creationId xmlns:p14="http://schemas.microsoft.com/office/powerpoint/2010/main" val="31423036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4533" r="2453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6" name="Afbeelding 5">
            <a:extLst>
              <a:ext uri="{FF2B5EF4-FFF2-40B4-BE49-F238E27FC236}">
                <a16:creationId xmlns:a16="http://schemas.microsoft.com/office/drawing/2014/main" id="{6AF08A3E-1E56-42E6-85A9-4FC875199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4862" y="3729293"/>
            <a:ext cx="2160000" cy="2160000"/>
          </a:xfrm>
          <a:prstGeom prst="ellipse">
            <a:avLst/>
          </a:prstGeom>
        </p:spPr>
      </p:pic>
      <p:sp>
        <p:nvSpPr>
          <p:cNvPr id="15" name="Tekstvak 14">
            <a:extLst>
              <a:ext uri="{FF2B5EF4-FFF2-40B4-BE49-F238E27FC236}">
                <a16:creationId xmlns:a16="http://schemas.microsoft.com/office/drawing/2014/main" id="{00EB4289-DA16-4A7B-AD97-E66430488A80}"/>
              </a:ext>
            </a:extLst>
          </p:cNvPr>
          <p:cNvSpPr txBox="1"/>
          <p:nvPr/>
        </p:nvSpPr>
        <p:spPr>
          <a:xfrm>
            <a:off x="5222543" y="1306285"/>
            <a:ext cx="6424638" cy="5331581"/>
          </a:xfrm>
          <a:prstGeom prst="rect">
            <a:avLst/>
          </a:prstGeom>
        </p:spPr>
        <p:txBody>
          <a:bodyPr vert="horz" lIns="91440" tIns="45720" rIns="91440" bIns="45720" rtlCol="0">
            <a:noAutofit/>
          </a:bodyPr>
          <a:lstStyle/>
          <a:p>
            <a:pPr algn="ctr">
              <a:lnSpc>
                <a:spcPct val="150000"/>
              </a:lnSpc>
              <a:spcBef>
                <a:spcPct val="0"/>
              </a:spcBef>
              <a:spcAft>
                <a:spcPts val="600"/>
              </a:spcAft>
            </a:pPr>
            <a:r>
              <a:rPr lang="nl-NL" sz="2400" b="1" dirty="0">
                <a:solidFill>
                  <a:srgbClr val="008780"/>
                </a:solidFill>
                <a:latin typeface="Corbel" panose="020B0503020204020204" pitchFamily="34" charset="0"/>
              </a:rPr>
              <a:t>Leven is ademen. Ademen is leven.</a:t>
            </a:r>
          </a:p>
          <a:p>
            <a:pPr algn="ctr">
              <a:lnSpc>
                <a:spcPct val="150000"/>
              </a:lnSpc>
              <a:spcBef>
                <a:spcPct val="0"/>
              </a:spcBef>
              <a:spcAft>
                <a:spcPts val="600"/>
              </a:spcAft>
            </a:pPr>
            <a:endParaRPr lang="nl-NL" sz="2000" b="0" i="0" dirty="0">
              <a:solidFill>
                <a:srgbClr val="008780"/>
              </a:solidFill>
              <a:effectLst/>
              <a:latin typeface="Corbel" panose="020B0503020204020204" pitchFamily="34" charset="0"/>
            </a:endParaRPr>
          </a:p>
          <a:p>
            <a:pPr algn="ctr">
              <a:lnSpc>
                <a:spcPct val="150000"/>
              </a:lnSpc>
              <a:spcBef>
                <a:spcPct val="0"/>
              </a:spcBef>
              <a:spcAft>
                <a:spcPts val="600"/>
              </a:spcAft>
            </a:pPr>
            <a:r>
              <a:rPr lang="nl-NL" sz="2000" dirty="0">
                <a:solidFill>
                  <a:srgbClr val="008780"/>
                </a:solidFill>
                <a:latin typeface="Corbel" panose="020B0503020204020204" pitchFamily="34" charset="0"/>
              </a:rPr>
              <a:t>In dit deel gaat het over je lichaam. De praktische kant van je ademhaling en de effecten op fysiek gebied.</a:t>
            </a:r>
            <a:endParaRPr lang="nl-NL" sz="2000" b="0" i="0" dirty="0">
              <a:solidFill>
                <a:srgbClr val="008780"/>
              </a:solidFill>
              <a:effectLst/>
              <a:latin typeface="Corbel" panose="020B0503020204020204" pitchFamily="34" charset="0"/>
            </a:endParaRPr>
          </a:p>
          <a:p>
            <a:pPr algn="ctr">
              <a:lnSpc>
                <a:spcPct val="150000"/>
              </a:lnSpc>
              <a:spcBef>
                <a:spcPct val="0"/>
              </a:spcBef>
              <a:spcAft>
                <a:spcPts val="600"/>
              </a:spcAft>
            </a:pPr>
            <a:endParaRPr lang="nl-NL" sz="2000" b="0" i="0" dirty="0">
              <a:solidFill>
                <a:srgbClr val="008780"/>
              </a:solidFill>
              <a:effectLst/>
              <a:latin typeface="Corbel" panose="020B0503020204020204" pitchFamily="34" charset="0"/>
            </a:endParaRPr>
          </a:p>
          <a:p>
            <a:pPr>
              <a:lnSpc>
                <a:spcPct val="90000"/>
              </a:lnSpc>
              <a:spcBef>
                <a:spcPct val="0"/>
              </a:spcBef>
              <a:spcAft>
                <a:spcPts val="600"/>
              </a:spcAft>
            </a:pPr>
            <a:endParaRPr lang="nl-NL" sz="2000" b="1" i="1" dirty="0">
              <a:solidFill>
                <a:srgbClr val="008780"/>
              </a:solidFill>
              <a:latin typeface="Corbel" panose="020B0503020204020204" pitchFamily="34" charset="0"/>
            </a:endParaRPr>
          </a:p>
          <a:p>
            <a:pPr algn="ctr">
              <a:lnSpc>
                <a:spcPct val="90000"/>
              </a:lnSpc>
              <a:spcBef>
                <a:spcPct val="0"/>
              </a:spcBef>
              <a:spcAft>
                <a:spcPts val="600"/>
              </a:spcAft>
            </a:pPr>
            <a:endParaRPr lang="nl-NL" sz="2000" i="1" dirty="0">
              <a:solidFill>
                <a:srgbClr val="008780"/>
              </a:solidFill>
              <a:latin typeface="Corbel" panose="020B0503020204020204" pitchFamily="34" charset="0"/>
            </a:endParaRPr>
          </a:p>
        </p:txBody>
      </p:sp>
      <p:pic>
        <p:nvPicPr>
          <p:cNvPr id="16" name="Picture 2" descr="Afbeeldingsresultaat voor brain human body">
            <a:extLst>
              <a:ext uri="{FF2B5EF4-FFF2-40B4-BE49-F238E27FC236}">
                <a16:creationId xmlns:a16="http://schemas.microsoft.com/office/drawing/2014/main" id="{29BE23B6-FEAE-4ECB-A9D9-1FA58107E454}"/>
              </a:ext>
            </a:extLst>
          </p:cNvPr>
          <p:cNvPicPr>
            <a:picLocks noChangeArrowheads="1"/>
          </p:cNvPicPr>
          <p:nvPr/>
        </p:nvPicPr>
        <p:blipFill rotWithShape="1">
          <a:blip r:embed="rId6">
            <a:extLst>
              <a:ext uri="{28A0092B-C50C-407E-A947-70E740481C1C}">
                <a14:useLocalDpi xmlns:a14="http://schemas.microsoft.com/office/drawing/2010/main" val="0"/>
              </a:ext>
            </a:extLst>
          </a:blip>
          <a:srcRect l="9944" t="2527" r="7268" b="36006"/>
          <a:stretch/>
        </p:blipFill>
        <p:spPr bwMode="auto">
          <a:xfrm>
            <a:off x="4863600" y="5603526"/>
            <a:ext cx="1080000" cy="10800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1960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4533" r="2453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6" name="Afbeelding 5">
            <a:extLst>
              <a:ext uri="{FF2B5EF4-FFF2-40B4-BE49-F238E27FC236}">
                <a16:creationId xmlns:a16="http://schemas.microsoft.com/office/drawing/2014/main" id="{6AF08A3E-1E56-42E6-85A9-4FC875199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4862" y="3729293"/>
            <a:ext cx="2160000" cy="2160000"/>
          </a:xfrm>
          <a:prstGeom prst="ellipse">
            <a:avLst/>
          </a:prstGeom>
        </p:spPr>
      </p:pic>
      <p:sp>
        <p:nvSpPr>
          <p:cNvPr id="15" name="Tekstvak 14">
            <a:extLst>
              <a:ext uri="{FF2B5EF4-FFF2-40B4-BE49-F238E27FC236}">
                <a16:creationId xmlns:a16="http://schemas.microsoft.com/office/drawing/2014/main" id="{00EB4289-DA16-4A7B-AD97-E66430488A80}"/>
              </a:ext>
            </a:extLst>
          </p:cNvPr>
          <p:cNvSpPr txBox="1"/>
          <p:nvPr/>
        </p:nvSpPr>
        <p:spPr>
          <a:xfrm>
            <a:off x="5222543" y="1306285"/>
            <a:ext cx="6424638" cy="5331581"/>
          </a:xfrm>
          <a:prstGeom prst="rect">
            <a:avLst/>
          </a:prstGeom>
        </p:spPr>
        <p:txBody>
          <a:bodyPr vert="horz" lIns="91440" tIns="45720" rIns="91440" bIns="45720" rtlCol="0">
            <a:noAutofit/>
          </a:bodyPr>
          <a:lstStyle/>
          <a:p>
            <a:pPr algn="ctr">
              <a:lnSpc>
                <a:spcPct val="150000"/>
              </a:lnSpc>
              <a:spcBef>
                <a:spcPct val="0"/>
              </a:spcBef>
              <a:spcAft>
                <a:spcPts val="600"/>
              </a:spcAft>
            </a:pPr>
            <a:r>
              <a:rPr lang="nl-NL" sz="2000" b="0" i="0" dirty="0">
                <a:solidFill>
                  <a:srgbClr val="008780"/>
                </a:solidFill>
                <a:effectLst/>
                <a:latin typeface="Corbel" panose="020B0503020204020204" pitchFamily="34" charset="0"/>
              </a:rPr>
              <a:t>Ademhalen is een proces van zuurstof in je lichaam laten stromen (20% van de ingeademde lucht is zuurstof) </a:t>
            </a:r>
          </a:p>
          <a:p>
            <a:pPr algn="ctr">
              <a:lnSpc>
                <a:spcPct val="150000"/>
              </a:lnSpc>
              <a:spcBef>
                <a:spcPct val="0"/>
              </a:spcBef>
              <a:spcAft>
                <a:spcPts val="600"/>
              </a:spcAft>
            </a:pPr>
            <a:r>
              <a:rPr lang="nl-NL" sz="2000" b="0" i="0" dirty="0">
                <a:solidFill>
                  <a:srgbClr val="008780"/>
                </a:solidFill>
                <a:effectLst/>
                <a:latin typeface="Corbel" panose="020B0503020204020204" pitchFamily="34" charset="0"/>
              </a:rPr>
              <a:t>en zuurstof en koolstofdioxide uit je lichaam laten stromen</a:t>
            </a:r>
          </a:p>
          <a:p>
            <a:pPr algn="ctr">
              <a:lnSpc>
                <a:spcPct val="150000"/>
              </a:lnSpc>
              <a:spcBef>
                <a:spcPct val="0"/>
              </a:spcBef>
              <a:spcAft>
                <a:spcPts val="600"/>
              </a:spcAft>
            </a:pPr>
            <a:r>
              <a:rPr lang="nl-NL" sz="2000" b="0" i="0" dirty="0">
                <a:solidFill>
                  <a:srgbClr val="008780"/>
                </a:solidFill>
                <a:effectLst/>
                <a:latin typeface="Corbel" panose="020B0503020204020204" pitchFamily="34" charset="0"/>
              </a:rPr>
              <a:t>(16% van de uitgeademde lucht is zuurstof en </a:t>
            </a:r>
            <a:br>
              <a:rPr lang="nl-NL" sz="2000" b="0" i="0" dirty="0">
                <a:solidFill>
                  <a:srgbClr val="008780"/>
                </a:solidFill>
                <a:effectLst/>
                <a:latin typeface="Corbel" panose="020B0503020204020204" pitchFamily="34" charset="0"/>
              </a:rPr>
            </a:br>
            <a:r>
              <a:rPr lang="nl-NL" sz="2000" b="0" i="0" dirty="0">
                <a:solidFill>
                  <a:srgbClr val="008780"/>
                </a:solidFill>
                <a:effectLst/>
                <a:latin typeface="Corbel" panose="020B0503020204020204" pitchFamily="34" charset="0"/>
              </a:rPr>
              <a:t>4% is koolstofdioxide).</a:t>
            </a:r>
          </a:p>
          <a:p>
            <a:pPr algn="ctr">
              <a:lnSpc>
                <a:spcPct val="150000"/>
              </a:lnSpc>
              <a:spcBef>
                <a:spcPct val="0"/>
              </a:spcBef>
              <a:spcAft>
                <a:spcPts val="600"/>
              </a:spcAft>
            </a:pPr>
            <a:endParaRPr lang="nl-NL" sz="2800" dirty="0">
              <a:solidFill>
                <a:srgbClr val="008780"/>
              </a:solidFill>
              <a:latin typeface="Corbel" panose="020B0503020204020204" pitchFamily="34" charset="0"/>
            </a:endParaRPr>
          </a:p>
          <a:p>
            <a:pPr algn="ctr">
              <a:lnSpc>
                <a:spcPct val="150000"/>
              </a:lnSpc>
              <a:spcBef>
                <a:spcPct val="0"/>
              </a:spcBef>
              <a:spcAft>
                <a:spcPts val="600"/>
              </a:spcAft>
            </a:pPr>
            <a:endParaRPr lang="nl-NL" sz="2000" b="0" i="0" dirty="0">
              <a:solidFill>
                <a:srgbClr val="008780"/>
              </a:solidFill>
              <a:effectLst/>
              <a:latin typeface="Corbel" panose="020B0503020204020204" pitchFamily="34" charset="0"/>
            </a:endParaRPr>
          </a:p>
          <a:p>
            <a:pPr algn="ctr">
              <a:lnSpc>
                <a:spcPct val="150000"/>
              </a:lnSpc>
              <a:spcBef>
                <a:spcPct val="0"/>
              </a:spcBef>
              <a:spcAft>
                <a:spcPts val="600"/>
              </a:spcAft>
            </a:pPr>
            <a:endParaRPr lang="nl-NL" sz="2000" dirty="0">
              <a:solidFill>
                <a:srgbClr val="008780"/>
              </a:solidFill>
              <a:latin typeface="Corbel" panose="020B0503020204020204" pitchFamily="34" charset="0"/>
            </a:endParaRPr>
          </a:p>
          <a:p>
            <a:pPr algn="ctr">
              <a:lnSpc>
                <a:spcPct val="150000"/>
              </a:lnSpc>
              <a:spcBef>
                <a:spcPct val="0"/>
              </a:spcBef>
              <a:spcAft>
                <a:spcPts val="600"/>
              </a:spcAft>
            </a:pPr>
            <a:r>
              <a:rPr lang="nl-NL" sz="2000" b="0" i="0" dirty="0">
                <a:solidFill>
                  <a:srgbClr val="008780"/>
                </a:solidFill>
                <a:effectLst/>
                <a:latin typeface="Corbel" panose="020B0503020204020204" pitchFamily="34" charset="0"/>
              </a:rPr>
              <a:t>De hersenen zijn 4% van het fysieke lichaam, </a:t>
            </a:r>
            <a:br>
              <a:rPr lang="nl-NL" sz="2000" b="0" i="0" dirty="0">
                <a:solidFill>
                  <a:srgbClr val="008780"/>
                </a:solidFill>
                <a:effectLst/>
                <a:latin typeface="Corbel" panose="020B0503020204020204" pitchFamily="34" charset="0"/>
              </a:rPr>
            </a:br>
            <a:r>
              <a:rPr lang="nl-NL" sz="2000" b="0" i="0" dirty="0">
                <a:solidFill>
                  <a:srgbClr val="008780"/>
                </a:solidFill>
                <a:effectLst/>
                <a:latin typeface="Corbel" panose="020B0503020204020204" pitchFamily="34" charset="0"/>
              </a:rPr>
              <a:t>maar ze hebben een energievraag van 20%.</a:t>
            </a:r>
          </a:p>
          <a:p>
            <a:pPr algn="ctr">
              <a:lnSpc>
                <a:spcPct val="150000"/>
              </a:lnSpc>
              <a:spcBef>
                <a:spcPct val="0"/>
              </a:spcBef>
              <a:spcAft>
                <a:spcPts val="600"/>
              </a:spcAft>
            </a:pPr>
            <a:endParaRPr lang="nl-NL" sz="2000" b="0" i="0" dirty="0">
              <a:solidFill>
                <a:srgbClr val="008780"/>
              </a:solidFill>
              <a:effectLst/>
              <a:latin typeface="Corbel" panose="020B0503020204020204" pitchFamily="34" charset="0"/>
            </a:endParaRPr>
          </a:p>
          <a:p>
            <a:pPr>
              <a:lnSpc>
                <a:spcPct val="90000"/>
              </a:lnSpc>
              <a:spcBef>
                <a:spcPct val="0"/>
              </a:spcBef>
              <a:spcAft>
                <a:spcPts val="600"/>
              </a:spcAft>
            </a:pPr>
            <a:endParaRPr lang="nl-NL" sz="2000" b="1" i="1" dirty="0">
              <a:solidFill>
                <a:srgbClr val="008780"/>
              </a:solidFill>
              <a:latin typeface="Corbel" panose="020B0503020204020204" pitchFamily="34" charset="0"/>
            </a:endParaRPr>
          </a:p>
          <a:p>
            <a:pPr algn="ctr">
              <a:lnSpc>
                <a:spcPct val="90000"/>
              </a:lnSpc>
              <a:spcBef>
                <a:spcPct val="0"/>
              </a:spcBef>
              <a:spcAft>
                <a:spcPts val="600"/>
              </a:spcAft>
            </a:pPr>
            <a:endParaRPr lang="nl-NL" sz="2000" i="1" dirty="0">
              <a:solidFill>
                <a:srgbClr val="008780"/>
              </a:solidFill>
              <a:latin typeface="Corbel" panose="020B0503020204020204" pitchFamily="34" charset="0"/>
            </a:endParaRPr>
          </a:p>
        </p:txBody>
      </p:sp>
      <p:pic>
        <p:nvPicPr>
          <p:cNvPr id="16" name="Picture 2" descr="Afbeeldingsresultaat voor brain human body">
            <a:extLst>
              <a:ext uri="{FF2B5EF4-FFF2-40B4-BE49-F238E27FC236}">
                <a16:creationId xmlns:a16="http://schemas.microsoft.com/office/drawing/2014/main" id="{29BE23B6-FEAE-4ECB-A9D9-1FA58107E454}"/>
              </a:ext>
            </a:extLst>
          </p:cNvPr>
          <p:cNvPicPr>
            <a:picLocks noChangeArrowheads="1"/>
          </p:cNvPicPr>
          <p:nvPr/>
        </p:nvPicPr>
        <p:blipFill rotWithShape="1">
          <a:blip r:embed="rId6">
            <a:extLst>
              <a:ext uri="{28A0092B-C50C-407E-A947-70E740481C1C}">
                <a14:useLocalDpi xmlns:a14="http://schemas.microsoft.com/office/drawing/2010/main" val="0"/>
              </a:ext>
            </a:extLst>
          </a:blip>
          <a:srcRect l="9944" t="2527" r="7268" b="36006"/>
          <a:stretch/>
        </p:blipFill>
        <p:spPr bwMode="auto">
          <a:xfrm>
            <a:off x="4863600" y="5603526"/>
            <a:ext cx="1080000" cy="10800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3349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33" r="2453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97592" y="756322"/>
            <a:ext cx="6891359" cy="5873087"/>
          </a:xfrm>
          <a:prstGeom prst="rect">
            <a:avLst/>
          </a:prstGeom>
        </p:spPr>
        <p:txBody>
          <a:bodyPr vert="horz" lIns="91440" tIns="45720" rIns="91440" bIns="45720" rtlCol="0">
            <a:normAutofit fontScale="92500" lnSpcReduction="10000"/>
          </a:bodyPr>
          <a:lstStyle/>
          <a:p>
            <a:pPr algn="ctr">
              <a:lnSpc>
                <a:spcPct val="160000"/>
              </a:lnSpc>
              <a:spcBef>
                <a:spcPct val="0"/>
              </a:spcBef>
              <a:spcAft>
                <a:spcPts val="600"/>
              </a:spcAft>
            </a:pPr>
            <a:r>
              <a:rPr lang="nl-NL" sz="3000" b="1" dirty="0">
                <a:solidFill>
                  <a:srgbClr val="008780"/>
                </a:solidFill>
                <a:latin typeface="Corbel" panose="020B0503020204020204" pitchFamily="34" charset="0"/>
              </a:rPr>
              <a:t>Fysieke invloed van optimaal ademen</a:t>
            </a:r>
          </a:p>
          <a:p>
            <a:pPr algn="ctr">
              <a:lnSpc>
                <a:spcPct val="160000"/>
              </a:lnSpc>
            </a:pPr>
            <a:r>
              <a:rPr lang="nl-NL" sz="2200" dirty="0">
                <a:solidFill>
                  <a:srgbClr val="008780"/>
                </a:solidFill>
                <a:latin typeface="Corbel" panose="020B0503020204020204" pitchFamily="34" charset="0"/>
              </a:rPr>
              <a:t>Hersen-, hart- en zenuwcellen zijn zeer gevoelig voor zuurstof.</a:t>
            </a:r>
          </a:p>
          <a:p>
            <a:pPr algn="ctr"/>
            <a:endParaRPr lang="nl-NL" sz="2200" dirty="0">
              <a:solidFill>
                <a:srgbClr val="008780"/>
              </a:solidFill>
              <a:latin typeface="Corbel" panose="020B0503020204020204" pitchFamily="34" charset="0"/>
            </a:endParaRPr>
          </a:p>
          <a:p>
            <a:pPr marL="1257300" indent="-177800">
              <a:lnSpc>
                <a:spcPct val="160000"/>
              </a:lnSpc>
              <a:spcBef>
                <a:spcPct val="0"/>
              </a:spcBef>
              <a:spcAft>
                <a:spcPts val="600"/>
              </a:spcAft>
              <a:buFont typeface="Arial" panose="020B0604020202020204" pitchFamily="34" charset="0"/>
              <a:buChar char="•"/>
            </a:pPr>
            <a:r>
              <a:rPr lang="nl-NL" sz="2200" dirty="0">
                <a:solidFill>
                  <a:srgbClr val="008780"/>
                </a:solidFill>
                <a:latin typeface="Corbel" panose="020B0503020204020204" pitchFamily="34" charset="0"/>
              </a:rPr>
              <a:t>Verbeterde concentratie.</a:t>
            </a:r>
          </a:p>
          <a:p>
            <a:pPr marL="1257300" indent="-177800">
              <a:lnSpc>
                <a:spcPct val="160000"/>
              </a:lnSpc>
              <a:spcBef>
                <a:spcPct val="0"/>
              </a:spcBef>
              <a:spcAft>
                <a:spcPts val="600"/>
              </a:spcAft>
              <a:buFont typeface="Arial" panose="020B0604020202020204" pitchFamily="34" charset="0"/>
              <a:buChar char="•"/>
            </a:pPr>
            <a:endParaRPr lang="nl-NL" sz="2200" dirty="0">
              <a:solidFill>
                <a:srgbClr val="008780"/>
              </a:solidFill>
              <a:latin typeface="Corbel" panose="020B0503020204020204" pitchFamily="34" charset="0"/>
            </a:endParaRPr>
          </a:p>
          <a:p>
            <a:pPr marL="1257300" indent="-177800">
              <a:lnSpc>
                <a:spcPct val="160000"/>
              </a:lnSpc>
              <a:spcBef>
                <a:spcPct val="0"/>
              </a:spcBef>
              <a:spcAft>
                <a:spcPts val="600"/>
              </a:spcAft>
              <a:buFont typeface="Arial" panose="020B0604020202020204" pitchFamily="34" charset="0"/>
              <a:buChar char="•"/>
            </a:pPr>
            <a:r>
              <a:rPr lang="nl-NL" sz="2200" dirty="0">
                <a:solidFill>
                  <a:srgbClr val="008780"/>
                </a:solidFill>
                <a:latin typeface="Corbel" panose="020B0503020204020204" pitchFamily="34" charset="0"/>
              </a:rPr>
              <a:t>Rust in het denken </a:t>
            </a:r>
            <a:br>
              <a:rPr lang="nl-NL" sz="2200" dirty="0">
                <a:solidFill>
                  <a:srgbClr val="008780"/>
                </a:solidFill>
                <a:latin typeface="Corbel" panose="020B0503020204020204" pitchFamily="34" charset="0"/>
              </a:rPr>
            </a:br>
            <a:r>
              <a:rPr lang="nl-NL" sz="2200" dirty="0">
                <a:solidFill>
                  <a:srgbClr val="008780"/>
                </a:solidFill>
                <a:latin typeface="Corbel" panose="020B0503020204020204" pitchFamily="34" charset="0"/>
              </a:rPr>
              <a:t>(vermindering piekeren, hoofdpijn, etc.).</a:t>
            </a:r>
          </a:p>
          <a:p>
            <a:pPr marL="1257300" indent="-177800">
              <a:lnSpc>
                <a:spcPct val="160000"/>
              </a:lnSpc>
              <a:spcBef>
                <a:spcPct val="0"/>
              </a:spcBef>
              <a:spcAft>
                <a:spcPts val="600"/>
              </a:spcAft>
              <a:buFont typeface="Arial" panose="020B0604020202020204" pitchFamily="34" charset="0"/>
              <a:buChar char="•"/>
            </a:pPr>
            <a:endParaRPr lang="nl-NL" sz="2200" dirty="0">
              <a:solidFill>
                <a:srgbClr val="008780"/>
              </a:solidFill>
              <a:latin typeface="Corbel" panose="020B0503020204020204" pitchFamily="34" charset="0"/>
            </a:endParaRPr>
          </a:p>
          <a:p>
            <a:pPr marL="1257300" indent="-177800">
              <a:lnSpc>
                <a:spcPct val="160000"/>
              </a:lnSpc>
              <a:spcBef>
                <a:spcPct val="0"/>
              </a:spcBef>
              <a:spcAft>
                <a:spcPts val="600"/>
              </a:spcAft>
              <a:buFont typeface="Arial" panose="020B0604020202020204" pitchFamily="34" charset="0"/>
              <a:buChar char="•"/>
            </a:pPr>
            <a:r>
              <a:rPr lang="nl-NL" sz="2200" dirty="0">
                <a:solidFill>
                  <a:srgbClr val="008780"/>
                </a:solidFill>
                <a:latin typeface="Corbel" panose="020B0503020204020204" pitchFamily="34" charset="0"/>
              </a:rPr>
              <a:t>Creatiever en oplossingsgerichter denken </a:t>
            </a:r>
            <a:r>
              <a:rPr lang="nl-NL" sz="1500" dirty="0">
                <a:solidFill>
                  <a:srgbClr val="008780"/>
                </a:solidFill>
                <a:latin typeface="Corbel" panose="020B0503020204020204" pitchFamily="34" charset="0"/>
              </a:rPr>
              <a:t>(in deel  4)</a:t>
            </a:r>
            <a:r>
              <a:rPr lang="nl-NL" sz="2200" dirty="0">
                <a:solidFill>
                  <a:srgbClr val="008780"/>
                </a:solidFill>
                <a:latin typeface="Corbel" panose="020B0503020204020204" pitchFamily="34" charset="0"/>
              </a:rPr>
              <a:t>.</a:t>
            </a:r>
          </a:p>
          <a:p>
            <a:pPr marL="1257300" indent="-177800">
              <a:lnSpc>
                <a:spcPct val="160000"/>
              </a:lnSpc>
              <a:spcBef>
                <a:spcPct val="0"/>
              </a:spcBef>
              <a:spcAft>
                <a:spcPts val="600"/>
              </a:spcAft>
              <a:buFont typeface="Arial" panose="020B0604020202020204" pitchFamily="34" charset="0"/>
              <a:buChar char="•"/>
            </a:pPr>
            <a:endParaRPr lang="nl-NL" sz="2200" dirty="0">
              <a:solidFill>
                <a:srgbClr val="008780"/>
              </a:solidFill>
              <a:latin typeface="Corbel" panose="020B0503020204020204" pitchFamily="34" charset="0"/>
            </a:endParaRPr>
          </a:p>
          <a:p>
            <a:pPr marL="1257300" indent="-177800">
              <a:lnSpc>
                <a:spcPct val="160000"/>
              </a:lnSpc>
              <a:spcBef>
                <a:spcPct val="0"/>
              </a:spcBef>
              <a:spcAft>
                <a:spcPts val="600"/>
              </a:spcAft>
              <a:buFont typeface="Arial" panose="020B0604020202020204" pitchFamily="34" charset="0"/>
              <a:buChar char="•"/>
            </a:pPr>
            <a:r>
              <a:rPr lang="nl-NL" sz="2200" dirty="0">
                <a:solidFill>
                  <a:srgbClr val="008780"/>
                </a:solidFill>
                <a:latin typeface="Corbel" panose="020B0503020204020204" pitchFamily="34" charset="0"/>
              </a:rPr>
              <a:t>Verbeterde slaapkwaliteit.</a:t>
            </a:r>
          </a:p>
          <a:p>
            <a:pPr algn="ctr">
              <a:lnSpc>
                <a:spcPct val="16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a:extLst>
              <a:ext uri="{FF2B5EF4-FFF2-40B4-BE49-F238E27FC236}">
                <a16:creationId xmlns:a16="http://schemas.microsoft.com/office/drawing/2014/main" id="{C7FFBE67-980A-492B-B0F2-9AAF181EAA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509" y="2071719"/>
            <a:ext cx="1080000" cy="1080000"/>
          </a:xfrm>
          <a:prstGeom prst="ellipse">
            <a:avLst/>
          </a:prstGeom>
        </p:spPr>
      </p:pic>
      <p:pic>
        <p:nvPicPr>
          <p:cNvPr id="10" name="Afbeelding 9">
            <a:extLst>
              <a:ext uri="{FF2B5EF4-FFF2-40B4-BE49-F238E27FC236}">
                <a16:creationId xmlns:a16="http://schemas.microsoft.com/office/drawing/2014/main" id="{380B6612-40DB-4371-9DBC-C02A2EC05005}"/>
              </a:ext>
            </a:extLst>
          </p:cNvPr>
          <p:cNvPicPr>
            <a:picLocks noChangeAspect="1"/>
          </p:cNvPicPr>
          <p:nvPr/>
        </p:nvPicPr>
        <p:blipFill rotWithShape="1">
          <a:blip r:embed="rId6">
            <a:extLst>
              <a:ext uri="{28A0092B-C50C-407E-A947-70E740481C1C}">
                <a14:useLocalDpi xmlns:a14="http://schemas.microsoft.com/office/drawing/2010/main" val="0"/>
              </a:ext>
            </a:extLst>
          </a:blip>
          <a:srcRect r="9999"/>
          <a:stretch/>
        </p:blipFill>
        <p:spPr>
          <a:xfrm>
            <a:off x="5137509" y="3276600"/>
            <a:ext cx="1080000" cy="1080000"/>
          </a:xfrm>
          <a:prstGeom prst="ellipse">
            <a:avLst/>
          </a:prstGeom>
        </p:spPr>
      </p:pic>
      <p:pic>
        <p:nvPicPr>
          <p:cNvPr id="11" name="Afbeelding 10">
            <a:extLst>
              <a:ext uri="{FF2B5EF4-FFF2-40B4-BE49-F238E27FC236}">
                <a16:creationId xmlns:a16="http://schemas.microsoft.com/office/drawing/2014/main" id="{41A49456-9E7D-4FA0-89E4-0ECD9563D3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9902" y="4564181"/>
            <a:ext cx="1715379" cy="677953"/>
          </a:xfrm>
          <a:prstGeom prst="rect">
            <a:avLst/>
          </a:prstGeom>
        </p:spPr>
      </p:pic>
      <p:pic>
        <p:nvPicPr>
          <p:cNvPr id="12" name="Afbeelding 11">
            <a:extLst>
              <a:ext uri="{FF2B5EF4-FFF2-40B4-BE49-F238E27FC236}">
                <a16:creationId xmlns:a16="http://schemas.microsoft.com/office/drawing/2014/main" id="{6BF7A40A-C9D3-4658-A5F8-3804D33F57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26340" y="5503311"/>
            <a:ext cx="1797670" cy="1394271"/>
          </a:xfrm>
          <a:prstGeom prst="rect">
            <a:avLst/>
          </a:prstGeom>
        </p:spPr>
      </p:pic>
    </p:spTree>
    <p:extLst>
      <p:ext uri="{BB962C8B-B14F-4D97-AF65-F5344CB8AC3E}">
        <p14:creationId xmlns:p14="http://schemas.microsoft.com/office/powerpoint/2010/main" val="36926538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7363" r="2736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97762" y="2025282"/>
            <a:ext cx="6251110" cy="3483864"/>
          </a:xfrm>
          <a:prstGeom prst="rect">
            <a:avLst/>
          </a:prstGeom>
        </p:spPr>
        <p:txBody>
          <a:bodyPr vert="horz" lIns="91440" tIns="45720" rIns="91440" bIns="45720" rtlCol="0">
            <a:normAutofit/>
          </a:bodyPr>
          <a:lstStyle/>
          <a:p>
            <a:pPr algn="ctr">
              <a:lnSpc>
                <a:spcPct val="90000"/>
              </a:lnSpc>
              <a:spcBef>
                <a:spcPct val="0"/>
              </a:spcBef>
              <a:spcAft>
                <a:spcPts val="600"/>
              </a:spcAft>
            </a:pPr>
            <a:r>
              <a:rPr lang="nl-NL" sz="2000" b="1" dirty="0">
                <a:solidFill>
                  <a:srgbClr val="008780"/>
                </a:solidFill>
                <a:latin typeface="Corbel" panose="020B0503020204020204" pitchFamily="34" charset="0"/>
              </a:rPr>
              <a:t>Breathfulness</a:t>
            </a:r>
            <a:r>
              <a:rPr lang="nl-NL" sz="2000" dirty="0">
                <a:solidFill>
                  <a:srgbClr val="008780"/>
                </a:solidFill>
                <a:latin typeface="Corbel" panose="020B0503020204020204" pitchFamily="34" charset="0"/>
              </a:rPr>
              <a:t> gaat over de volheid van de adem.</a:t>
            </a:r>
          </a:p>
          <a:p>
            <a:pPr algn="ctr">
              <a:lnSpc>
                <a:spcPct val="90000"/>
              </a:lnSpc>
              <a:spcBef>
                <a:spcPct val="0"/>
              </a:spcBef>
              <a:spcAft>
                <a:spcPts val="600"/>
              </a:spcAft>
            </a:pPr>
            <a:endParaRPr lang="nl-NL" sz="2000" dirty="0">
              <a:solidFill>
                <a:srgbClr val="008780"/>
              </a:solidFill>
              <a:latin typeface="Corbel" panose="020B0503020204020204" pitchFamily="34" charset="0"/>
            </a:endParaRPr>
          </a:p>
          <a:p>
            <a:pPr algn="ctr">
              <a:lnSpc>
                <a:spcPct val="90000"/>
              </a:lnSpc>
              <a:spcBef>
                <a:spcPct val="0"/>
              </a:spcBef>
              <a:spcAft>
                <a:spcPts val="600"/>
              </a:spcAft>
            </a:pPr>
            <a:r>
              <a:rPr lang="nl-NL" sz="2000" dirty="0">
                <a:solidFill>
                  <a:srgbClr val="008780"/>
                </a:solidFill>
                <a:latin typeface="Corbel" panose="020B0503020204020204" pitchFamily="34" charset="0"/>
              </a:rPr>
              <a:t>Ademen is leven. Leven is ademen.</a:t>
            </a:r>
          </a:p>
          <a:p>
            <a:pPr algn="ctr">
              <a:lnSpc>
                <a:spcPct val="90000"/>
              </a:lnSpc>
              <a:spcBef>
                <a:spcPct val="0"/>
              </a:spcBef>
              <a:spcAft>
                <a:spcPts val="600"/>
              </a:spcAft>
            </a:pPr>
            <a:endParaRPr lang="nl-NL" sz="2000" dirty="0">
              <a:solidFill>
                <a:srgbClr val="008780"/>
              </a:solidFill>
              <a:latin typeface="Corbel" panose="020B0503020204020204" pitchFamily="34" charset="0"/>
            </a:endParaRPr>
          </a:p>
          <a:p>
            <a:pPr algn="ctr">
              <a:lnSpc>
                <a:spcPct val="90000"/>
              </a:lnSpc>
              <a:spcBef>
                <a:spcPct val="0"/>
              </a:spcBef>
              <a:spcAft>
                <a:spcPts val="600"/>
              </a:spcAft>
            </a:pPr>
            <a:r>
              <a:rPr lang="nl-NL" sz="2000" dirty="0">
                <a:solidFill>
                  <a:srgbClr val="008780"/>
                </a:solidFill>
                <a:latin typeface="Corbel" panose="020B0503020204020204" pitchFamily="34" charset="0"/>
              </a:rPr>
              <a:t>Daarom gaat Breathfulness over de volheid van het leven.</a:t>
            </a:r>
          </a:p>
          <a:p>
            <a:pPr algn="ctr">
              <a:lnSpc>
                <a:spcPct val="90000"/>
              </a:lnSpc>
              <a:spcBef>
                <a:spcPct val="0"/>
              </a:spcBef>
              <a:spcAft>
                <a:spcPts val="600"/>
              </a:spcAft>
            </a:pPr>
            <a:endParaRPr lang="nl-NL" sz="2000" dirty="0">
              <a:solidFill>
                <a:srgbClr val="008780"/>
              </a:solidFill>
              <a:latin typeface="Corbel" panose="020B0503020204020204" pitchFamily="34" charset="0"/>
            </a:endParaRPr>
          </a:p>
          <a:p>
            <a:pPr algn="ctr">
              <a:lnSpc>
                <a:spcPct val="90000"/>
              </a:lnSpc>
              <a:spcBef>
                <a:spcPct val="0"/>
              </a:spcBef>
              <a:spcAft>
                <a:spcPts val="600"/>
              </a:spcAft>
            </a:pPr>
            <a:r>
              <a:rPr lang="nl-NL" sz="2000" dirty="0">
                <a:solidFill>
                  <a:srgbClr val="008780"/>
                </a:solidFill>
                <a:latin typeface="Corbel" panose="020B0503020204020204" pitchFamily="34" charset="0"/>
              </a:rPr>
              <a:t>Vanavond gaat het dus over de adem en de relatie met belangrijke aspecten van het leven.</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27748507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33" r="2453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97592" y="742184"/>
            <a:ext cx="6891360" cy="6182419"/>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800" b="1" dirty="0">
                <a:solidFill>
                  <a:srgbClr val="008780"/>
                </a:solidFill>
                <a:latin typeface="Corbel" panose="020B0503020204020204" pitchFamily="34" charset="0"/>
              </a:rPr>
              <a:t>Fysieke invloed van optimaal ademen</a:t>
            </a:r>
          </a:p>
          <a:p>
            <a:pPr algn="ctr"/>
            <a:endParaRPr lang="nl-NL" sz="900" dirty="0">
              <a:solidFill>
                <a:srgbClr val="008780"/>
              </a:solidFill>
              <a:latin typeface="Corbel" panose="020B0503020204020204" pitchFamily="34" charset="0"/>
            </a:endParaRPr>
          </a:p>
          <a:p>
            <a:pPr marL="1077913" indent="-177800">
              <a:lnSpc>
                <a:spcPct val="16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Meer en betere doorstroming van levensenergie.</a:t>
            </a:r>
          </a:p>
          <a:p>
            <a:pPr marL="1077913" indent="-177800">
              <a:lnSpc>
                <a:spcPct val="16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Verbeterde werking van de buikorganen, zoals de darmen (‘massage’ door de grotere beweging van de  middenrifspier).</a:t>
            </a:r>
          </a:p>
          <a:p>
            <a:pPr marL="1077913" indent="-177800">
              <a:lnSpc>
                <a:spcPct val="16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Gewrichten, nek en rug worden soepeler.</a:t>
            </a:r>
          </a:p>
          <a:p>
            <a:pPr marL="1077913" indent="-177800">
              <a:lnSpc>
                <a:spcPct val="16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Hartritme wordt normaler/stabieler en bloeddruk normaliseert.</a:t>
            </a:r>
          </a:p>
          <a:p>
            <a:pPr marL="1077913" indent="-177800">
              <a:lnSpc>
                <a:spcPct val="16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Lymfedrainage verbetert en je immuniteit wordt versterkt.</a:t>
            </a:r>
          </a:p>
          <a:p>
            <a:pPr>
              <a:lnSpc>
                <a:spcPct val="16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14" name="Picture 2" descr="external image lymphatic-system.jpg">
            <a:extLst>
              <a:ext uri="{FF2B5EF4-FFF2-40B4-BE49-F238E27FC236}">
                <a16:creationId xmlns:a16="http://schemas.microsoft.com/office/drawing/2014/main" id="{05D16E0B-15AF-421A-A42C-28DCB804C7F8}"/>
              </a:ext>
            </a:extLst>
          </p:cNvPr>
          <p:cNvPicPr>
            <a:picLocks noChangeArrowheads="1"/>
          </p:cNvPicPr>
          <p:nvPr/>
        </p:nvPicPr>
        <p:blipFill rotWithShape="1">
          <a:blip r:embed="rId5">
            <a:extLst>
              <a:ext uri="{28A0092B-C50C-407E-A947-70E740481C1C}">
                <a14:useLocalDpi xmlns:a14="http://schemas.microsoft.com/office/drawing/2010/main" val="0"/>
              </a:ext>
            </a:extLst>
          </a:blip>
          <a:srcRect b="17525"/>
          <a:stretch/>
        </p:blipFill>
        <p:spPr bwMode="auto">
          <a:xfrm>
            <a:off x="4903289" y="5606993"/>
            <a:ext cx="1080000" cy="1080000"/>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2" descr="Afbeeldingsresultaat voor gewrichten">
            <a:extLst>
              <a:ext uri="{FF2B5EF4-FFF2-40B4-BE49-F238E27FC236}">
                <a16:creationId xmlns:a16="http://schemas.microsoft.com/office/drawing/2014/main" id="{AB1C8CDA-9B62-404F-9B3B-AADE503B07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3289" y="3302911"/>
            <a:ext cx="1080000" cy="1080000"/>
          </a:xfrm>
          <a:prstGeom prst="ellipse">
            <a:avLst/>
          </a:prstGeom>
          <a:noFill/>
          <a:extLst>
            <a:ext uri="{909E8E84-426E-40DD-AFC4-6F175D3DCCD1}">
              <a14:hiddenFill xmlns:a14="http://schemas.microsoft.com/office/drawing/2010/main">
                <a:solidFill>
                  <a:srgbClr val="FFFFFF"/>
                </a:solidFill>
              </a14:hiddenFill>
            </a:ext>
          </a:extLst>
        </p:spPr>
      </p:pic>
      <p:pic>
        <p:nvPicPr>
          <p:cNvPr id="16" name="Afbeelding 15">
            <a:extLst>
              <a:ext uri="{FF2B5EF4-FFF2-40B4-BE49-F238E27FC236}">
                <a16:creationId xmlns:a16="http://schemas.microsoft.com/office/drawing/2014/main" id="{84A23D56-64B9-4C28-A6BB-B5AE244620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4236" y="2148433"/>
            <a:ext cx="898106" cy="1080000"/>
          </a:xfrm>
          <a:prstGeom prst="ellipse">
            <a:avLst/>
          </a:prstGeom>
        </p:spPr>
      </p:pic>
      <p:pic>
        <p:nvPicPr>
          <p:cNvPr id="17" name="Afbeelding 16">
            <a:extLst>
              <a:ext uri="{FF2B5EF4-FFF2-40B4-BE49-F238E27FC236}">
                <a16:creationId xmlns:a16="http://schemas.microsoft.com/office/drawing/2014/main" id="{4020C926-78A6-45F7-B6A2-EF23588682BA}"/>
              </a:ext>
            </a:extLst>
          </p:cNvPr>
          <p:cNvPicPr>
            <a:picLocks noChangeAspect="1"/>
          </p:cNvPicPr>
          <p:nvPr/>
        </p:nvPicPr>
        <p:blipFill rotWithShape="1">
          <a:blip r:embed="rId8">
            <a:extLst>
              <a:ext uri="{28A0092B-C50C-407E-A947-70E740481C1C}">
                <a14:useLocalDpi xmlns:a14="http://schemas.microsoft.com/office/drawing/2010/main" val="0"/>
              </a:ext>
            </a:extLst>
          </a:blip>
          <a:srcRect l="3212" r="4288"/>
          <a:stretch/>
        </p:blipFill>
        <p:spPr>
          <a:xfrm>
            <a:off x="4903289" y="4457389"/>
            <a:ext cx="1080000" cy="1080000"/>
          </a:xfrm>
          <a:prstGeom prst="ellipse">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56216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33" r="2453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97592" y="737471"/>
            <a:ext cx="6891360" cy="6182419"/>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800" b="1" dirty="0">
                <a:solidFill>
                  <a:srgbClr val="008780"/>
                </a:solidFill>
                <a:latin typeface="Corbel" panose="020B0503020204020204" pitchFamily="34" charset="0"/>
              </a:rPr>
              <a:t>Fysieke invloed van optimaal ademen</a:t>
            </a:r>
          </a:p>
          <a:p>
            <a:pPr algn="ctr"/>
            <a:endParaRPr lang="nl-NL" sz="900" dirty="0">
              <a:solidFill>
                <a:srgbClr val="008780"/>
              </a:solidFill>
              <a:latin typeface="Corbel" panose="020B0503020204020204" pitchFamily="34" charset="0"/>
            </a:endParaRPr>
          </a:p>
          <a:p>
            <a:pPr marL="900113">
              <a:lnSpc>
                <a:spcPct val="150000"/>
              </a:lnSpc>
              <a:spcBef>
                <a:spcPct val="0"/>
              </a:spcBef>
              <a:spcAft>
                <a:spcPts val="600"/>
              </a:spcAft>
            </a:pPr>
            <a:r>
              <a:rPr lang="nl-NL" sz="2000" dirty="0">
                <a:solidFill>
                  <a:srgbClr val="008780"/>
                </a:solidFill>
                <a:latin typeface="Corbel" panose="020B0503020204020204" pitchFamily="34" charset="0"/>
              </a:rPr>
              <a:t>Overige belangrijke feiten op fysiek gebied</a:t>
            </a:r>
          </a:p>
          <a:p>
            <a:pPr marL="1077913" indent="-177800">
              <a:lnSpc>
                <a:spcPct val="15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Beter herstel na het sporten door zuurstoftoename.</a:t>
            </a:r>
          </a:p>
          <a:p>
            <a:pPr marL="1077913" indent="-177800">
              <a:lnSpc>
                <a:spcPct val="150000"/>
              </a:lnSpc>
              <a:spcBef>
                <a:spcPct val="0"/>
              </a:spcBef>
              <a:spcAft>
                <a:spcPts val="600"/>
              </a:spcAft>
              <a:buFont typeface="Arial" panose="020B0604020202020204" pitchFamily="34" charset="0"/>
              <a:buChar char="•"/>
            </a:pPr>
            <a:endParaRPr lang="nl-NL" sz="2000" dirty="0">
              <a:solidFill>
                <a:srgbClr val="008780"/>
              </a:solidFill>
              <a:latin typeface="Corbel" panose="020B0503020204020204" pitchFamily="34" charset="0"/>
            </a:endParaRPr>
          </a:p>
          <a:p>
            <a:pPr marL="1077913" indent="-177800">
              <a:lnSpc>
                <a:spcPct val="15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Nog beter herstel na het sporten door optimaal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te ademen!</a:t>
            </a:r>
          </a:p>
          <a:p>
            <a:pPr marL="1077913" indent="-177800">
              <a:lnSpc>
                <a:spcPct val="150000"/>
              </a:lnSpc>
              <a:spcBef>
                <a:spcPct val="0"/>
              </a:spcBef>
              <a:spcAft>
                <a:spcPts val="600"/>
              </a:spcAft>
              <a:buFont typeface="Arial" panose="020B0604020202020204" pitchFamily="34" charset="0"/>
              <a:buChar char="•"/>
            </a:pPr>
            <a:endParaRPr lang="nl-NL" sz="2000" dirty="0">
              <a:solidFill>
                <a:srgbClr val="008780"/>
              </a:solidFill>
              <a:latin typeface="Corbel" panose="020B0503020204020204" pitchFamily="34" charset="0"/>
            </a:endParaRPr>
          </a:p>
          <a:p>
            <a:pPr marL="268288" algn="ctr">
              <a:lnSpc>
                <a:spcPct val="150000"/>
              </a:lnSpc>
              <a:spcBef>
                <a:spcPct val="0"/>
              </a:spcBef>
              <a:spcAft>
                <a:spcPts val="600"/>
              </a:spcAft>
            </a:pPr>
            <a:r>
              <a:rPr lang="nl-NL" sz="2000" b="1" dirty="0">
                <a:solidFill>
                  <a:srgbClr val="008780"/>
                </a:solidFill>
                <a:latin typeface="Corbel" panose="020B0503020204020204" pitchFamily="34" charset="0"/>
              </a:rPr>
              <a:t>Ontspannen ademen leidt tot </a:t>
            </a:r>
            <a:br>
              <a:rPr lang="nl-NL" sz="2000" b="1" dirty="0">
                <a:solidFill>
                  <a:srgbClr val="008780"/>
                </a:solidFill>
                <a:latin typeface="Corbel" panose="020B0503020204020204" pitchFamily="34" charset="0"/>
              </a:rPr>
            </a:br>
            <a:r>
              <a:rPr lang="nl-NL" sz="2000" b="1" dirty="0">
                <a:solidFill>
                  <a:srgbClr val="008780"/>
                </a:solidFill>
                <a:latin typeface="Corbel" panose="020B0503020204020204" pitchFamily="34" charset="0"/>
              </a:rPr>
              <a:t>ontspanning in het lichaam</a:t>
            </a:r>
            <a:r>
              <a:rPr lang="nl-NL" sz="2000" dirty="0">
                <a:solidFill>
                  <a:srgbClr val="008780"/>
                </a:solidFill>
                <a:latin typeface="Corbel" panose="020B0503020204020204" pitchFamily="34" charset="0"/>
              </a:rPr>
              <a:t>.</a:t>
            </a:r>
          </a:p>
          <a:p>
            <a:pPr marL="1077913" indent="-177800">
              <a:lnSpc>
                <a:spcPct val="160000"/>
              </a:lnSpc>
              <a:spcBef>
                <a:spcPct val="0"/>
              </a:spcBef>
              <a:spcAft>
                <a:spcPts val="600"/>
              </a:spcAft>
              <a:buFont typeface="Arial" panose="020B0604020202020204" pitchFamily="34" charset="0"/>
              <a:buChar char="•"/>
            </a:pPr>
            <a:endParaRPr lang="nl-NL" sz="2000" dirty="0">
              <a:solidFill>
                <a:srgbClr val="008780"/>
              </a:solidFill>
              <a:latin typeface="Corbel" panose="020B0503020204020204" pitchFamily="34" charset="0"/>
            </a:endParaRPr>
          </a:p>
          <a:p>
            <a:pPr>
              <a:lnSpc>
                <a:spcPct val="16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2050" name="Picture 2" descr="Is Supplemental Oxygen A Sports Performance Enhancer?">
            <a:extLst>
              <a:ext uri="{FF2B5EF4-FFF2-40B4-BE49-F238E27FC236}">
                <a16:creationId xmlns:a16="http://schemas.microsoft.com/office/drawing/2014/main" id="{6F00F93B-248E-451B-940E-2FBC8AFDAE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333" r="21397"/>
          <a:stretch/>
        </p:blipFill>
        <p:spPr bwMode="auto">
          <a:xfrm>
            <a:off x="5009222" y="2131406"/>
            <a:ext cx="1082003" cy="1080000"/>
          </a:xfrm>
          <a:prstGeom prst="ellipse">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1E606C0-8521-40F6-833E-139836D8FBD9}"/>
              </a:ext>
            </a:extLst>
          </p:cNvPr>
          <p:cNvPicPr>
            <a:picLocks noChangeAspect="1"/>
          </p:cNvPicPr>
          <p:nvPr/>
        </p:nvPicPr>
        <p:blipFill rotWithShape="1">
          <a:blip r:embed="rId6">
            <a:extLst>
              <a:ext uri="{28A0092B-C50C-407E-A947-70E740481C1C}">
                <a14:useLocalDpi xmlns:a14="http://schemas.microsoft.com/office/drawing/2010/main" val="0"/>
              </a:ext>
            </a:extLst>
          </a:blip>
          <a:srcRect l="28265" r="5472"/>
          <a:stretch/>
        </p:blipFill>
        <p:spPr>
          <a:xfrm flipH="1">
            <a:off x="5019019" y="3348120"/>
            <a:ext cx="1072206" cy="1080000"/>
          </a:xfrm>
          <a:prstGeom prst="ellipse">
            <a:avLst/>
          </a:prstGeom>
        </p:spPr>
      </p:pic>
    </p:spTree>
    <p:extLst>
      <p:ext uri="{BB962C8B-B14F-4D97-AF65-F5344CB8AC3E}">
        <p14:creationId xmlns:p14="http://schemas.microsoft.com/office/powerpoint/2010/main" val="22764223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33" r="2453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128381" y="737471"/>
            <a:ext cx="7060571" cy="6182419"/>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800" b="1" dirty="0">
                <a:solidFill>
                  <a:srgbClr val="008780"/>
                </a:solidFill>
                <a:latin typeface="Corbel" panose="020B0503020204020204" pitchFamily="34" charset="0"/>
              </a:rPr>
              <a:t>Fysieke invloed van optimaal ademen</a:t>
            </a:r>
          </a:p>
          <a:p>
            <a:pPr algn="ctr"/>
            <a:endParaRPr lang="nl-NL" sz="900" dirty="0">
              <a:solidFill>
                <a:srgbClr val="008780"/>
              </a:solidFill>
              <a:latin typeface="Corbel" panose="020B0503020204020204" pitchFamily="34" charset="0"/>
            </a:endParaRPr>
          </a:p>
          <a:p>
            <a:pPr marL="900113">
              <a:lnSpc>
                <a:spcPct val="160000"/>
              </a:lnSpc>
              <a:spcBef>
                <a:spcPct val="0"/>
              </a:spcBef>
              <a:spcAft>
                <a:spcPts val="600"/>
              </a:spcAft>
            </a:pPr>
            <a:r>
              <a:rPr lang="nl-NL" sz="2000" dirty="0">
                <a:solidFill>
                  <a:srgbClr val="008780"/>
                </a:solidFill>
                <a:latin typeface="Corbel" panose="020B0503020204020204" pitchFamily="34" charset="0"/>
              </a:rPr>
              <a:t>Overige belangrijke feiten op fysiek gebied</a:t>
            </a:r>
          </a:p>
          <a:p>
            <a:pPr marL="1077913" indent="-177800">
              <a:lnSpc>
                <a:spcPct val="16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70% van je afvalstoffen </a:t>
            </a:r>
            <a:r>
              <a:rPr lang="nl-NL" sz="2000" b="1" dirty="0">
                <a:solidFill>
                  <a:srgbClr val="008780"/>
                </a:solidFill>
                <a:latin typeface="Corbel" panose="020B0503020204020204" pitchFamily="34" charset="0"/>
              </a:rPr>
              <a:t>kunnen</a:t>
            </a:r>
            <a:r>
              <a:rPr lang="nl-NL" sz="2000" dirty="0">
                <a:solidFill>
                  <a:srgbClr val="008780"/>
                </a:solidFill>
                <a:latin typeface="Corbel" panose="020B0503020204020204" pitchFamily="34" charset="0"/>
              </a:rPr>
              <a:t> via je ademhaling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het lichaam verlaten. </a:t>
            </a:r>
            <a:r>
              <a:rPr lang="nl-NL" sz="2000" b="1" dirty="0">
                <a:solidFill>
                  <a:srgbClr val="008780"/>
                </a:solidFill>
                <a:latin typeface="Corbel" panose="020B0503020204020204" pitchFamily="34" charset="0"/>
              </a:rPr>
              <a:t>Optimaal ademen </a:t>
            </a:r>
            <a:r>
              <a:rPr lang="nl-NL" sz="2000" dirty="0">
                <a:solidFill>
                  <a:srgbClr val="008780"/>
                </a:solidFill>
                <a:latin typeface="Corbel" panose="020B0503020204020204" pitchFamily="34" charset="0"/>
              </a:rPr>
              <a:t>is een van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de </a:t>
            </a:r>
            <a:r>
              <a:rPr lang="nl-NL" sz="2000" b="1" dirty="0">
                <a:solidFill>
                  <a:srgbClr val="008780"/>
                </a:solidFill>
                <a:latin typeface="Corbel" panose="020B0503020204020204" pitchFamily="34" charset="0"/>
              </a:rPr>
              <a:t>beste </a:t>
            </a:r>
            <a:r>
              <a:rPr lang="nl-NL" sz="2000" b="1" dirty="0" err="1">
                <a:solidFill>
                  <a:srgbClr val="008780"/>
                </a:solidFill>
                <a:latin typeface="Corbel" panose="020B0503020204020204" pitchFamily="34" charset="0"/>
              </a:rPr>
              <a:t>boosts</a:t>
            </a:r>
            <a:r>
              <a:rPr lang="nl-NL" sz="2000" b="1" dirty="0">
                <a:solidFill>
                  <a:srgbClr val="008780"/>
                </a:solidFill>
                <a:latin typeface="Corbel" panose="020B0503020204020204" pitchFamily="34" charset="0"/>
              </a:rPr>
              <a:t> voor je immuunsysteem</a:t>
            </a:r>
            <a:r>
              <a:rPr lang="nl-NL" sz="2000" dirty="0">
                <a:solidFill>
                  <a:srgbClr val="008780"/>
                </a:solidFill>
                <a:latin typeface="Corbel" panose="020B0503020204020204" pitchFamily="34" charset="0"/>
              </a:rPr>
              <a:t>!</a:t>
            </a:r>
          </a:p>
          <a:p>
            <a:pPr marL="1077913" indent="-177800">
              <a:lnSpc>
                <a:spcPct val="16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Hyperventilatie (en astma) is een </a:t>
            </a:r>
            <a:r>
              <a:rPr lang="nl-NL" sz="2000" b="1" dirty="0">
                <a:solidFill>
                  <a:srgbClr val="008780"/>
                </a:solidFill>
                <a:latin typeface="Corbel" panose="020B0503020204020204" pitchFamily="34" charset="0"/>
              </a:rPr>
              <a:t>aansturingsproblemen</a:t>
            </a:r>
            <a:r>
              <a:rPr lang="nl-NL" sz="2000" dirty="0">
                <a:solidFill>
                  <a:srgbClr val="008780"/>
                </a:solidFill>
                <a:latin typeface="Corbel" panose="020B0503020204020204" pitchFamily="34" charset="0"/>
              </a:rPr>
              <a:t>: een verstoorde aansturing vanuit de hersenen/hersenstam.</a:t>
            </a:r>
          </a:p>
          <a:p>
            <a:pPr marL="1077913" indent="-177800">
              <a:lnSpc>
                <a:spcPct val="160000"/>
              </a:lnSpc>
              <a:spcBef>
                <a:spcPct val="0"/>
              </a:spcBef>
              <a:spcAft>
                <a:spcPts val="600"/>
              </a:spcAft>
              <a:buFont typeface="Arial" panose="020B0604020202020204" pitchFamily="34" charset="0"/>
              <a:buChar char="•"/>
            </a:pPr>
            <a:r>
              <a:rPr lang="nl-NL" sz="2000" dirty="0" err="1">
                <a:solidFill>
                  <a:srgbClr val="008780"/>
                </a:solidFill>
                <a:latin typeface="Corbel" panose="020B0503020204020204" pitchFamily="34" charset="0"/>
              </a:rPr>
              <a:t>Oxygenbars</a:t>
            </a:r>
            <a:r>
              <a:rPr lang="nl-NL" sz="2000" dirty="0">
                <a:solidFill>
                  <a:srgbClr val="008780"/>
                </a:solidFill>
                <a:latin typeface="Corbel" panose="020B0503020204020204" pitchFamily="34" charset="0"/>
              </a:rPr>
              <a:t> missen een belangrijk element van zuurstofvoorziening, namelijk het ademen! </a:t>
            </a:r>
          </a:p>
          <a:p>
            <a:pPr>
              <a:lnSpc>
                <a:spcPct val="16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18" name="Picture 6" descr="Afbeeldingsresultaat voor oxygen bar">
            <a:extLst>
              <a:ext uri="{FF2B5EF4-FFF2-40B4-BE49-F238E27FC236}">
                <a16:creationId xmlns:a16="http://schemas.microsoft.com/office/drawing/2014/main" id="{96489C3C-1410-40B0-8358-077E0CE95BC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 r="16924"/>
          <a:stretch/>
        </p:blipFill>
        <p:spPr bwMode="auto">
          <a:xfrm>
            <a:off x="4965169" y="5376673"/>
            <a:ext cx="1083090" cy="1080000"/>
          </a:xfrm>
          <a:prstGeom prst="ellipse">
            <a:avLst/>
          </a:prstGeom>
          <a:noFill/>
          <a:extLst>
            <a:ext uri="{909E8E84-426E-40DD-AFC4-6F175D3DCCD1}">
              <a14:hiddenFill xmlns:a14="http://schemas.microsoft.com/office/drawing/2010/main">
                <a:solidFill>
                  <a:srgbClr val="FFFFFF"/>
                </a:solidFill>
              </a14:hiddenFill>
            </a:ext>
          </a:extLst>
        </p:spPr>
      </p:pic>
      <p:pic>
        <p:nvPicPr>
          <p:cNvPr id="6" name="Afbeelding 5" descr="Afbeelding met persoon, vrouw, binnen&#10;&#10;Automatisch gegenereerde beschrijving">
            <a:extLst>
              <a:ext uri="{FF2B5EF4-FFF2-40B4-BE49-F238E27FC236}">
                <a16:creationId xmlns:a16="http://schemas.microsoft.com/office/drawing/2014/main" id="{37209DF2-867F-4408-9511-63339FA11344}"/>
              </a:ext>
            </a:extLst>
          </p:cNvPr>
          <p:cNvPicPr>
            <a:picLocks noChangeAspect="1"/>
          </p:cNvPicPr>
          <p:nvPr/>
        </p:nvPicPr>
        <p:blipFill rotWithShape="1">
          <a:blip r:embed="rId6">
            <a:extLst>
              <a:ext uri="{28A0092B-C50C-407E-A947-70E740481C1C}">
                <a14:useLocalDpi xmlns:a14="http://schemas.microsoft.com/office/drawing/2010/main" val="0"/>
              </a:ext>
            </a:extLst>
          </a:blip>
          <a:srcRect l="13786" r="19223"/>
          <a:stretch/>
        </p:blipFill>
        <p:spPr>
          <a:xfrm>
            <a:off x="4963005" y="4068601"/>
            <a:ext cx="1085254" cy="1080000"/>
          </a:xfrm>
          <a:prstGeom prst="ellipse">
            <a:avLst/>
          </a:prstGeom>
        </p:spPr>
      </p:pic>
    </p:spTree>
    <p:extLst>
      <p:ext uri="{BB962C8B-B14F-4D97-AF65-F5344CB8AC3E}">
        <p14:creationId xmlns:p14="http://schemas.microsoft.com/office/powerpoint/2010/main" val="21900325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33" r="2453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158855" y="723331"/>
            <a:ext cx="7030098" cy="6182419"/>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800" b="1" dirty="0">
                <a:solidFill>
                  <a:srgbClr val="008780"/>
                </a:solidFill>
                <a:latin typeface="Corbel" panose="020B0503020204020204" pitchFamily="34" charset="0"/>
              </a:rPr>
              <a:t>Fysieke invloed van </a:t>
            </a:r>
            <a:r>
              <a:rPr lang="nl-NL" sz="2800" b="1" dirty="0">
                <a:solidFill>
                  <a:schemeClr val="accent2">
                    <a:lumMod val="75000"/>
                  </a:schemeClr>
                </a:solidFill>
                <a:latin typeface="Corbel" panose="020B0503020204020204" pitchFamily="34" charset="0"/>
              </a:rPr>
              <a:t>beperkt</a:t>
            </a:r>
            <a:r>
              <a:rPr lang="nl-NL" sz="2800" b="1" dirty="0">
                <a:solidFill>
                  <a:srgbClr val="000000"/>
                </a:solidFill>
                <a:latin typeface="Corbel" panose="020B0503020204020204" pitchFamily="34" charset="0"/>
              </a:rPr>
              <a:t> </a:t>
            </a:r>
            <a:r>
              <a:rPr lang="nl-NL" sz="2800" b="1" dirty="0">
                <a:solidFill>
                  <a:srgbClr val="008780"/>
                </a:solidFill>
                <a:latin typeface="Corbel" panose="020B0503020204020204" pitchFamily="34" charset="0"/>
              </a:rPr>
              <a:t>ademen</a:t>
            </a:r>
          </a:p>
          <a:p>
            <a:pPr algn="ctr"/>
            <a:endParaRPr lang="nl-NL" sz="900" dirty="0">
              <a:solidFill>
                <a:srgbClr val="3A3A3A"/>
              </a:solidFill>
              <a:latin typeface="Corbel" panose="020B0503020204020204" pitchFamily="34" charset="0"/>
            </a:endParaRPr>
          </a:p>
          <a:p>
            <a:pPr marL="896938" indent="-177800">
              <a:lnSpc>
                <a:spcPct val="160000"/>
              </a:lnSpc>
              <a:spcBef>
                <a:spcPct val="0"/>
              </a:spcBef>
              <a:spcAft>
                <a:spcPts val="600"/>
              </a:spcAft>
            </a:pPr>
            <a:r>
              <a:rPr lang="nl-NL" sz="2000" dirty="0">
                <a:solidFill>
                  <a:srgbClr val="3A3A3A"/>
                </a:solidFill>
                <a:latin typeface="Corbel" panose="020B0503020204020204" pitchFamily="34" charset="0"/>
              </a:rPr>
              <a:t>Overige belangrijke feiten op fysiek gebied</a:t>
            </a:r>
          </a:p>
          <a:p>
            <a:pPr marL="987425" indent="-268288">
              <a:lnSpc>
                <a:spcPct val="160000"/>
              </a:lnSpc>
              <a:spcBef>
                <a:spcPct val="0"/>
              </a:spcBef>
              <a:spcAft>
                <a:spcPts val="600"/>
              </a:spcAft>
              <a:buFont typeface="Arial" panose="020B0604020202020204" pitchFamily="34" charset="0"/>
              <a:buChar char="•"/>
            </a:pPr>
            <a:r>
              <a:rPr lang="nl-NL" sz="2000" b="1" dirty="0">
                <a:solidFill>
                  <a:srgbClr val="3A3A3A"/>
                </a:solidFill>
                <a:latin typeface="Corbel" panose="020B0503020204020204" pitchFamily="34" charset="0"/>
              </a:rPr>
              <a:t>Hoog, oppervlakkig en snel ademen </a:t>
            </a:r>
            <a:r>
              <a:rPr lang="nl-NL" sz="2000" dirty="0">
                <a:solidFill>
                  <a:srgbClr val="3A3A3A"/>
                </a:solidFill>
                <a:latin typeface="Corbel" panose="020B0503020204020204" pitchFamily="34" charset="0"/>
              </a:rPr>
              <a:t>prikkelt nervus sympathicus; </a:t>
            </a:r>
            <a:r>
              <a:rPr lang="nl-NL" sz="2000" b="1" dirty="0">
                <a:solidFill>
                  <a:srgbClr val="3A3A3A"/>
                </a:solidFill>
                <a:latin typeface="Corbel" panose="020B0503020204020204" pitchFamily="34" charset="0"/>
              </a:rPr>
              <a:t>activeert stressmechanismen </a:t>
            </a:r>
            <a:r>
              <a:rPr lang="nl-NL" sz="2000" dirty="0">
                <a:solidFill>
                  <a:srgbClr val="3A3A3A"/>
                </a:solidFill>
                <a:latin typeface="Corbel" panose="020B0503020204020204" pitchFamily="34" charset="0"/>
              </a:rPr>
              <a:t>in lichaam:</a:t>
            </a:r>
          </a:p>
          <a:p>
            <a:pPr marL="1255713" indent="-268288">
              <a:lnSpc>
                <a:spcPct val="160000"/>
              </a:lnSpc>
              <a:buFont typeface="Courier New" panose="02070309020205020404" pitchFamily="49" charset="0"/>
              <a:buChar char="o"/>
            </a:pPr>
            <a:r>
              <a:rPr lang="nl-NL" sz="2000">
                <a:latin typeface="Corbel" panose="020B0503020204020204" pitchFamily="34" charset="0"/>
              </a:rPr>
              <a:t>overmatige alertheid </a:t>
            </a:r>
            <a:r>
              <a:rPr lang="nl-NL" sz="2000" dirty="0">
                <a:latin typeface="Corbel" panose="020B0503020204020204" pitchFamily="34" charset="0"/>
              </a:rPr>
              <a:t>(waakzaamheid).</a:t>
            </a:r>
          </a:p>
          <a:p>
            <a:pPr marL="1255713" indent="-268288">
              <a:lnSpc>
                <a:spcPct val="160000"/>
              </a:lnSpc>
              <a:buFont typeface="Courier New" panose="02070309020205020404" pitchFamily="49" charset="0"/>
              <a:buChar char="o"/>
            </a:pPr>
            <a:r>
              <a:rPr lang="nl-NL" sz="2000" b="0" i="0" dirty="0">
                <a:solidFill>
                  <a:srgbClr val="222222"/>
                </a:solidFill>
                <a:effectLst/>
                <a:latin typeface="Corbel" panose="020B0503020204020204" pitchFamily="34" charset="0"/>
              </a:rPr>
              <a:t>hogere bloeddruk en snellere hartslag.  </a:t>
            </a:r>
          </a:p>
          <a:p>
            <a:pPr marL="1255713" indent="-268288">
              <a:lnSpc>
                <a:spcPct val="160000"/>
              </a:lnSpc>
              <a:buFont typeface="Courier New" panose="02070309020205020404" pitchFamily="49" charset="0"/>
              <a:buChar char="o"/>
            </a:pPr>
            <a:r>
              <a:rPr lang="nl-NL" sz="2000" b="0" i="0" dirty="0">
                <a:solidFill>
                  <a:srgbClr val="222222"/>
                </a:solidFill>
                <a:effectLst/>
                <a:latin typeface="Corbel" panose="020B0503020204020204" pitchFamily="34" charset="0"/>
              </a:rPr>
              <a:t>spierspanning (schouders en nek).</a:t>
            </a:r>
          </a:p>
          <a:p>
            <a:pPr marL="1255713" indent="-268288">
              <a:lnSpc>
                <a:spcPct val="160000"/>
              </a:lnSpc>
              <a:buFont typeface="Courier New" panose="02070309020205020404" pitchFamily="49" charset="0"/>
              <a:buChar char="o"/>
            </a:pPr>
            <a:r>
              <a:rPr lang="nl-NL" sz="2000" b="0" i="0" dirty="0">
                <a:solidFill>
                  <a:srgbClr val="222222"/>
                </a:solidFill>
                <a:effectLst/>
                <a:latin typeface="Corbel" panose="020B0503020204020204" pitchFamily="34" charset="0"/>
              </a:rPr>
              <a:t>verstoring spijsvertering.</a:t>
            </a:r>
          </a:p>
          <a:p>
            <a:pPr marL="1255713" indent="-268288">
              <a:lnSpc>
                <a:spcPct val="160000"/>
              </a:lnSpc>
              <a:buFont typeface="Courier New" panose="02070309020205020404" pitchFamily="49" charset="0"/>
              <a:buChar char="o"/>
            </a:pPr>
            <a:r>
              <a:rPr lang="nl-NL" sz="2000" b="0" i="0" dirty="0">
                <a:solidFill>
                  <a:srgbClr val="222222"/>
                </a:solidFill>
                <a:effectLst/>
                <a:latin typeface="Corbel" panose="020B0503020204020204" pitchFamily="34" charset="0"/>
              </a:rPr>
              <a:t>lagere weerstand (immuunsysteem).</a:t>
            </a:r>
          </a:p>
          <a:p>
            <a:pPr marL="1255713" indent="-268288">
              <a:lnSpc>
                <a:spcPct val="160000"/>
              </a:lnSpc>
              <a:buFont typeface="Courier New" panose="02070309020205020404" pitchFamily="49" charset="0"/>
              <a:buChar char="o"/>
            </a:pPr>
            <a:r>
              <a:rPr lang="nl-NL" sz="2000" dirty="0">
                <a:solidFill>
                  <a:srgbClr val="222222"/>
                </a:solidFill>
                <a:latin typeface="Corbel" panose="020B0503020204020204" pitchFamily="34" charset="0"/>
              </a:rPr>
              <a:t>verminderde slaapkwaliteit.</a:t>
            </a:r>
          </a:p>
          <a:p>
            <a:pPr marL="1255713" indent="-268288">
              <a:lnSpc>
                <a:spcPct val="160000"/>
              </a:lnSpc>
              <a:buFont typeface="Courier New" panose="02070309020205020404" pitchFamily="49" charset="0"/>
              <a:buChar char="o"/>
            </a:pPr>
            <a:r>
              <a:rPr lang="nl-NL" sz="2000" dirty="0">
                <a:solidFill>
                  <a:srgbClr val="222222"/>
                </a:solidFill>
                <a:latin typeface="Corbel" panose="020B0503020204020204" pitchFamily="34" charset="0"/>
              </a:rPr>
              <a:t>buitensporige angsten.</a:t>
            </a:r>
            <a:endParaRPr lang="nl-NL" sz="2000" dirty="0">
              <a:latin typeface="Corbel" panose="020B0503020204020204" pitchFamily="34" charset="0"/>
            </a:endParaRPr>
          </a:p>
          <a:p>
            <a:pPr marL="896938" lvl="1" indent="-177800">
              <a:lnSpc>
                <a:spcPct val="160000"/>
              </a:lnSpc>
              <a:spcBef>
                <a:spcPct val="0"/>
              </a:spcBef>
              <a:spcAft>
                <a:spcPts val="600"/>
              </a:spcAft>
              <a:buFont typeface="Arial" panose="020B0604020202020204" pitchFamily="34" charset="0"/>
              <a:buChar char="•"/>
            </a:pPr>
            <a:endParaRPr lang="nl-NL" sz="2000" dirty="0">
              <a:solidFill>
                <a:srgbClr val="3A3A3A"/>
              </a:solidFill>
              <a:latin typeface="Corbel" panose="020B0503020204020204" pitchFamily="34" charset="0"/>
            </a:endParaRPr>
          </a:p>
          <a:p>
            <a:pPr marL="1535113" lvl="1" indent="-177800">
              <a:lnSpc>
                <a:spcPct val="160000"/>
              </a:lnSpc>
              <a:spcBef>
                <a:spcPct val="0"/>
              </a:spcBef>
              <a:spcAft>
                <a:spcPts val="600"/>
              </a:spcAft>
              <a:buFont typeface="Arial" panose="020B0604020202020204" pitchFamily="34" charset="0"/>
              <a:buChar char="•"/>
            </a:pPr>
            <a:endParaRPr lang="nl-NL" sz="2000" dirty="0">
              <a:solidFill>
                <a:srgbClr val="3A3A3A"/>
              </a:solidFill>
              <a:latin typeface="Corbel" panose="020B0503020204020204" pitchFamily="34" charset="0"/>
            </a:endParaRPr>
          </a:p>
          <a:p>
            <a:pPr>
              <a:lnSpc>
                <a:spcPct val="160000"/>
              </a:lnSpc>
              <a:spcBef>
                <a:spcPct val="0"/>
              </a:spcBef>
              <a:spcAft>
                <a:spcPts val="600"/>
              </a:spcAft>
            </a:pPr>
            <a:endParaRPr lang="nl-NL" sz="2000" dirty="0">
              <a:solidFill>
                <a:srgbClr val="3A3A3A"/>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25595141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33" r="2453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22543" y="723331"/>
            <a:ext cx="6966409" cy="6182419"/>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800" b="1" dirty="0">
                <a:solidFill>
                  <a:srgbClr val="008780"/>
                </a:solidFill>
                <a:latin typeface="Corbel" panose="020B0503020204020204" pitchFamily="34" charset="0"/>
              </a:rPr>
              <a:t>Fysieke invloed van optimaal ademen</a:t>
            </a:r>
          </a:p>
          <a:p>
            <a:pPr algn="ctr"/>
            <a:endParaRPr lang="nl-NL" sz="900" dirty="0">
              <a:solidFill>
                <a:srgbClr val="008780"/>
              </a:solidFill>
              <a:latin typeface="Corbel" panose="020B0503020204020204" pitchFamily="34" charset="0"/>
            </a:endParaRPr>
          </a:p>
          <a:p>
            <a:pPr marL="900113">
              <a:lnSpc>
                <a:spcPct val="160000"/>
              </a:lnSpc>
              <a:spcBef>
                <a:spcPct val="0"/>
              </a:spcBef>
              <a:spcAft>
                <a:spcPts val="600"/>
              </a:spcAft>
            </a:pPr>
            <a:r>
              <a:rPr lang="nl-NL" sz="2000" dirty="0">
                <a:solidFill>
                  <a:srgbClr val="008780"/>
                </a:solidFill>
                <a:latin typeface="Corbel" panose="020B0503020204020204" pitchFamily="34" charset="0"/>
              </a:rPr>
              <a:t>Overige belangrijke feiten op fysiek gebied</a:t>
            </a:r>
          </a:p>
          <a:p>
            <a:pPr marL="1077913" indent="-177800">
              <a:lnSpc>
                <a:spcPct val="16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Optimaal ademen </a:t>
            </a:r>
            <a:r>
              <a:rPr lang="nl-NL" sz="2000" dirty="0">
                <a:solidFill>
                  <a:srgbClr val="008780"/>
                </a:solidFill>
                <a:latin typeface="Corbel" panose="020B0503020204020204" pitchFamily="34" charset="0"/>
              </a:rPr>
              <a:t>met maximale beweging middenrif prikkelt parasympathicus; </a:t>
            </a:r>
            <a:r>
              <a:rPr lang="nl-NL" sz="2000" b="1" dirty="0">
                <a:solidFill>
                  <a:srgbClr val="008780"/>
                </a:solidFill>
                <a:latin typeface="Corbel" panose="020B0503020204020204" pitchFamily="34" charset="0"/>
              </a:rPr>
              <a:t>activeert alles wat lichaam rust en ontspanning geeft</a:t>
            </a:r>
            <a:r>
              <a:rPr lang="nl-NL" sz="2000" dirty="0">
                <a:solidFill>
                  <a:srgbClr val="008780"/>
                </a:solidFill>
                <a:latin typeface="Corbel" panose="020B0503020204020204" pitchFamily="34" charset="0"/>
              </a:rPr>
              <a:t>:</a:t>
            </a:r>
          </a:p>
          <a:p>
            <a:pPr marL="1524000" indent="-266700">
              <a:lnSpc>
                <a:spcPct val="160000"/>
              </a:lnSpc>
              <a:buFont typeface="Courier New" panose="02070309020205020404" pitchFamily="49" charset="0"/>
              <a:buChar char="o"/>
            </a:pPr>
            <a:r>
              <a:rPr lang="nl-NL" sz="2000" dirty="0">
                <a:solidFill>
                  <a:srgbClr val="008780"/>
                </a:solidFill>
                <a:latin typeface="Corbel" panose="020B0503020204020204" pitchFamily="34" charset="0"/>
              </a:rPr>
              <a:t>normale vorm van alertheid – balans en bereik van </a:t>
            </a:r>
            <a:r>
              <a:rPr lang="nl-NL" sz="2000" dirty="0" err="1">
                <a:solidFill>
                  <a:srgbClr val="008780"/>
                </a:solidFill>
                <a:latin typeface="Corbel" panose="020B0503020204020204" pitchFamily="34" charset="0"/>
              </a:rPr>
              <a:t>beta</a:t>
            </a:r>
            <a:r>
              <a:rPr lang="nl-NL" sz="2000" dirty="0">
                <a:solidFill>
                  <a:srgbClr val="008780"/>
                </a:solidFill>
                <a:latin typeface="Corbel" panose="020B0503020204020204" pitchFamily="34" charset="0"/>
              </a:rPr>
              <a:t> tot aan delta bewustzijnsstaat.</a:t>
            </a:r>
          </a:p>
          <a:p>
            <a:pPr marL="1524000" indent="-266700">
              <a:lnSpc>
                <a:spcPct val="160000"/>
              </a:lnSpc>
              <a:buFont typeface="Courier New" panose="02070309020205020404" pitchFamily="49" charset="0"/>
              <a:buChar char="o"/>
            </a:pPr>
            <a:r>
              <a:rPr lang="nl-NL" sz="2000" b="0" i="0" dirty="0">
                <a:solidFill>
                  <a:srgbClr val="008780"/>
                </a:solidFill>
                <a:effectLst/>
                <a:latin typeface="Corbel" panose="020B0503020204020204" pitchFamily="34" charset="0"/>
              </a:rPr>
              <a:t>spanning verdwijnt.</a:t>
            </a:r>
          </a:p>
          <a:p>
            <a:pPr marL="1524000" indent="-266700">
              <a:lnSpc>
                <a:spcPct val="160000"/>
              </a:lnSpc>
              <a:buFont typeface="Courier New" panose="02070309020205020404" pitchFamily="49" charset="0"/>
              <a:buChar char="o"/>
            </a:pPr>
            <a:r>
              <a:rPr lang="nl-NL" sz="2000" b="0" i="0" dirty="0">
                <a:solidFill>
                  <a:srgbClr val="008780"/>
                </a:solidFill>
                <a:effectLst/>
                <a:latin typeface="Corbel" panose="020B0503020204020204" pitchFamily="34" charset="0"/>
              </a:rPr>
              <a:t>verbeterde energiedoorstroming (meridianen).</a:t>
            </a:r>
            <a:endParaRPr lang="nl-NL" sz="2000" dirty="0">
              <a:solidFill>
                <a:srgbClr val="008780"/>
              </a:solidFill>
              <a:latin typeface="Corbel" panose="020B0503020204020204" pitchFamily="34" charset="0"/>
            </a:endParaRPr>
          </a:p>
          <a:p>
            <a:pPr marL="1535113" lvl="1" indent="-177800">
              <a:lnSpc>
                <a:spcPct val="160000"/>
              </a:lnSpc>
              <a:spcBef>
                <a:spcPct val="0"/>
              </a:spcBef>
              <a:spcAft>
                <a:spcPts val="600"/>
              </a:spcAft>
              <a:buFont typeface="Arial" panose="020B0604020202020204" pitchFamily="34" charset="0"/>
              <a:buChar char="•"/>
            </a:pPr>
            <a:endParaRPr lang="nl-NL" sz="2000" dirty="0">
              <a:solidFill>
                <a:srgbClr val="008780"/>
              </a:solidFill>
              <a:latin typeface="Corbel" panose="020B0503020204020204" pitchFamily="34" charset="0"/>
            </a:endParaRPr>
          </a:p>
          <a:p>
            <a:pPr marL="1535113" lvl="1" indent="-177800">
              <a:lnSpc>
                <a:spcPct val="160000"/>
              </a:lnSpc>
              <a:spcBef>
                <a:spcPct val="0"/>
              </a:spcBef>
              <a:spcAft>
                <a:spcPts val="600"/>
              </a:spcAft>
              <a:buFont typeface="Arial" panose="020B0604020202020204" pitchFamily="34" charset="0"/>
              <a:buChar char="•"/>
            </a:pPr>
            <a:endParaRPr lang="nl-NL" sz="2000" dirty="0">
              <a:solidFill>
                <a:srgbClr val="008780"/>
              </a:solidFill>
              <a:latin typeface="Corbel" panose="020B0503020204020204" pitchFamily="34" charset="0"/>
            </a:endParaRPr>
          </a:p>
          <a:p>
            <a:pPr>
              <a:lnSpc>
                <a:spcPct val="16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Picture 2" descr="Diafragma_ademhaling">
            <a:extLst>
              <a:ext uri="{FF2B5EF4-FFF2-40B4-BE49-F238E27FC236}">
                <a16:creationId xmlns:a16="http://schemas.microsoft.com/office/drawing/2014/main" id="{4BE7CD08-7DC9-464B-887C-B9FFDD9858B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81400" y="1488548"/>
            <a:ext cx="1375705"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Tijdelijke aanduiding voor inhoud 5" descr="meridianen2.jpg">
            <a:extLst>
              <a:ext uri="{FF2B5EF4-FFF2-40B4-BE49-F238E27FC236}">
                <a16:creationId xmlns:a16="http://schemas.microsoft.com/office/drawing/2014/main" id="{5E1B8C8C-FE2A-4A65-A7B4-80487F055E01}"/>
              </a:ext>
            </a:extLst>
          </p:cNvPr>
          <p:cNvPicPr>
            <a:picLocks noChangeAspect="1"/>
          </p:cNvPicPr>
          <p:nvPr/>
        </p:nvPicPr>
        <p:blipFill rotWithShape="1">
          <a:blip r:embed="rId6">
            <a:extLst>
              <a:ext uri="{28A0092B-C50C-407E-A947-70E740481C1C}">
                <a14:useLocalDpi xmlns:a14="http://schemas.microsoft.com/office/drawing/2010/main" val="0"/>
              </a:ext>
            </a:extLst>
          </a:blip>
          <a:srcRect t="52540"/>
          <a:stretch/>
        </p:blipFill>
        <p:spPr>
          <a:xfrm>
            <a:off x="8639630" y="5782604"/>
            <a:ext cx="1080000" cy="642387"/>
          </a:xfrm>
          <a:prstGeom prst="rect">
            <a:avLst/>
          </a:prstGeom>
        </p:spPr>
      </p:pic>
      <p:pic>
        <p:nvPicPr>
          <p:cNvPr id="11" name="Tijdelijke aanduiding voor inhoud 5" descr="meridianen2.jpg">
            <a:extLst>
              <a:ext uri="{FF2B5EF4-FFF2-40B4-BE49-F238E27FC236}">
                <a16:creationId xmlns:a16="http://schemas.microsoft.com/office/drawing/2014/main" id="{775F0E89-3B64-402C-8DCE-7CF0EF5B2946}"/>
              </a:ext>
            </a:extLst>
          </p:cNvPr>
          <p:cNvPicPr>
            <a:picLocks noChangeAspect="1"/>
          </p:cNvPicPr>
          <p:nvPr/>
        </p:nvPicPr>
        <p:blipFill rotWithShape="1">
          <a:blip r:embed="rId6">
            <a:extLst>
              <a:ext uri="{28A0092B-C50C-407E-A947-70E740481C1C}">
                <a14:useLocalDpi xmlns:a14="http://schemas.microsoft.com/office/drawing/2010/main" val="0"/>
              </a:ext>
            </a:extLst>
          </a:blip>
          <a:srcRect b="48379"/>
          <a:stretch/>
        </p:blipFill>
        <p:spPr>
          <a:xfrm>
            <a:off x="7339059" y="5726286"/>
            <a:ext cx="1080000" cy="698705"/>
          </a:xfrm>
          <a:prstGeom prst="rect">
            <a:avLst/>
          </a:prstGeom>
        </p:spPr>
      </p:pic>
    </p:spTree>
    <p:extLst>
      <p:ext uri="{BB962C8B-B14F-4D97-AF65-F5344CB8AC3E}">
        <p14:creationId xmlns:p14="http://schemas.microsoft.com/office/powerpoint/2010/main" val="10278780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l="24533" r="24533"/>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22543" y="723331"/>
            <a:ext cx="6966409" cy="6182419"/>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800" b="1" dirty="0">
                <a:solidFill>
                  <a:srgbClr val="008780"/>
                </a:solidFill>
                <a:latin typeface="Corbel" panose="020B0503020204020204" pitchFamily="34" charset="0"/>
              </a:rPr>
              <a:t>Fysieke invloed van optimaal ademen</a:t>
            </a:r>
          </a:p>
          <a:p>
            <a:pPr algn="ctr"/>
            <a:endParaRPr lang="nl-NL" sz="900" dirty="0">
              <a:solidFill>
                <a:srgbClr val="008780"/>
              </a:solidFill>
              <a:latin typeface="Corbel" panose="020B0503020204020204" pitchFamily="34" charset="0"/>
            </a:endParaRPr>
          </a:p>
          <a:p>
            <a:pPr marL="900113">
              <a:lnSpc>
                <a:spcPct val="160000"/>
              </a:lnSpc>
              <a:spcBef>
                <a:spcPct val="0"/>
              </a:spcBef>
              <a:spcAft>
                <a:spcPts val="600"/>
              </a:spcAft>
            </a:pPr>
            <a:r>
              <a:rPr lang="nl-NL" sz="2000" dirty="0">
                <a:solidFill>
                  <a:srgbClr val="008780"/>
                </a:solidFill>
                <a:latin typeface="Corbel" panose="020B0503020204020204" pitchFamily="34" charset="0"/>
              </a:rPr>
              <a:t>Lichamelijke sensaties met harmoniserend ademen</a:t>
            </a:r>
          </a:p>
          <a:p>
            <a:pPr marL="1077913" indent="-177800">
              <a:lnSpc>
                <a:spcPct val="16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Tintelingen</a:t>
            </a:r>
            <a:r>
              <a:rPr lang="nl-NL" sz="2000" b="0" i="0" dirty="0">
                <a:solidFill>
                  <a:srgbClr val="008780"/>
                </a:solidFill>
                <a:effectLst/>
                <a:latin typeface="Corbel" panose="020B0503020204020204" pitchFamily="34" charset="0"/>
              </a:rPr>
              <a:t>.</a:t>
            </a:r>
          </a:p>
          <a:p>
            <a:pPr marL="1077913" indent="-177800">
              <a:lnSpc>
                <a:spcPct val="16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Droge mond</a:t>
            </a:r>
            <a:r>
              <a:rPr lang="nl-NL" sz="2000" dirty="0">
                <a:solidFill>
                  <a:srgbClr val="008780"/>
                </a:solidFill>
                <a:latin typeface="Corbel" panose="020B0503020204020204" pitchFamily="34" charset="0"/>
              </a:rPr>
              <a:t>.</a:t>
            </a:r>
          </a:p>
          <a:p>
            <a:pPr marL="1077913" indent="-177800">
              <a:lnSpc>
                <a:spcPct val="16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Innerlijke kou</a:t>
            </a:r>
            <a:r>
              <a:rPr lang="nl-NL" sz="2000" dirty="0">
                <a:solidFill>
                  <a:srgbClr val="008780"/>
                </a:solidFill>
                <a:latin typeface="Corbel" panose="020B0503020204020204" pitchFamily="34" charset="0"/>
              </a:rPr>
              <a:t>.</a:t>
            </a:r>
          </a:p>
          <a:p>
            <a:pPr marL="1535113" lvl="1" indent="-177800">
              <a:lnSpc>
                <a:spcPct val="160000"/>
              </a:lnSpc>
              <a:spcBef>
                <a:spcPct val="0"/>
              </a:spcBef>
              <a:spcAft>
                <a:spcPts val="600"/>
              </a:spcAft>
              <a:buFont typeface="Arial" panose="020B0604020202020204" pitchFamily="34" charset="0"/>
              <a:buChar char="•"/>
            </a:pPr>
            <a:endParaRPr lang="nl-NL" sz="2000" dirty="0">
              <a:solidFill>
                <a:srgbClr val="008780"/>
              </a:solidFill>
              <a:latin typeface="Corbel" panose="020B0503020204020204" pitchFamily="34" charset="0"/>
            </a:endParaRPr>
          </a:p>
          <a:p>
            <a:pPr marL="1535113" lvl="1" indent="-177800">
              <a:lnSpc>
                <a:spcPct val="160000"/>
              </a:lnSpc>
              <a:spcBef>
                <a:spcPct val="0"/>
              </a:spcBef>
              <a:spcAft>
                <a:spcPts val="600"/>
              </a:spcAft>
              <a:buFont typeface="Arial" panose="020B0604020202020204" pitchFamily="34" charset="0"/>
              <a:buChar char="•"/>
            </a:pPr>
            <a:endParaRPr lang="nl-NL" sz="2000" dirty="0">
              <a:solidFill>
                <a:srgbClr val="008780"/>
              </a:solidFill>
              <a:latin typeface="Corbel" panose="020B0503020204020204" pitchFamily="34" charset="0"/>
            </a:endParaRPr>
          </a:p>
          <a:p>
            <a:pPr>
              <a:lnSpc>
                <a:spcPct val="16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Picture 2" descr="Diafragma_ademhaling">
            <a:extLst>
              <a:ext uri="{FF2B5EF4-FFF2-40B4-BE49-F238E27FC236}">
                <a16:creationId xmlns:a16="http://schemas.microsoft.com/office/drawing/2014/main" id="{4BE7CD08-7DC9-464B-887C-B9FFDD9858B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781400" y="1488548"/>
            <a:ext cx="1375705"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20367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0728" r="2072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2" y="1178497"/>
            <a:ext cx="7283151" cy="5679503"/>
          </a:xfrm>
          <a:prstGeom prst="rect">
            <a:avLst/>
          </a:prstGeom>
        </p:spPr>
        <p:txBody>
          <a:bodyPr vert="horz" lIns="91440" tIns="45720" rIns="91440" bIns="45720" rtlCol="0">
            <a:noAutofit/>
          </a:bodyPr>
          <a:lstStyle/>
          <a:p>
            <a:pPr>
              <a:lnSpc>
                <a:spcPct val="170000"/>
              </a:lnSpc>
              <a:spcBef>
                <a:spcPct val="0"/>
              </a:spcBef>
              <a:spcAft>
                <a:spcPts val="600"/>
              </a:spcAft>
            </a:pPr>
            <a:r>
              <a:rPr lang="nl-NL" sz="2000" b="1" dirty="0">
                <a:solidFill>
                  <a:srgbClr val="008780"/>
                </a:solidFill>
                <a:latin typeface="Corbel" panose="020B0503020204020204" pitchFamily="34" charset="0"/>
              </a:rPr>
              <a:t>Optimaal ademen zorgt voor</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opschoning.</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energieke voeding.</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optimalisering van lichaamsprocessen.</a:t>
            </a:r>
          </a:p>
          <a:p>
            <a:pPr algn="ctr">
              <a:lnSpc>
                <a:spcPct val="170000"/>
              </a:lnSpc>
              <a:spcBef>
                <a:spcPct val="0"/>
              </a:spcBef>
              <a:spcAft>
                <a:spcPts val="600"/>
              </a:spcAft>
            </a:pPr>
            <a:r>
              <a:rPr lang="nl-NL" sz="2000" b="1" dirty="0">
                <a:solidFill>
                  <a:srgbClr val="008780"/>
                </a:solidFill>
                <a:latin typeface="Corbel" panose="020B0503020204020204" pitchFamily="34" charset="0"/>
              </a:rPr>
              <a:t>Optimaal ademen vraagt om lichaamsbewustzijn </a:t>
            </a:r>
          </a:p>
          <a:p>
            <a:pPr algn="ctr">
              <a:lnSpc>
                <a:spcPct val="170000"/>
              </a:lnSpc>
              <a:spcBef>
                <a:spcPct val="0"/>
              </a:spcBef>
              <a:spcAft>
                <a:spcPts val="600"/>
              </a:spcAft>
            </a:pPr>
            <a:r>
              <a:rPr lang="nl-NL" sz="2000" b="1" dirty="0">
                <a:solidFill>
                  <a:srgbClr val="008780"/>
                </a:solidFill>
                <a:latin typeface="Corbel" panose="020B0503020204020204" pitchFamily="34" charset="0"/>
              </a:rPr>
              <a:t>(in contact zijn met je lichaam) </a:t>
            </a:r>
          </a:p>
          <a:p>
            <a:pPr algn="ctr">
              <a:lnSpc>
                <a:spcPct val="170000"/>
              </a:lnSpc>
              <a:spcBef>
                <a:spcPct val="0"/>
              </a:spcBef>
              <a:spcAft>
                <a:spcPts val="600"/>
              </a:spcAft>
            </a:pPr>
            <a:r>
              <a:rPr lang="nl-NL" sz="2000" b="1" dirty="0">
                <a:solidFill>
                  <a:srgbClr val="008780"/>
                </a:solidFill>
                <a:latin typeface="Corbel" panose="020B0503020204020204" pitchFamily="34" charset="0"/>
              </a:rPr>
              <a:t>om een optimale fysieke vitaliteit te realiseren</a:t>
            </a:r>
            <a:r>
              <a:rPr lang="nl-NL" sz="2000" dirty="0">
                <a:solidFill>
                  <a:srgbClr val="008780"/>
                </a:solidFill>
                <a:latin typeface="Corbel" panose="020B0503020204020204" pitchFamily="34" charset="0"/>
              </a:rPr>
              <a:t>.</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40970160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web, outdoor-object&#10;&#10;Automatisch gegenereerde beschrijving">
            <a:extLst>
              <a:ext uri="{FF2B5EF4-FFF2-40B4-BE49-F238E27FC236}">
                <a16:creationId xmlns:a16="http://schemas.microsoft.com/office/drawing/2014/main" id="{CBA6A508-F4A7-35B6-D4CA-9A00DF454A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0"/>
            <a:ext cx="9169939" cy="6876743"/>
          </a:xfrm>
          <a:prstGeom prst="rect">
            <a:avLst/>
          </a:prstGeom>
        </p:spPr>
      </p:pic>
      <p:sp>
        <p:nvSpPr>
          <p:cNvPr id="3" name="Rechthoek 2">
            <a:extLst>
              <a:ext uri="{FF2B5EF4-FFF2-40B4-BE49-F238E27FC236}">
                <a16:creationId xmlns:a16="http://schemas.microsoft.com/office/drawing/2014/main" id="{7CCCF693-C9B2-8ABC-CC6C-74203A3807CF}"/>
              </a:ext>
            </a:extLst>
          </p:cNvPr>
          <p:cNvSpPr/>
          <p:nvPr/>
        </p:nvSpPr>
        <p:spPr>
          <a:xfrm>
            <a:off x="4046639" y="2387275"/>
            <a:ext cx="7557690" cy="461665"/>
          </a:xfrm>
          <a:prstGeom prst="rect">
            <a:avLst/>
          </a:prstGeom>
        </p:spPr>
        <p:txBody>
          <a:bodyPr wrap="square">
            <a:spAutoFit/>
          </a:bodyPr>
          <a:lstStyle/>
          <a:p>
            <a:r>
              <a:rPr lang="nl-NL" sz="2400" dirty="0">
                <a:solidFill>
                  <a:schemeClr val="bg1"/>
                </a:solidFill>
                <a:latin typeface="Georgia" panose="02040502050405020303" pitchFamily="18" charset="0"/>
              </a:rPr>
              <a:t>Elektromagnetisch</a:t>
            </a:r>
            <a:r>
              <a:rPr lang="nl-NL" sz="2400" dirty="0">
                <a:solidFill>
                  <a:srgbClr val="008780"/>
                </a:solidFill>
                <a:latin typeface="Georgia" panose="02040502050405020303" pitchFamily="18" charset="0"/>
              </a:rPr>
              <a:t> </a:t>
            </a:r>
            <a:r>
              <a:rPr lang="nl-NL" sz="2400" dirty="0">
                <a:solidFill>
                  <a:schemeClr val="bg1"/>
                </a:solidFill>
                <a:latin typeface="Georgia" panose="02040502050405020303" pitchFamily="18" charset="0"/>
              </a:rPr>
              <a:t>veld</a:t>
            </a:r>
          </a:p>
        </p:txBody>
      </p:sp>
      <p:pic>
        <p:nvPicPr>
          <p:cNvPr id="6" name="Afbeelding 5" descr="Afbeelding met web, outdoor-object&#10;&#10;Automatisch gegenereerde beschrijving">
            <a:extLst>
              <a:ext uri="{FF2B5EF4-FFF2-40B4-BE49-F238E27FC236}">
                <a16:creationId xmlns:a16="http://schemas.microsoft.com/office/drawing/2014/main" id="{D7A554F5-53CF-5B51-0F0F-BDC752814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6549"/>
          <a:stretch/>
        </p:blipFill>
        <p:spPr>
          <a:xfrm>
            <a:off x="9169939" y="0"/>
            <a:ext cx="3067456" cy="6876743"/>
          </a:xfrm>
          <a:prstGeom prst="rect">
            <a:avLst/>
          </a:prstGeom>
        </p:spPr>
      </p:pic>
    </p:spTree>
    <p:extLst>
      <p:ext uri="{BB962C8B-B14F-4D97-AF65-F5344CB8AC3E}">
        <p14:creationId xmlns:p14="http://schemas.microsoft.com/office/powerpoint/2010/main" val="13467141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ucht, buiten, berg, persoon&#10;&#10;Automatisch gegenereerde beschrijving">
            <a:extLst>
              <a:ext uri="{FF2B5EF4-FFF2-40B4-BE49-F238E27FC236}">
                <a16:creationId xmlns:a16="http://schemas.microsoft.com/office/drawing/2014/main" id="{53618A21-10B3-4CEB-B199-80654699060B}"/>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graphicFrame>
        <p:nvGraphicFramePr>
          <p:cNvPr id="4" name="Diagram 3">
            <a:extLst>
              <a:ext uri="{FF2B5EF4-FFF2-40B4-BE49-F238E27FC236}">
                <a16:creationId xmlns:a16="http://schemas.microsoft.com/office/drawing/2014/main" id="{6EC303F2-14D1-4469-8D06-73AFDC8E53EF}"/>
              </a:ext>
            </a:extLst>
          </p:cNvPr>
          <p:cNvGraphicFramePr/>
          <p:nvPr>
            <p:extLst>
              <p:ext uri="{D42A27DB-BD31-4B8C-83A1-F6EECF244321}">
                <p14:modId xmlns:p14="http://schemas.microsoft.com/office/powerpoint/2010/main" val="135075105"/>
              </p:ext>
            </p:extLst>
          </p:nvPr>
        </p:nvGraphicFramePr>
        <p:xfrm>
          <a:off x="2031999" y="0"/>
          <a:ext cx="9971315"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Pijl: gestreept rechts 1">
            <a:extLst>
              <a:ext uri="{FF2B5EF4-FFF2-40B4-BE49-F238E27FC236}">
                <a16:creationId xmlns:a16="http://schemas.microsoft.com/office/drawing/2014/main" id="{08F63F16-53ED-771B-7607-54BBF200205A}"/>
              </a:ext>
            </a:extLst>
          </p:cNvPr>
          <p:cNvSpPr/>
          <p:nvPr/>
        </p:nvSpPr>
        <p:spPr>
          <a:xfrm>
            <a:off x="7593291" y="1432450"/>
            <a:ext cx="2233280" cy="493486"/>
          </a:xfrm>
          <a:prstGeom prst="stripedRightArrow">
            <a:avLst/>
          </a:prstGeom>
          <a:solidFill>
            <a:srgbClr val="0087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C302FB6B-9135-E23D-49B0-FF78DC735B3B}"/>
              </a:ext>
            </a:extLst>
          </p:cNvPr>
          <p:cNvSpPr txBox="1"/>
          <p:nvPr/>
        </p:nvSpPr>
        <p:spPr>
          <a:xfrm>
            <a:off x="9596816" y="670938"/>
            <a:ext cx="2908034" cy="4641613"/>
          </a:xfrm>
          <a:prstGeom prst="rect">
            <a:avLst/>
          </a:prstGeom>
        </p:spPr>
        <p:txBody>
          <a:bodyPr vert="horz" lIns="91440" tIns="45720" rIns="91440" bIns="45720" rtlCol="0">
            <a:normAutofit fontScale="92500" lnSpcReduction="20000"/>
          </a:bodyPr>
          <a:lstStyle/>
          <a:p>
            <a:pPr algn="ctr">
              <a:lnSpc>
                <a:spcPct val="160000"/>
              </a:lnSpc>
              <a:spcBef>
                <a:spcPct val="0"/>
              </a:spcBef>
              <a:spcAft>
                <a:spcPts val="600"/>
              </a:spcAft>
            </a:pPr>
            <a:r>
              <a:rPr lang="nl-NL" sz="2000" b="1" dirty="0">
                <a:solidFill>
                  <a:srgbClr val="008780"/>
                </a:solidFill>
                <a:latin typeface="Corbel" panose="020B0503020204020204" pitchFamily="34" charset="0"/>
              </a:rPr>
              <a:t>Lichaamsbewustzijn</a:t>
            </a:r>
          </a:p>
          <a:p>
            <a:pPr algn="ctr">
              <a:lnSpc>
                <a:spcPct val="160000"/>
              </a:lnSpc>
              <a:spcBef>
                <a:spcPct val="0"/>
              </a:spcBef>
              <a:spcAft>
                <a:spcPts val="600"/>
              </a:spcAft>
            </a:pPr>
            <a:r>
              <a:rPr lang="nl-NL" sz="2000" dirty="0">
                <a:solidFill>
                  <a:srgbClr val="008780"/>
                </a:solidFill>
                <a:latin typeface="Corbel" panose="020B0503020204020204" pitchFamily="34" charset="0"/>
              </a:rPr>
              <a:t>Hersenen</a:t>
            </a:r>
          </a:p>
          <a:p>
            <a:pPr algn="ctr">
              <a:lnSpc>
                <a:spcPct val="160000"/>
              </a:lnSpc>
              <a:spcBef>
                <a:spcPct val="0"/>
              </a:spcBef>
              <a:spcAft>
                <a:spcPts val="600"/>
              </a:spcAft>
            </a:pPr>
            <a:r>
              <a:rPr lang="nl-NL" sz="2000" dirty="0">
                <a:solidFill>
                  <a:srgbClr val="008780"/>
                </a:solidFill>
                <a:latin typeface="Corbel" panose="020B0503020204020204" pitchFamily="34" charset="0"/>
              </a:rPr>
              <a:t>Slapen</a:t>
            </a:r>
          </a:p>
          <a:p>
            <a:pPr algn="ctr">
              <a:lnSpc>
                <a:spcPct val="160000"/>
              </a:lnSpc>
              <a:spcBef>
                <a:spcPct val="0"/>
              </a:spcBef>
              <a:spcAft>
                <a:spcPts val="600"/>
              </a:spcAft>
            </a:pPr>
            <a:r>
              <a:rPr lang="nl-NL" sz="2000" dirty="0">
                <a:solidFill>
                  <a:srgbClr val="008780"/>
                </a:solidFill>
                <a:latin typeface="Corbel" panose="020B0503020204020204" pitchFamily="34" charset="0"/>
              </a:rPr>
              <a:t>Energie doorstroming</a:t>
            </a:r>
          </a:p>
          <a:p>
            <a:pPr algn="ctr">
              <a:lnSpc>
                <a:spcPct val="160000"/>
              </a:lnSpc>
              <a:spcBef>
                <a:spcPct val="0"/>
              </a:spcBef>
              <a:spcAft>
                <a:spcPts val="600"/>
              </a:spcAft>
            </a:pPr>
            <a:r>
              <a:rPr lang="nl-NL" sz="2000" dirty="0">
                <a:solidFill>
                  <a:srgbClr val="008780"/>
                </a:solidFill>
                <a:latin typeface="Corbel" panose="020B0503020204020204" pitchFamily="34" charset="0"/>
              </a:rPr>
              <a:t>Soepelheid</a:t>
            </a:r>
          </a:p>
          <a:p>
            <a:pPr algn="ctr">
              <a:lnSpc>
                <a:spcPct val="160000"/>
              </a:lnSpc>
              <a:spcBef>
                <a:spcPct val="0"/>
              </a:spcBef>
              <a:spcAft>
                <a:spcPts val="600"/>
              </a:spcAft>
            </a:pPr>
            <a:r>
              <a:rPr lang="nl-NL" sz="2000" dirty="0">
                <a:solidFill>
                  <a:srgbClr val="008780"/>
                </a:solidFill>
                <a:latin typeface="Corbel" panose="020B0503020204020204" pitchFamily="34" charset="0"/>
              </a:rPr>
              <a:t>Hart</a:t>
            </a:r>
          </a:p>
          <a:p>
            <a:pPr algn="ctr">
              <a:lnSpc>
                <a:spcPct val="160000"/>
              </a:lnSpc>
              <a:spcBef>
                <a:spcPct val="0"/>
              </a:spcBef>
              <a:spcAft>
                <a:spcPts val="600"/>
              </a:spcAft>
            </a:pPr>
            <a:r>
              <a:rPr lang="nl-NL" sz="2000" dirty="0">
                <a:solidFill>
                  <a:srgbClr val="008780"/>
                </a:solidFill>
                <a:latin typeface="Corbel" panose="020B0503020204020204" pitchFamily="34" charset="0"/>
              </a:rPr>
              <a:t>Bloeddruk</a:t>
            </a:r>
          </a:p>
          <a:p>
            <a:pPr algn="ctr">
              <a:lnSpc>
                <a:spcPct val="160000"/>
              </a:lnSpc>
              <a:spcBef>
                <a:spcPct val="0"/>
              </a:spcBef>
              <a:spcAft>
                <a:spcPts val="600"/>
              </a:spcAft>
            </a:pPr>
            <a:r>
              <a:rPr lang="nl-NL" sz="2000" dirty="0">
                <a:solidFill>
                  <a:srgbClr val="008780"/>
                </a:solidFill>
                <a:latin typeface="Corbel" panose="020B0503020204020204" pitchFamily="34" charset="0"/>
              </a:rPr>
              <a:t>Immuunsysteem</a:t>
            </a:r>
          </a:p>
          <a:p>
            <a:pPr algn="ctr">
              <a:lnSpc>
                <a:spcPct val="160000"/>
              </a:lnSpc>
              <a:spcBef>
                <a:spcPct val="0"/>
              </a:spcBef>
              <a:spcAft>
                <a:spcPts val="600"/>
              </a:spcAft>
            </a:pPr>
            <a:r>
              <a:rPr lang="nl-NL" sz="2000" b="1" dirty="0">
                <a:solidFill>
                  <a:srgbClr val="008780"/>
                </a:solidFill>
                <a:latin typeface="Corbel" panose="020B0503020204020204" pitchFamily="34" charset="0"/>
              </a:rPr>
              <a:t>Fysieke vitaliteit</a:t>
            </a:r>
          </a:p>
          <a:p>
            <a:pPr algn="ctr">
              <a:lnSpc>
                <a:spcPct val="160000"/>
              </a:lnSpc>
              <a:spcBef>
                <a:spcPct val="0"/>
              </a:spcBef>
              <a:spcAft>
                <a:spcPts val="600"/>
              </a:spcAft>
            </a:pPr>
            <a:endParaRPr lang="nl-NL" sz="2000" dirty="0">
              <a:solidFill>
                <a:srgbClr val="008780"/>
              </a:solidFill>
              <a:latin typeface="Corbel" panose="020B0503020204020204" pitchFamily="34" charset="0"/>
            </a:endParaRPr>
          </a:p>
        </p:txBody>
      </p:sp>
    </p:spTree>
    <p:extLst>
      <p:ext uri="{BB962C8B-B14F-4D97-AF65-F5344CB8AC3E}">
        <p14:creationId xmlns:p14="http://schemas.microsoft.com/office/powerpoint/2010/main" val="146702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ucht, buiten, berg, persoon&#10;&#10;Automatisch gegenereerde beschrijving">
            <a:extLst>
              <a:ext uri="{FF2B5EF4-FFF2-40B4-BE49-F238E27FC236}">
                <a16:creationId xmlns:a16="http://schemas.microsoft.com/office/drawing/2014/main" id="{53618A21-10B3-4CEB-B199-80654699060B}"/>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graphicFrame>
        <p:nvGraphicFramePr>
          <p:cNvPr id="4" name="Diagram 3">
            <a:extLst>
              <a:ext uri="{FF2B5EF4-FFF2-40B4-BE49-F238E27FC236}">
                <a16:creationId xmlns:a16="http://schemas.microsoft.com/office/drawing/2014/main" id="{6EC303F2-14D1-4469-8D06-73AFDC8E53EF}"/>
              </a:ext>
            </a:extLst>
          </p:cNvPr>
          <p:cNvGraphicFramePr/>
          <p:nvPr>
            <p:extLst>
              <p:ext uri="{D42A27DB-BD31-4B8C-83A1-F6EECF244321}">
                <p14:modId xmlns:p14="http://schemas.microsoft.com/office/powerpoint/2010/main" val="2647916551"/>
              </p:ext>
            </p:extLst>
          </p:nvPr>
        </p:nvGraphicFramePr>
        <p:xfrm>
          <a:off x="2031999" y="0"/>
          <a:ext cx="9971315"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kstvak 4">
            <a:extLst>
              <a:ext uri="{FF2B5EF4-FFF2-40B4-BE49-F238E27FC236}">
                <a16:creationId xmlns:a16="http://schemas.microsoft.com/office/drawing/2014/main" id="{95E3D4CD-AE7D-9AE3-C055-8B9900E31B2E}"/>
              </a:ext>
            </a:extLst>
          </p:cNvPr>
          <p:cNvSpPr txBox="1"/>
          <p:nvPr/>
        </p:nvSpPr>
        <p:spPr>
          <a:xfrm>
            <a:off x="7314451" y="3654755"/>
            <a:ext cx="2352736" cy="549600"/>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000" b="1" dirty="0">
                <a:solidFill>
                  <a:srgbClr val="008780"/>
                </a:solidFill>
                <a:latin typeface="Corbel" panose="020B0503020204020204" pitchFamily="34" charset="0"/>
              </a:rPr>
              <a:t>Deel 3 gaat over</a:t>
            </a:r>
          </a:p>
        </p:txBody>
      </p:sp>
    </p:spTree>
    <p:extLst>
      <p:ext uri="{BB962C8B-B14F-4D97-AF65-F5344CB8AC3E}">
        <p14:creationId xmlns:p14="http://schemas.microsoft.com/office/powerpoint/2010/main" val="3361749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97762" y="2025282"/>
            <a:ext cx="6251110" cy="3483864"/>
          </a:xfrm>
          <a:prstGeom prst="rect">
            <a:avLst/>
          </a:prstGeom>
        </p:spPr>
        <p:txBody>
          <a:bodyPr vert="horz" lIns="91440" tIns="45720" rIns="91440" bIns="45720" rtlCol="0">
            <a:normAutofit/>
          </a:bodyPr>
          <a:lstStyle/>
          <a:p>
            <a:pPr algn="ctr">
              <a:lnSpc>
                <a:spcPct val="90000"/>
              </a:lnSpc>
              <a:spcBef>
                <a:spcPct val="0"/>
              </a:spcBef>
              <a:spcAft>
                <a:spcPts val="600"/>
              </a:spcAft>
            </a:pPr>
            <a:r>
              <a:rPr lang="en-US" sz="2800" b="1" dirty="0">
                <a:solidFill>
                  <a:srgbClr val="008780"/>
                </a:solidFill>
                <a:latin typeface="Corbel" panose="020B0503020204020204" pitchFamily="34" charset="0"/>
              </a:rPr>
              <a:t>Ademen is leven. Leven is ademen.</a:t>
            </a:r>
          </a:p>
          <a:p>
            <a:pPr algn="ctr">
              <a:lnSpc>
                <a:spcPct val="90000"/>
              </a:lnSpc>
              <a:spcBef>
                <a:spcPct val="0"/>
              </a:spcBef>
              <a:spcAft>
                <a:spcPts val="600"/>
              </a:spcAft>
            </a:pPr>
            <a:endParaRPr lang="en-US" sz="2000" b="1" i="1" dirty="0">
              <a:solidFill>
                <a:srgbClr val="008780"/>
              </a:solidFill>
              <a:latin typeface="Corbel" panose="020B0503020204020204" pitchFamily="34" charset="0"/>
            </a:endParaRPr>
          </a:p>
          <a:p>
            <a:pPr algn="ctr">
              <a:lnSpc>
                <a:spcPct val="90000"/>
              </a:lnSpc>
              <a:spcBef>
                <a:spcPct val="0"/>
              </a:spcBef>
              <a:spcAft>
                <a:spcPts val="600"/>
              </a:spcAft>
            </a:pPr>
            <a:r>
              <a:rPr lang="nl-NL" sz="2000" b="0" i="0" dirty="0">
                <a:solidFill>
                  <a:srgbClr val="008780"/>
                </a:solidFill>
                <a:effectLst/>
                <a:latin typeface="Corbel" panose="020B0503020204020204" pitchFamily="34" charset="0"/>
              </a:rPr>
              <a:t>De adem is onlosmakelijk verbonden met het leven.</a:t>
            </a:r>
          </a:p>
          <a:p>
            <a:pPr algn="ctr">
              <a:lnSpc>
                <a:spcPct val="90000"/>
              </a:lnSpc>
              <a:spcBef>
                <a:spcPct val="0"/>
              </a:spcBef>
              <a:spcAft>
                <a:spcPts val="600"/>
              </a:spcAft>
            </a:pPr>
            <a:endParaRPr lang="nl-NL" sz="2000" dirty="0">
              <a:solidFill>
                <a:srgbClr val="008780"/>
              </a:solidFill>
              <a:latin typeface="Corbel" panose="020B0503020204020204" pitchFamily="34" charset="0"/>
            </a:endParaRPr>
          </a:p>
          <a:p>
            <a:pPr algn="ctr">
              <a:lnSpc>
                <a:spcPct val="90000"/>
              </a:lnSpc>
              <a:spcBef>
                <a:spcPct val="0"/>
              </a:spcBef>
              <a:spcAft>
                <a:spcPts val="600"/>
              </a:spcAft>
            </a:pPr>
            <a:r>
              <a:rPr lang="nl-NL" sz="2000" dirty="0">
                <a:solidFill>
                  <a:srgbClr val="008780"/>
                </a:solidFill>
                <a:latin typeface="Corbel" panose="020B0503020204020204" pitchFamily="34" charset="0"/>
              </a:rPr>
              <a:t>Connectie lichaam ~ geest ~ ziel.</a:t>
            </a:r>
          </a:p>
          <a:p>
            <a:pPr algn="ctr">
              <a:lnSpc>
                <a:spcPct val="90000"/>
              </a:lnSpc>
              <a:spcBef>
                <a:spcPct val="0"/>
              </a:spcBef>
              <a:spcAft>
                <a:spcPts val="600"/>
              </a:spcAft>
            </a:pPr>
            <a:endParaRPr lang="nl-NL" sz="2000" dirty="0">
              <a:solidFill>
                <a:srgbClr val="008780"/>
              </a:solidFill>
              <a:latin typeface="Corbel" panose="020B0503020204020204" pitchFamily="34" charset="0"/>
            </a:endParaRPr>
          </a:p>
          <a:p>
            <a:pPr algn="ctr">
              <a:lnSpc>
                <a:spcPct val="90000"/>
              </a:lnSpc>
              <a:spcBef>
                <a:spcPct val="0"/>
              </a:spcBef>
              <a:spcAft>
                <a:spcPts val="600"/>
              </a:spcAft>
            </a:pPr>
            <a:r>
              <a:rPr lang="nl-NL" sz="2000" dirty="0">
                <a:solidFill>
                  <a:srgbClr val="008780"/>
                </a:solidFill>
                <a:latin typeface="Corbel" panose="020B0503020204020204" pitchFamily="34" charset="0"/>
              </a:rPr>
              <a:t>Ademhalen is een bewust én onbewust proces. </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26197590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4726" r="472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97762" y="2025282"/>
            <a:ext cx="6251110" cy="3483864"/>
          </a:xfrm>
          <a:prstGeom prst="rect">
            <a:avLst/>
          </a:prstGeom>
        </p:spPr>
        <p:txBody>
          <a:bodyPr vert="horz" lIns="91440" tIns="45720" rIns="91440" bIns="45720" rtlCol="0">
            <a:normAutofit lnSpcReduction="10000"/>
          </a:bodyPr>
          <a:lstStyle/>
          <a:p>
            <a:pPr algn="ctr">
              <a:lnSpc>
                <a:spcPct val="160000"/>
              </a:lnSpc>
              <a:spcBef>
                <a:spcPct val="0"/>
              </a:spcBef>
              <a:spcAft>
                <a:spcPts val="600"/>
              </a:spcAft>
            </a:pPr>
            <a:r>
              <a:rPr lang="nl-NL" sz="2800" b="1" dirty="0">
                <a:solidFill>
                  <a:srgbClr val="008780"/>
                </a:solidFill>
                <a:latin typeface="Corbel" panose="020B0503020204020204" pitchFamily="34" charset="0"/>
              </a:rPr>
              <a:t>Ademen is voelen.</a:t>
            </a:r>
          </a:p>
          <a:p>
            <a:pPr algn="ctr">
              <a:lnSpc>
                <a:spcPct val="160000"/>
              </a:lnSpc>
              <a:spcBef>
                <a:spcPct val="0"/>
              </a:spcBef>
              <a:spcAft>
                <a:spcPts val="600"/>
              </a:spcAft>
            </a:pPr>
            <a:r>
              <a:rPr lang="nl-NL" sz="2000" b="0" i="0" dirty="0">
                <a:solidFill>
                  <a:srgbClr val="008780"/>
                </a:solidFill>
                <a:effectLst/>
                <a:latin typeface="Corbel" panose="020B0503020204020204" pitchFamily="34" charset="0"/>
              </a:rPr>
              <a:t>De middenrifspier is een grote </a:t>
            </a:r>
            <a:r>
              <a:rPr lang="nl-NL" sz="2000" b="1" i="0" dirty="0">
                <a:solidFill>
                  <a:srgbClr val="008780"/>
                </a:solidFill>
                <a:effectLst/>
                <a:latin typeface="Corbel" panose="020B0503020204020204" pitchFamily="34" charset="0"/>
              </a:rPr>
              <a:t>emotionele</a:t>
            </a:r>
            <a:r>
              <a:rPr lang="nl-NL" sz="2000" b="0" i="0" dirty="0">
                <a:solidFill>
                  <a:srgbClr val="008780"/>
                </a:solidFill>
                <a:effectLst/>
                <a:latin typeface="Corbel" panose="020B0503020204020204" pitchFamily="34" charset="0"/>
              </a:rPr>
              <a:t> spier.</a:t>
            </a:r>
          </a:p>
          <a:p>
            <a:pPr algn="ctr">
              <a:lnSpc>
                <a:spcPct val="160000"/>
              </a:lnSpc>
              <a:spcBef>
                <a:spcPct val="0"/>
              </a:spcBef>
              <a:spcAft>
                <a:spcPts val="600"/>
              </a:spcAft>
            </a:pPr>
            <a:r>
              <a:rPr lang="nl-NL" sz="2000" dirty="0">
                <a:solidFill>
                  <a:srgbClr val="008780"/>
                </a:solidFill>
                <a:latin typeface="Corbel" panose="020B0503020204020204" pitchFamily="34" charset="0"/>
              </a:rPr>
              <a:t>Als belangrijkste aansturing voor:</a:t>
            </a:r>
          </a:p>
          <a:p>
            <a:pPr algn="ctr">
              <a:lnSpc>
                <a:spcPct val="160000"/>
              </a:lnSpc>
              <a:spcBef>
                <a:spcPct val="0"/>
              </a:spcBef>
              <a:spcAft>
                <a:spcPts val="600"/>
              </a:spcAft>
            </a:pPr>
            <a:r>
              <a:rPr lang="nl-NL" sz="2000" dirty="0">
                <a:solidFill>
                  <a:srgbClr val="008780"/>
                </a:solidFill>
                <a:latin typeface="Corbel" panose="020B0503020204020204" pitchFamily="34" charset="0"/>
              </a:rPr>
              <a:t>          angst of overgave.</a:t>
            </a:r>
          </a:p>
          <a:p>
            <a:pPr algn="ctr">
              <a:lnSpc>
                <a:spcPct val="160000"/>
              </a:lnSpc>
              <a:spcBef>
                <a:spcPct val="0"/>
              </a:spcBef>
              <a:spcAft>
                <a:spcPts val="600"/>
              </a:spcAft>
            </a:pPr>
            <a:r>
              <a:rPr lang="nl-NL" sz="2000" dirty="0">
                <a:solidFill>
                  <a:srgbClr val="008780"/>
                </a:solidFill>
                <a:latin typeface="Corbel" panose="020B0503020204020204" pitchFamily="34" charset="0"/>
              </a:rPr>
              <a:t>  onzekerheid of vertrouwen.</a:t>
            </a:r>
          </a:p>
          <a:p>
            <a:pPr algn="ctr">
              <a:lnSpc>
                <a:spcPct val="160000"/>
              </a:lnSpc>
              <a:spcBef>
                <a:spcPct val="0"/>
              </a:spcBef>
              <a:spcAft>
                <a:spcPts val="600"/>
              </a:spcAft>
            </a:pPr>
            <a:r>
              <a:rPr lang="nl-NL" sz="2000" dirty="0">
                <a:solidFill>
                  <a:srgbClr val="008780"/>
                </a:solidFill>
                <a:latin typeface="Corbel" panose="020B0503020204020204" pitchFamily="34" charset="0"/>
              </a:rPr>
              <a:t>overleven of beleven.</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41549649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4726" r="472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97762" y="1992291"/>
            <a:ext cx="6251110" cy="3483864"/>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800" b="1" dirty="0">
                <a:solidFill>
                  <a:srgbClr val="008780"/>
                </a:solidFill>
                <a:latin typeface="Corbel" panose="020B0503020204020204" pitchFamily="34" charset="0"/>
              </a:rPr>
              <a:t>Ademen is voelen.</a:t>
            </a:r>
          </a:p>
          <a:p>
            <a:pPr algn="ctr">
              <a:lnSpc>
                <a:spcPct val="160000"/>
              </a:lnSpc>
              <a:spcBef>
                <a:spcPct val="0"/>
              </a:spcBef>
              <a:spcAft>
                <a:spcPts val="600"/>
              </a:spcAft>
            </a:pPr>
            <a:r>
              <a:rPr lang="nl-NL" sz="2000" dirty="0">
                <a:solidFill>
                  <a:srgbClr val="008780"/>
                </a:solidFill>
                <a:latin typeface="Corbel" panose="020B0503020204020204" pitchFamily="34" charset="0"/>
              </a:rPr>
              <a:t>Minimaal bewegen van je middenrifspier is je gevoelens bevriezen/onderdrukken. En het is je ademhaling beperken (én daarmee de fysieke gevolgen)!</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8661392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0728" r="2072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40490" y="2374946"/>
            <a:ext cx="6937611" cy="3830235"/>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000" dirty="0">
                <a:solidFill>
                  <a:srgbClr val="008780"/>
                </a:solidFill>
                <a:latin typeface="Corbel" panose="020B0503020204020204" pitchFamily="34" charset="0"/>
              </a:rPr>
              <a:t>Van nature ‘stromen’ gevoelens: ze komen op, worden intenser, worden geuit en ebben weer weg. Het hoort bij het leven om zowel ‘fijne’ als ‘niet-fijne’ gevoelens te ervaren. </a:t>
            </a:r>
          </a:p>
          <a:p>
            <a:pPr algn="ctr">
              <a:lnSpc>
                <a:spcPct val="17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37344897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t="1032" b="103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92051" y="1005508"/>
            <a:ext cx="6937611" cy="3830235"/>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000" dirty="0">
                <a:solidFill>
                  <a:srgbClr val="008780"/>
                </a:solidFill>
                <a:latin typeface="Corbel" panose="020B0503020204020204" pitchFamily="34" charset="0"/>
              </a:rPr>
              <a:t>Je voelt al vanaf het begin van je aardse reis – eerst via de moeder en na je geboorte rechtstreeks. Je slaat je gevoelservaringen op in je limbisch systeem.</a:t>
            </a:r>
          </a:p>
          <a:p>
            <a:pPr algn="ctr">
              <a:lnSpc>
                <a:spcPct val="17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6" name="Afbeelding 5">
            <a:extLst>
              <a:ext uri="{FF2B5EF4-FFF2-40B4-BE49-F238E27FC236}">
                <a16:creationId xmlns:a16="http://schemas.microsoft.com/office/drawing/2014/main" id="{8E71B1EA-6082-414B-A27F-91A4482B9BC9}"/>
              </a:ext>
            </a:extLst>
          </p:cNvPr>
          <p:cNvPicPr>
            <a:picLocks noChangeAspect="1"/>
          </p:cNvPicPr>
          <p:nvPr/>
        </p:nvPicPr>
        <p:blipFill>
          <a:blip r:embed="rId5"/>
          <a:stretch>
            <a:fillRect/>
          </a:stretch>
        </p:blipFill>
        <p:spPr>
          <a:xfrm>
            <a:off x="5439266" y="2967632"/>
            <a:ext cx="5537753" cy="3890367"/>
          </a:xfrm>
          <a:prstGeom prst="rect">
            <a:avLst/>
          </a:prstGeom>
        </p:spPr>
      </p:pic>
      <p:sp>
        <p:nvSpPr>
          <p:cNvPr id="4" name="Tekstvak 3">
            <a:extLst>
              <a:ext uri="{FF2B5EF4-FFF2-40B4-BE49-F238E27FC236}">
                <a16:creationId xmlns:a16="http://schemas.microsoft.com/office/drawing/2014/main" id="{16B3A850-7796-8124-A957-F56EF9573B64}"/>
              </a:ext>
            </a:extLst>
          </p:cNvPr>
          <p:cNvSpPr txBox="1"/>
          <p:nvPr/>
        </p:nvSpPr>
        <p:spPr>
          <a:xfrm>
            <a:off x="9282826" y="3398743"/>
            <a:ext cx="2198058" cy="749432"/>
          </a:xfrm>
          <a:prstGeom prst="rect">
            <a:avLst/>
          </a:prstGeom>
          <a:solidFill>
            <a:schemeClr val="bg1"/>
          </a:solidFill>
        </p:spPr>
        <p:txBody>
          <a:bodyPr vert="horz" lIns="91440" tIns="45720" rIns="91440" bIns="45720" rtlCol="0">
            <a:noAutofit/>
          </a:bodyPr>
          <a:lstStyle/>
          <a:p>
            <a:pPr algn="ctr">
              <a:spcBef>
                <a:spcPct val="0"/>
              </a:spcBef>
              <a:spcAft>
                <a:spcPts val="600"/>
              </a:spcAft>
            </a:pPr>
            <a:r>
              <a:rPr lang="nl-NL" sz="1200" dirty="0">
                <a:solidFill>
                  <a:srgbClr val="008780"/>
                </a:solidFill>
                <a:latin typeface="Corbel" panose="020B0503020204020204" pitchFamily="34" charset="0"/>
              </a:rPr>
              <a:t>In de frontaalkwab worden plannen gemaakt en rationele beslissingen genomen.</a:t>
            </a:r>
          </a:p>
          <a:p>
            <a:pPr algn="ctr">
              <a:spcBef>
                <a:spcPct val="0"/>
              </a:spcBef>
              <a:spcAft>
                <a:spcPts val="600"/>
              </a:spcAft>
            </a:pPr>
            <a:endParaRPr lang="nl-NL" sz="1200" dirty="0">
              <a:solidFill>
                <a:srgbClr val="008780"/>
              </a:solidFill>
              <a:latin typeface="Corbel" panose="020B0503020204020204" pitchFamily="34" charset="0"/>
            </a:endParaRPr>
          </a:p>
        </p:txBody>
      </p:sp>
      <p:sp>
        <p:nvSpPr>
          <p:cNvPr id="7" name="Tekstvak 6">
            <a:extLst>
              <a:ext uri="{FF2B5EF4-FFF2-40B4-BE49-F238E27FC236}">
                <a16:creationId xmlns:a16="http://schemas.microsoft.com/office/drawing/2014/main" id="{9B11E37C-FC74-FFE1-369A-F6E4C22F561A}"/>
              </a:ext>
            </a:extLst>
          </p:cNvPr>
          <p:cNvSpPr txBox="1"/>
          <p:nvPr/>
        </p:nvSpPr>
        <p:spPr>
          <a:xfrm>
            <a:off x="9282826" y="4835743"/>
            <a:ext cx="1554878" cy="749432"/>
          </a:xfrm>
          <a:prstGeom prst="rect">
            <a:avLst/>
          </a:prstGeom>
          <a:solidFill>
            <a:schemeClr val="bg1"/>
          </a:solidFill>
        </p:spPr>
        <p:txBody>
          <a:bodyPr vert="horz" lIns="91440" tIns="45720" rIns="91440" bIns="45720" rtlCol="0">
            <a:noAutofit/>
          </a:bodyPr>
          <a:lstStyle/>
          <a:p>
            <a:pPr algn="ctr">
              <a:spcBef>
                <a:spcPct val="0"/>
              </a:spcBef>
              <a:spcAft>
                <a:spcPts val="600"/>
              </a:spcAft>
            </a:pPr>
            <a:r>
              <a:rPr lang="nl-NL" sz="1200" dirty="0">
                <a:solidFill>
                  <a:srgbClr val="008780"/>
                </a:solidFill>
                <a:latin typeface="Corbel" panose="020B0503020204020204" pitchFamily="34" charset="0"/>
              </a:rPr>
              <a:t>Het limbisch systeem regelt je emoties.</a:t>
            </a:r>
          </a:p>
          <a:p>
            <a:pPr algn="ctr">
              <a:spcBef>
                <a:spcPct val="0"/>
              </a:spcBef>
              <a:spcAft>
                <a:spcPts val="600"/>
              </a:spcAft>
            </a:pPr>
            <a:endParaRPr lang="nl-NL" sz="1200" dirty="0">
              <a:solidFill>
                <a:srgbClr val="008780"/>
              </a:solidFill>
              <a:latin typeface="Corbel" panose="020B0503020204020204" pitchFamily="34" charset="0"/>
            </a:endParaRPr>
          </a:p>
        </p:txBody>
      </p:sp>
    </p:spTree>
    <p:extLst>
      <p:ext uri="{BB962C8B-B14F-4D97-AF65-F5344CB8AC3E}">
        <p14:creationId xmlns:p14="http://schemas.microsoft.com/office/powerpoint/2010/main" val="13183202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1704" r="2170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027130" y="455042"/>
            <a:ext cx="7237657" cy="6402958"/>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000" dirty="0">
                <a:solidFill>
                  <a:srgbClr val="008780"/>
                </a:solidFill>
                <a:latin typeface="Corbel" panose="020B0503020204020204" pitchFamily="34" charset="0"/>
              </a:rPr>
              <a:t>Er ontstaan problemen als emoties/gevoelens … worden.</a:t>
            </a:r>
          </a:p>
          <a:p>
            <a:pPr marL="1974850" indent="-360363">
              <a:lnSpc>
                <a:spcPct val="17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 onderdrukt …</a:t>
            </a:r>
            <a:endParaRPr lang="nl-NL" sz="2000" dirty="0">
              <a:solidFill>
                <a:srgbClr val="008780"/>
              </a:solidFill>
              <a:latin typeface="Corbel" panose="020B0503020204020204" pitchFamily="34" charset="0"/>
            </a:endParaRPr>
          </a:p>
          <a:p>
            <a:pPr marL="1974850" indent="-360363">
              <a:lnSpc>
                <a:spcPct val="17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 overweldigend …</a:t>
            </a:r>
            <a:r>
              <a:rPr lang="nl-NL" sz="2000" dirty="0">
                <a:solidFill>
                  <a:srgbClr val="008780"/>
                </a:solidFill>
                <a:latin typeface="Corbel" panose="020B0503020204020204" pitchFamily="34" charset="0"/>
              </a:rPr>
              <a:t> </a:t>
            </a:r>
          </a:p>
          <a:p>
            <a:pPr marL="1974850" indent="-360363">
              <a:lnSpc>
                <a:spcPct val="17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 ontkend …</a:t>
            </a:r>
            <a:endParaRPr lang="nl-NL" sz="2000" dirty="0">
              <a:solidFill>
                <a:srgbClr val="008780"/>
              </a:solidFill>
              <a:latin typeface="Corbel" panose="020B0503020204020204" pitchFamily="34" charset="0"/>
            </a:endParaRPr>
          </a:p>
          <a:p>
            <a:pPr marL="1974850" indent="-360363">
              <a:lnSpc>
                <a:spcPct val="17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 wegberedeneerd</a:t>
            </a:r>
            <a:r>
              <a:rPr lang="nl-NL" sz="2000" dirty="0">
                <a:solidFill>
                  <a:srgbClr val="008780"/>
                </a:solidFill>
                <a:latin typeface="Corbel" panose="020B0503020204020204" pitchFamily="34" charset="0"/>
              </a:rPr>
              <a:t>, </a:t>
            </a:r>
            <a:r>
              <a:rPr lang="nl-NL" sz="2000" b="1" dirty="0">
                <a:solidFill>
                  <a:srgbClr val="008780"/>
                </a:solidFill>
                <a:latin typeface="Corbel" panose="020B0503020204020204" pitchFamily="34" charset="0"/>
              </a:rPr>
              <a:t>gebagatelliseerd …</a:t>
            </a:r>
            <a:endParaRPr lang="nl-NL" sz="2000" dirty="0">
              <a:solidFill>
                <a:srgbClr val="008780"/>
              </a:solidFill>
              <a:latin typeface="Corbel" panose="020B0503020204020204" pitchFamily="34" charset="0"/>
            </a:endParaRPr>
          </a:p>
          <a:p>
            <a:pPr marL="1974850" indent="-360363">
              <a:lnSpc>
                <a:spcPct val="17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 dominant…</a:t>
            </a:r>
            <a:endParaRPr lang="nl-NL" sz="2000" dirty="0">
              <a:solidFill>
                <a:srgbClr val="008780"/>
              </a:solidFill>
              <a:latin typeface="Corbel" panose="020B0503020204020204" pitchFamily="34" charset="0"/>
            </a:endParaRPr>
          </a:p>
          <a:p>
            <a:pPr marL="1974850" indent="-360363">
              <a:lnSpc>
                <a:spcPct val="17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 vastgeklampt…</a:t>
            </a:r>
            <a:endParaRPr lang="nl-NL" sz="2000" dirty="0">
              <a:solidFill>
                <a:srgbClr val="008780"/>
              </a:solidFill>
              <a:latin typeface="Corbel" panose="020B0503020204020204" pitchFamily="34" charset="0"/>
            </a:endParaRPr>
          </a:p>
          <a:p>
            <a:pPr marL="1974850" indent="-360363">
              <a:lnSpc>
                <a:spcPct val="170000"/>
              </a:lnSpc>
              <a:spcBef>
                <a:spcPct val="0"/>
              </a:spcBef>
              <a:spcAft>
                <a:spcPts val="600"/>
              </a:spcAft>
              <a:buFont typeface="Arial" panose="020B0604020202020204" pitchFamily="34" charset="0"/>
              <a:buChar char="•"/>
            </a:pPr>
            <a:r>
              <a:rPr lang="nl-NL" sz="2000" b="1" dirty="0">
                <a:solidFill>
                  <a:srgbClr val="008780"/>
                </a:solidFill>
                <a:latin typeface="Corbel" panose="020B0503020204020204" pitchFamily="34" charset="0"/>
              </a:rPr>
              <a:t>… geprojecteerd…</a:t>
            </a:r>
            <a:endParaRPr lang="nl-NL" sz="2000" dirty="0">
              <a:solidFill>
                <a:srgbClr val="008780"/>
              </a:solidFill>
              <a:latin typeface="Corbel" panose="020B0503020204020204" pitchFamily="34" charset="0"/>
            </a:endParaRPr>
          </a:p>
          <a:p>
            <a:pPr algn="ctr">
              <a:lnSpc>
                <a:spcPct val="170000"/>
              </a:lnSpc>
              <a:spcBef>
                <a:spcPct val="0"/>
              </a:spcBef>
              <a:spcAft>
                <a:spcPts val="600"/>
              </a:spcAft>
            </a:pPr>
            <a:r>
              <a:rPr lang="nl-NL" sz="2000" b="1" dirty="0">
                <a:solidFill>
                  <a:srgbClr val="008780"/>
                </a:solidFill>
                <a:latin typeface="Corbel" panose="020B0503020204020204" pitchFamily="34" charset="0"/>
              </a:rPr>
              <a:t>Gevolg is een opgeslagen emotionele belading van een onverwerkte, niet volledig doorleefde levenservaring.</a:t>
            </a:r>
          </a:p>
          <a:p>
            <a:pPr algn="ctr">
              <a:lnSpc>
                <a:spcPct val="17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144666761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2" y="2069910"/>
            <a:ext cx="7237657" cy="4788090"/>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000" b="1" dirty="0">
                <a:solidFill>
                  <a:srgbClr val="008780"/>
                </a:solidFill>
                <a:latin typeface="Corbel" panose="020B0503020204020204" pitchFamily="34" charset="0"/>
              </a:rPr>
              <a:t>De intensiteit van de harmoniserende ademstroom</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schoont het limbisch systeem.</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komt tot op celniveau.</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schoont het celgeheugen.</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11" name="Afbeelding 10" descr="Afbeelding met lucht, buiten, berg, persoon&#10;&#10;Automatisch gegenereerde beschrijving">
            <a:extLst>
              <a:ext uri="{FF2B5EF4-FFF2-40B4-BE49-F238E27FC236}">
                <a16:creationId xmlns:a16="http://schemas.microsoft.com/office/drawing/2014/main" id="{0BC340DF-C2F9-433D-9CDD-CC290F5A8F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4229892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3" y="1314406"/>
            <a:ext cx="7237657" cy="4619767"/>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000" b="1" dirty="0">
                <a:solidFill>
                  <a:srgbClr val="008780"/>
                </a:solidFill>
                <a:latin typeface="Corbel" panose="020B0503020204020204" pitchFamily="34" charset="0"/>
              </a:rPr>
              <a:t>Je kunt </a:t>
            </a:r>
            <a:r>
              <a:rPr lang="nl-NL" sz="2000" b="1" i="1" u="sng" dirty="0">
                <a:solidFill>
                  <a:srgbClr val="008780"/>
                </a:solidFill>
                <a:latin typeface="Corbel" panose="020B0503020204020204" pitchFamily="34" charset="0"/>
              </a:rPr>
              <a:t>niet</a:t>
            </a:r>
            <a:r>
              <a:rPr lang="nl-NL" sz="2000" b="1" dirty="0">
                <a:solidFill>
                  <a:srgbClr val="008780"/>
                </a:solidFill>
                <a:latin typeface="Corbel" panose="020B0503020204020204" pitchFamily="34" charset="0"/>
              </a:rPr>
              <a:t> niet voelen; je kunt wel je gevoel overrulen.</a:t>
            </a:r>
          </a:p>
          <a:p>
            <a:pPr algn="ctr">
              <a:lnSpc>
                <a:spcPct val="170000"/>
              </a:lnSpc>
              <a:spcBef>
                <a:spcPct val="0"/>
              </a:spcBef>
              <a:spcAft>
                <a:spcPts val="600"/>
              </a:spcAft>
            </a:pPr>
            <a:endParaRPr lang="nl-NL" sz="2000" b="1" dirty="0">
              <a:solidFill>
                <a:srgbClr val="008780"/>
              </a:solidFill>
              <a:latin typeface="Corbel" panose="020B0503020204020204" pitchFamily="34" charset="0"/>
            </a:endParaRPr>
          </a:p>
          <a:p>
            <a:pPr algn="ctr">
              <a:lnSpc>
                <a:spcPct val="170000"/>
              </a:lnSpc>
              <a:spcBef>
                <a:spcPct val="0"/>
              </a:spcBef>
              <a:spcAft>
                <a:spcPts val="600"/>
              </a:spcAft>
            </a:pPr>
            <a:r>
              <a:rPr lang="nl-NL" sz="2000" b="1" dirty="0">
                <a:solidFill>
                  <a:srgbClr val="008780"/>
                </a:solidFill>
                <a:latin typeface="Corbel" panose="020B0503020204020204" pitchFamily="34" charset="0"/>
              </a:rPr>
              <a:t>Harmoniserend ademen: het helingsproces tot op celniveau</a:t>
            </a:r>
          </a:p>
          <a:p>
            <a:pPr algn="ctr">
              <a:lnSpc>
                <a:spcPct val="170000"/>
              </a:lnSpc>
              <a:spcBef>
                <a:spcPct val="0"/>
              </a:spcBef>
              <a:spcAft>
                <a:spcPts val="600"/>
              </a:spcAft>
            </a:pPr>
            <a:r>
              <a:rPr lang="nl-NL" sz="2000" dirty="0">
                <a:solidFill>
                  <a:srgbClr val="008780"/>
                </a:solidFill>
                <a:latin typeface="Corbel" panose="020B0503020204020204" pitchFamily="34" charset="0"/>
              </a:rPr>
              <a:t>De lagere trilling transformeert naar een hogere trilling.</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11" name="Afbeelding 10" descr="Afbeelding met lucht, buiten, berg, persoon&#10;&#10;Automatisch gegenereerde beschrijving">
            <a:extLst>
              <a:ext uri="{FF2B5EF4-FFF2-40B4-BE49-F238E27FC236}">
                <a16:creationId xmlns:a16="http://schemas.microsoft.com/office/drawing/2014/main" id="{0BC340DF-C2F9-433D-9CDD-CC290F5A8F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6371561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0728" r="2072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87336" y="707157"/>
            <a:ext cx="7283151" cy="5679503"/>
          </a:xfrm>
          <a:prstGeom prst="rect">
            <a:avLst/>
          </a:prstGeom>
        </p:spPr>
        <p:txBody>
          <a:bodyPr vert="horz" lIns="91440" tIns="45720" rIns="91440" bIns="45720" rtlCol="0">
            <a:noAutofit/>
          </a:bodyPr>
          <a:lstStyle/>
          <a:p>
            <a:pPr>
              <a:lnSpc>
                <a:spcPct val="170000"/>
              </a:lnSpc>
              <a:spcBef>
                <a:spcPct val="0"/>
              </a:spcBef>
              <a:spcAft>
                <a:spcPts val="600"/>
              </a:spcAft>
            </a:pPr>
            <a:r>
              <a:rPr lang="nl-NL" sz="2800" b="1" dirty="0">
                <a:solidFill>
                  <a:srgbClr val="008780"/>
                </a:solidFill>
                <a:latin typeface="Corbel" panose="020B0503020204020204" pitchFamily="34" charset="0"/>
              </a:rPr>
              <a:t>Optimaal ademen zorgt ervoor dat</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gevoelens en emoties niet langer onderdrukt worden.</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spanningen, kwetsuren en trauma’s verminderen en oplossen.</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trauma’s tot in de kern geheeld worden.</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symptoom én oorzaak behandeld en geheeld worden.</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gevoelens van acceptatie, bevrijding en ruimte ervaren worden.</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je om kunt gaan met je (hoog)gevoeligheid.</a:t>
            </a:r>
          </a:p>
          <a:p>
            <a:pPr>
              <a:lnSpc>
                <a:spcPct val="170000"/>
              </a:lnSpc>
              <a:spcBef>
                <a:spcPct val="0"/>
              </a:spcBef>
              <a:spcAft>
                <a:spcPts val="600"/>
              </a:spcAft>
            </a:pPr>
            <a:r>
              <a:rPr lang="nl-NL" sz="2000" b="1" dirty="0">
                <a:solidFill>
                  <a:srgbClr val="008780"/>
                </a:solidFill>
                <a:latin typeface="Corbel" panose="020B0503020204020204" pitchFamily="34" charset="0"/>
              </a:rPr>
              <a:t>Optimaal ademen realiseert emotionele balans. Het creëert ruimte en vertrouwen om het leven te beleven i.p.v. overleven</a:t>
            </a:r>
            <a:r>
              <a:rPr lang="nl-NL" sz="2000" dirty="0">
                <a:solidFill>
                  <a:srgbClr val="008780"/>
                </a:solidFill>
                <a:latin typeface="Corbel" panose="020B0503020204020204" pitchFamily="34" charset="0"/>
              </a:rPr>
              <a:t>.</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20519212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ucht, buiten, berg, persoon&#10;&#10;Automatisch gegenereerde beschrijving">
            <a:extLst>
              <a:ext uri="{FF2B5EF4-FFF2-40B4-BE49-F238E27FC236}">
                <a16:creationId xmlns:a16="http://schemas.microsoft.com/office/drawing/2014/main" id="{53618A21-10B3-4CEB-B199-80654699060B}"/>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graphicFrame>
        <p:nvGraphicFramePr>
          <p:cNvPr id="4" name="Diagram 3">
            <a:extLst>
              <a:ext uri="{FF2B5EF4-FFF2-40B4-BE49-F238E27FC236}">
                <a16:creationId xmlns:a16="http://schemas.microsoft.com/office/drawing/2014/main" id="{6EC303F2-14D1-4469-8D06-73AFDC8E53EF}"/>
              </a:ext>
            </a:extLst>
          </p:cNvPr>
          <p:cNvGraphicFramePr/>
          <p:nvPr>
            <p:extLst>
              <p:ext uri="{D42A27DB-BD31-4B8C-83A1-F6EECF244321}">
                <p14:modId xmlns:p14="http://schemas.microsoft.com/office/powerpoint/2010/main" val="1693679773"/>
              </p:ext>
            </p:extLst>
          </p:nvPr>
        </p:nvGraphicFramePr>
        <p:xfrm>
          <a:off x="2031999" y="0"/>
          <a:ext cx="9971315"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Pijl: gestreept rechts 1">
            <a:extLst>
              <a:ext uri="{FF2B5EF4-FFF2-40B4-BE49-F238E27FC236}">
                <a16:creationId xmlns:a16="http://schemas.microsoft.com/office/drawing/2014/main" id="{08F63F16-53ED-771B-7607-54BBF200205A}"/>
              </a:ext>
            </a:extLst>
          </p:cNvPr>
          <p:cNvSpPr/>
          <p:nvPr/>
        </p:nvSpPr>
        <p:spPr>
          <a:xfrm>
            <a:off x="7593291" y="4981637"/>
            <a:ext cx="2233280" cy="493486"/>
          </a:xfrm>
          <a:prstGeom prst="stripedRightArrow">
            <a:avLst/>
          </a:prstGeom>
          <a:solidFill>
            <a:srgbClr val="0087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C302FB6B-9135-E23D-49B0-FF78DC735B3B}"/>
              </a:ext>
            </a:extLst>
          </p:cNvPr>
          <p:cNvSpPr txBox="1"/>
          <p:nvPr/>
        </p:nvSpPr>
        <p:spPr>
          <a:xfrm>
            <a:off x="9596816" y="2777824"/>
            <a:ext cx="2908034" cy="4099029"/>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000" b="1" dirty="0">
                <a:solidFill>
                  <a:srgbClr val="008780"/>
                </a:solidFill>
                <a:latin typeface="Corbel" panose="020B0503020204020204" pitchFamily="34" charset="0"/>
              </a:rPr>
              <a:t>Gevoelsbeleving</a:t>
            </a:r>
          </a:p>
          <a:p>
            <a:pPr algn="ctr">
              <a:lnSpc>
                <a:spcPct val="160000"/>
              </a:lnSpc>
              <a:spcBef>
                <a:spcPct val="0"/>
              </a:spcBef>
              <a:spcAft>
                <a:spcPts val="600"/>
              </a:spcAft>
            </a:pPr>
            <a:r>
              <a:rPr lang="nl-NL" sz="2000" dirty="0">
                <a:solidFill>
                  <a:srgbClr val="008780"/>
                </a:solidFill>
                <a:latin typeface="Corbel" panose="020B0503020204020204" pitchFamily="34" charset="0"/>
              </a:rPr>
              <a:t>Voelen toelaten</a:t>
            </a:r>
          </a:p>
          <a:p>
            <a:pPr algn="ctr">
              <a:lnSpc>
                <a:spcPct val="160000"/>
              </a:lnSpc>
              <a:spcBef>
                <a:spcPct val="0"/>
              </a:spcBef>
              <a:spcAft>
                <a:spcPts val="600"/>
              </a:spcAft>
            </a:pPr>
            <a:r>
              <a:rPr lang="nl-NL" sz="2000" dirty="0">
                <a:solidFill>
                  <a:srgbClr val="008780"/>
                </a:solidFill>
                <a:latin typeface="Corbel" panose="020B0503020204020204" pitchFamily="34" charset="0"/>
              </a:rPr>
              <a:t>Doorleven</a:t>
            </a:r>
          </a:p>
          <a:p>
            <a:pPr algn="ctr">
              <a:lnSpc>
                <a:spcPct val="160000"/>
              </a:lnSpc>
              <a:spcBef>
                <a:spcPct val="0"/>
              </a:spcBef>
              <a:spcAft>
                <a:spcPts val="600"/>
              </a:spcAft>
            </a:pPr>
            <a:r>
              <a:rPr lang="nl-NL" sz="2000" dirty="0">
                <a:solidFill>
                  <a:srgbClr val="008780"/>
                </a:solidFill>
                <a:latin typeface="Corbel" panose="020B0503020204020204" pitchFamily="34" charset="0"/>
              </a:rPr>
              <a:t>Acceptatie </a:t>
            </a:r>
          </a:p>
          <a:p>
            <a:pPr algn="ctr">
              <a:lnSpc>
                <a:spcPct val="160000"/>
              </a:lnSpc>
              <a:spcBef>
                <a:spcPct val="0"/>
              </a:spcBef>
              <a:spcAft>
                <a:spcPts val="600"/>
              </a:spcAft>
            </a:pPr>
            <a:r>
              <a:rPr lang="nl-NL" sz="2000" dirty="0">
                <a:solidFill>
                  <a:srgbClr val="008780"/>
                </a:solidFill>
                <a:latin typeface="Corbel" panose="020B0503020204020204" pitchFamily="34" charset="0"/>
              </a:rPr>
              <a:t>Innerlijke ruimte</a:t>
            </a:r>
          </a:p>
          <a:p>
            <a:pPr algn="ctr">
              <a:lnSpc>
                <a:spcPct val="160000"/>
              </a:lnSpc>
              <a:spcBef>
                <a:spcPct val="0"/>
              </a:spcBef>
              <a:spcAft>
                <a:spcPts val="600"/>
              </a:spcAft>
            </a:pPr>
            <a:r>
              <a:rPr lang="nl-NL" sz="2000" dirty="0">
                <a:solidFill>
                  <a:srgbClr val="008780"/>
                </a:solidFill>
                <a:latin typeface="Corbel" panose="020B0503020204020204" pitchFamily="34" charset="0"/>
              </a:rPr>
              <a:t>Bevrijding</a:t>
            </a:r>
          </a:p>
          <a:p>
            <a:pPr algn="ctr">
              <a:lnSpc>
                <a:spcPct val="160000"/>
              </a:lnSpc>
              <a:spcBef>
                <a:spcPct val="0"/>
              </a:spcBef>
              <a:spcAft>
                <a:spcPts val="600"/>
              </a:spcAft>
            </a:pPr>
            <a:r>
              <a:rPr lang="nl-NL" sz="2000" b="1" dirty="0">
                <a:solidFill>
                  <a:srgbClr val="008780"/>
                </a:solidFill>
                <a:latin typeface="Corbel" panose="020B0503020204020204" pitchFamily="34" charset="0"/>
              </a:rPr>
              <a:t>Emotionele balans</a:t>
            </a:r>
            <a:endParaRPr lang="nl-NL" sz="2000" dirty="0">
              <a:solidFill>
                <a:srgbClr val="008780"/>
              </a:solidFill>
              <a:latin typeface="Corbel" panose="020B0503020204020204" pitchFamily="34" charset="0"/>
            </a:endParaRPr>
          </a:p>
        </p:txBody>
      </p:sp>
    </p:spTree>
    <p:extLst>
      <p:ext uri="{BB962C8B-B14F-4D97-AF65-F5344CB8AC3E}">
        <p14:creationId xmlns:p14="http://schemas.microsoft.com/office/powerpoint/2010/main" val="7963356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ucht, buiten, berg, persoon&#10;&#10;Automatisch gegenereerde beschrijving">
            <a:extLst>
              <a:ext uri="{FF2B5EF4-FFF2-40B4-BE49-F238E27FC236}">
                <a16:creationId xmlns:a16="http://schemas.microsoft.com/office/drawing/2014/main" id="{53618A21-10B3-4CEB-B199-80654699060B}"/>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graphicFrame>
        <p:nvGraphicFramePr>
          <p:cNvPr id="4" name="Diagram 3">
            <a:extLst>
              <a:ext uri="{FF2B5EF4-FFF2-40B4-BE49-F238E27FC236}">
                <a16:creationId xmlns:a16="http://schemas.microsoft.com/office/drawing/2014/main" id="{6EC303F2-14D1-4469-8D06-73AFDC8E53EF}"/>
              </a:ext>
            </a:extLst>
          </p:cNvPr>
          <p:cNvGraphicFramePr/>
          <p:nvPr>
            <p:extLst>
              <p:ext uri="{D42A27DB-BD31-4B8C-83A1-F6EECF244321}">
                <p14:modId xmlns:p14="http://schemas.microsoft.com/office/powerpoint/2010/main" val="3366120331"/>
              </p:ext>
            </p:extLst>
          </p:nvPr>
        </p:nvGraphicFramePr>
        <p:xfrm>
          <a:off x="2031999" y="0"/>
          <a:ext cx="9971315"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vak 1">
            <a:extLst>
              <a:ext uri="{FF2B5EF4-FFF2-40B4-BE49-F238E27FC236}">
                <a16:creationId xmlns:a16="http://schemas.microsoft.com/office/drawing/2014/main" id="{4B4E155D-00D9-6187-35B4-A59B2E5277AB}"/>
              </a:ext>
            </a:extLst>
          </p:cNvPr>
          <p:cNvSpPr txBox="1"/>
          <p:nvPr/>
        </p:nvSpPr>
        <p:spPr>
          <a:xfrm>
            <a:off x="4527707" y="3654755"/>
            <a:ext cx="2352736" cy="549600"/>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000" b="1" dirty="0">
                <a:solidFill>
                  <a:srgbClr val="008780"/>
                </a:solidFill>
                <a:latin typeface="Corbel" panose="020B0503020204020204" pitchFamily="34" charset="0"/>
              </a:rPr>
              <a:t>Deel 4 gaat over</a:t>
            </a:r>
          </a:p>
        </p:txBody>
      </p:sp>
    </p:spTree>
    <p:extLst>
      <p:ext uri="{BB962C8B-B14F-4D97-AF65-F5344CB8AC3E}">
        <p14:creationId xmlns:p14="http://schemas.microsoft.com/office/powerpoint/2010/main" val="2458604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97762" y="2025282"/>
            <a:ext cx="6251110" cy="3483864"/>
          </a:xfrm>
          <a:prstGeom prst="rect">
            <a:avLst/>
          </a:prstGeom>
        </p:spPr>
        <p:txBody>
          <a:bodyPr vert="horz" lIns="91440" tIns="45720" rIns="91440" bIns="45720" rtlCol="0">
            <a:normAutofit/>
          </a:bodyPr>
          <a:lstStyle/>
          <a:p>
            <a:pPr algn="ctr">
              <a:lnSpc>
                <a:spcPct val="90000"/>
              </a:lnSpc>
              <a:spcBef>
                <a:spcPct val="0"/>
              </a:spcBef>
              <a:spcAft>
                <a:spcPts val="600"/>
              </a:spcAft>
            </a:pPr>
            <a:r>
              <a:rPr lang="en-US" sz="2800" b="1" dirty="0">
                <a:solidFill>
                  <a:srgbClr val="008780"/>
                </a:solidFill>
                <a:latin typeface="Corbel" panose="020B0503020204020204" pitchFamily="34" charset="0"/>
              </a:rPr>
              <a:t>Ademen is leven. Leven is ademen.</a:t>
            </a:r>
          </a:p>
          <a:p>
            <a:pPr algn="ctr">
              <a:lnSpc>
                <a:spcPct val="90000"/>
              </a:lnSpc>
              <a:spcBef>
                <a:spcPct val="0"/>
              </a:spcBef>
              <a:spcAft>
                <a:spcPts val="600"/>
              </a:spcAft>
            </a:pPr>
            <a:endParaRPr lang="en-US" sz="2000" b="1" i="1" dirty="0">
              <a:solidFill>
                <a:srgbClr val="008780"/>
              </a:solidFill>
              <a:latin typeface="Corbel" panose="020B0503020204020204" pitchFamily="34" charset="0"/>
            </a:endParaRPr>
          </a:p>
          <a:p>
            <a:pPr algn="ctr">
              <a:lnSpc>
                <a:spcPct val="90000"/>
              </a:lnSpc>
              <a:spcBef>
                <a:spcPct val="0"/>
              </a:spcBef>
              <a:spcAft>
                <a:spcPts val="600"/>
              </a:spcAft>
            </a:pPr>
            <a:r>
              <a:rPr lang="nl-NL" sz="2000" b="0" i="0" dirty="0">
                <a:solidFill>
                  <a:srgbClr val="008780"/>
                </a:solidFill>
                <a:effectLst/>
                <a:latin typeface="Corbel" panose="020B0503020204020204" pitchFamily="34" charset="0"/>
              </a:rPr>
              <a:t>De adem is onlosmakelijk verbonden met het leven.</a:t>
            </a:r>
          </a:p>
          <a:p>
            <a:pPr algn="ctr">
              <a:lnSpc>
                <a:spcPct val="90000"/>
              </a:lnSpc>
              <a:spcBef>
                <a:spcPct val="0"/>
              </a:spcBef>
              <a:spcAft>
                <a:spcPts val="600"/>
              </a:spcAft>
            </a:pPr>
            <a:endParaRPr lang="nl-NL" sz="2000" dirty="0">
              <a:solidFill>
                <a:srgbClr val="008780"/>
              </a:solidFill>
              <a:latin typeface="Corbel" panose="020B0503020204020204" pitchFamily="34" charset="0"/>
            </a:endParaRPr>
          </a:p>
          <a:p>
            <a:pPr algn="ctr">
              <a:lnSpc>
                <a:spcPct val="90000"/>
              </a:lnSpc>
              <a:spcBef>
                <a:spcPct val="0"/>
              </a:spcBef>
              <a:spcAft>
                <a:spcPts val="600"/>
              </a:spcAft>
            </a:pPr>
            <a:r>
              <a:rPr lang="nl-NL" sz="2000" dirty="0">
                <a:solidFill>
                  <a:srgbClr val="008780"/>
                </a:solidFill>
                <a:latin typeface="Corbel" panose="020B0503020204020204" pitchFamily="34" charset="0"/>
              </a:rPr>
              <a:t>Connectie lichaam ~ geest ~ ziel.</a:t>
            </a:r>
          </a:p>
          <a:p>
            <a:pPr algn="ctr">
              <a:lnSpc>
                <a:spcPct val="90000"/>
              </a:lnSpc>
              <a:spcBef>
                <a:spcPct val="0"/>
              </a:spcBef>
              <a:spcAft>
                <a:spcPts val="600"/>
              </a:spcAft>
            </a:pPr>
            <a:endParaRPr lang="nl-NL" sz="2000" dirty="0">
              <a:solidFill>
                <a:srgbClr val="008780"/>
              </a:solidFill>
              <a:latin typeface="Corbel" panose="020B0503020204020204" pitchFamily="34" charset="0"/>
            </a:endParaRPr>
          </a:p>
          <a:p>
            <a:pPr algn="ctr">
              <a:lnSpc>
                <a:spcPct val="90000"/>
              </a:lnSpc>
              <a:spcBef>
                <a:spcPct val="0"/>
              </a:spcBef>
              <a:spcAft>
                <a:spcPts val="600"/>
              </a:spcAft>
            </a:pPr>
            <a:r>
              <a:rPr lang="nl-NL" sz="2000" dirty="0">
                <a:solidFill>
                  <a:srgbClr val="008780"/>
                </a:solidFill>
                <a:latin typeface="Corbel" panose="020B0503020204020204" pitchFamily="34" charset="0"/>
              </a:rPr>
              <a:t>Ademhalen is een bewust én onbewust proces. </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9" name="Afgeronde rechthoek 12">
            <a:extLst>
              <a:ext uri="{FF2B5EF4-FFF2-40B4-BE49-F238E27FC236}">
                <a16:creationId xmlns:a16="http://schemas.microsoft.com/office/drawing/2014/main" id="{C5A7B196-B5D9-4398-BEA4-DDEE5E157880}"/>
              </a:ext>
            </a:extLst>
          </p:cNvPr>
          <p:cNvSpPr/>
          <p:nvPr/>
        </p:nvSpPr>
        <p:spPr>
          <a:xfrm>
            <a:off x="5427259" y="5063879"/>
            <a:ext cx="5941325" cy="1555285"/>
          </a:xfrm>
          <a:prstGeom prst="rect">
            <a:avLst/>
          </a:prstGeom>
          <a:solidFill>
            <a:srgbClr val="008780"/>
          </a:solidFill>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sz="3200" b="1" dirty="0">
                <a:latin typeface="Corbel" panose="020B0503020204020204" pitchFamily="34" charset="0"/>
              </a:rPr>
              <a:t>Dus je hebt er invloed op!!</a:t>
            </a:r>
          </a:p>
          <a:p>
            <a:pPr algn="ctr"/>
            <a:r>
              <a:rPr lang="nl-NL" sz="3200" b="1" dirty="0">
                <a:latin typeface="Corbel" panose="020B0503020204020204" pitchFamily="34" charset="0"/>
              </a:rPr>
              <a:t>Je hebt iedere ademteug keuze:</a:t>
            </a:r>
          </a:p>
          <a:p>
            <a:pPr algn="ctr"/>
            <a:r>
              <a:rPr lang="nl-NL" sz="3200" b="1" dirty="0">
                <a:latin typeface="Corbel" panose="020B0503020204020204" pitchFamily="34" charset="0"/>
              </a:rPr>
              <a:t>beperking of volheid.</a:t>
            </a:r>
          </a:p>
        </p:txBody>
      </p:sp>
    </p:spTree>
    <p:extLst>
      <p:ext uri="{BB962C8B-B14F-4D97-AF65-F5344CB8AC3E}">
        <p14:creationId xmlns:p14="http://schemas.microsoft.com/office/powerpoint/2010/main" val="2676794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3" y="847123"/>
            <a:ext cx="7237657" cy="5679503"/>
          </a:xfrm>
          <a:prstGeom prst="rect">
            <a:avLst/>
          </a:prstGeom>
        </p:spPr>
        <p:txBody>
          <a:bodyPr vert="horz" lIns="91440" tIns="45720" rIns="91440" bIns="45720" rtlCol="0">
            <a:noAutofit/>
          </a:bodyPr>
          <a:lstStyle/>
          <a:p>
            <a:pPr>
              <a:lnSpc>
                <a:spcPct val="170000"/>
              </a:lnSpc>
              <a:spcBef>
                <a:spcPct val="0"/>
              </a:spcBef>
              <a:spcAft>
                <a:spcPts val="600"/>
              </a:spcAft>
            </a:pPr>
            <a:r>
              <a:rPr lang="nl-NL" sz="2000" b="1" dirty="0">
                <a:solidFill>
                  <a:srgbClr val="008780"/>
                </a:solidFill>
                <a:latin typeface="Corbel" panose="020B0503020204020204" pitchFamily="34" charset="0"/>
              </a:rPr>
              <a:t>Niet ademen is bevriezen van je gedachtenwereld. </a:t>
            </a:r>
          </a:p>
          <a:p>
            <a:pPr>
              <a:lnSpc>
                <a:spcPct val="170000"/>
              </a:lnSpc>
              <a:spcBef>
                <a:spcPct val="0"/>
              </a:spcBef>
              <a:spcAft>
                <a:spcPts val="600"/>
              </a:spcAft>
            </a:pPr>
            <a:r>
              <a:rPr lang="nl-NL" sz="2000" b="1" dirty="0">
                <a:solidFill>
                  <a:srgbClr val="008780"/>
                </a:solidFill>
                <a:latin typeface="Corbel" panose="020B0503020204020204" pitchFamily="34" charset="0"/>
              </a:rPr>
              <a:t>Niet optimaal ademen leidt tot</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tunnelvisie (vernauwd bewustzijn).</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verminderd concentratievermogen.</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verminderd creatief- en oplossingsgericht denken.</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piekeren over het verleden en de toekomst; niet in het nu zijn.</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buitenproportionele zorgen en angsten.</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onzekerheid en twijfels.</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lage eigenwaarde en vertekend zelfbeeld.</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11" name="Afbeelding 10">
            <a:extLst>
              <a:ext uri="{FF2B5EF4-FFF2-40B4-BE49-F238E27FC236}">
                <a16:creationId xmlns:a16="http://schemas.microsoft.com/office/drawing/2014/main" id="{0BC340DF-C2F9-433D-9CDD-CC290F5A8FF5}"/>
              </a:ext>
            </a:extLst>
          </p:cNvPr>
          <p:cNvPicPr>
            <a:picLocks noChangeAspect="1"/>
          </p:cNvPicPr>
          <p:nvPr/>
        </p:nvPicPr>
        <p:blipFill>
          <a:blip r:embed="rId4">
            <a:extLst>
              <a:ext uri="{28A0092B-C50C-407E-A947-70E740481C1C}">
                <a14:useLocalDpi xmlns:a14="http://schemas.microsoft.com/office/drawing/2010/main" val="0"/>
              </a:ext>
            </a:extLst>
          </a:blip>
          <a:srcRect l="21704" r="2170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91339373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2" y="1178497"/>
            <a:ext cx="7237657" cy="5679503"/>
          </a:xfrm>
          <a:prstGeom prst="rect">
            <a:avLst/>
          </a:prstGeom>
        </p:spPr>
        <p:txBody>
          <a:bodyPr vert="horz" lIns="91440" tIns="45720" rIns="91440" bIns="45720" rtlCol="0">
            <a:noAutofit/>
          </a:bodyPr>
          <a:lstStyle/>
          <a:p>
            <a:pPr>
              <a:lnSpc>
                <a:spcPct val="170000"/>
              </a:lnSpc>
              <a:spcBef>
                <a:spcPct val="0"/>
              </a:spcBef>
              <a:spcAft>
                <a:spcPts val="600"/>
              </a:spcAft>
            </a:pPr>
            <a:r>
              <a:rPr lang="nl-NL" sz="2000" b="1" dirty="0">
                <a:solidFill>
                  <a:srgbClr val="008780"/>
                </a:solidFill>
                <a:latin typeface="Corbel" panose="020B0503020204020204" pitchFamily="34" charset="0"/>
              </a:rPr>
              <a:t>Overtuigingen vorm je al vanaf je kinderjaren. Overtuigingen</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reflecteren hoe je jezelf ziet, wie je denkt te zijn,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en hoe je de wereld om je heen ervaart. </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weerspiegelen je persoonlijke perceptie van de waarheid, wat bepaalt hoe je de dingen die je ziet, voelt en hoort inkleurt (interpreteert) en vormgeeft. </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kunnen je bekrachtigen of juist ontkrachten. </a:t>
            </a:r>
          </a:p>
          <a:p>
            <a:pPr>
              <a:lnSpc>
                <a:spcPct val="17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11" name="Afbeelding 10">
            <a:extLst>
              <a:ext uri="{FF2B5EF4-FFF2-40B4-BE49-F238E27FC236}">
                <a16:creationId xmlns:a16="http://schemas.microsoft.com/office/drawing/2014/main" id="{0BC340DF-C2F9-433D-9CDD-CC290F5A8FF5}"/>
              </a:ext>
            </a:extLst>
          </p:cNvPr>
          <p:cNvPicPr>
            <a:picLocks noChangeAspect="1"/>
          </p:cNvPicPr>
          <p:nvPr/>
        </p:nvPicPr>
        <p:blipFill>
          <a:blip r:embed="rId4">
            <a:extLst>
              <a:ext uri="{28A0092B-C50C-407E-A947-70E740481C1C}">
                <a14:useLocalDpi xmlns:a14="http://schemas.microsoft.com/office/drawing/2010/main" val="0"/>
              </a:ext>
            </a:extLst>
          </a:blip>
          <a:srcRect t="1834" b="183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111603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11" name="Afbeelding 10">
            <a:extLst>
              <a:ext uri="{FF2B5EF4-FFF2-40B4-BE49-F238E27FC236}">
                <a16:creationId xmlns:a16="http://schemas.microsoft.com/office/drawing/2014/main" id="{0BC340DF-C2F9-433D-9CDD-CC290F5A8FF5}"/>
              </a:ext>
            </a:extLst>
          </p:cNvPr>
          <p:cNvPicPr>
            <a:picLocks noChangeAspect="1"/>
          </p:cNvPicPr>
          <p:nvPr/>
        </p:nvPicPr>
        <p:blipFill>
          <a:blip r:embed="rId4">
            <a:extLst>
              <a:ext uri="{28A0092B-C50C-407E-A947-70E740481C1C}">
                <a14:useLocalDpi xmlns:a14="http://schemas.microsoft.com/office/drawing/2010/main" val="0"/>
              </a:ext>
            </a:extLst>
          </a:blip>
          <a:srcRect l="21704" r="2170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6" name="Afbeelding 5" descr="Afbeelding met accessoire&#10;&#10;Automatisch gegenereerde beschrijving">
            <a:extLst>
              <a:ext uri="{FF2B5EF4-FFF2-40B4-BE49-F238E27FC236}">
                <a16:creationId xmlns:a16="http://schemas.microsoft.com/office/drawing/2014/main" id="{AA9BEF28-46B3-411A-AA5E-3396EABE4D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1094" y="47750"/>
            <a:ext cx="1800000" cy="1800000"/>
          </a:xfrm>
          <a:prstGeom prst="rect">
            <a:avLst/>
          </a:prstGeom>
        </p:spPr>
      </p:pic>
      <p:sp>
        <p:nvSpPr>
          <p:cNvPr id="5" name="Tekstvak 4"/>
          <p:cNvSpPr txBox="1"/>
          <p:nvPr/>
        </p:nvSpPr>
        <p:spPr>
          <a:xfrm>
            <a:off x="4954342" y="1064526"/>
            <a:ext cx="7237657" cy="5394332"/>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800" b="1" dirty="0">
                <a:solidFill>
                  <a:srgbClr val="008780"/>
                </a:solidFill>
                <a:latin typeface="Corbel" panose="020B0503020204020204" pitchFamily="34" charset="0"/>
              </a:rPr>
              <a:t>Stress</a:t>
            </a:r>
          </a:p>
          <a:p>
            <a:pPr>
              <a:spcBef>
                <a:spcPct val="0"/>
              </a:spcBef>
              <a:spcAft>
                <a:spcPts val="600"/>
              </a:spcAft>
            </a:pPr>
            <a:r>
              <a:rPr lang="nl-NL" sz="2000" dirty="0">
                <a:solidFill>
                  <a:srgbClr val="008780"/>
                </a:solidFill>
                <a:latin typeface="Corbel" panose="020B0503020204020204" pitchFamily="34" charset="0"/>
              </a:rPr>
              <a:t>Stress heeft invloed op de 4 pijlers van het leven.</a:t>
            </a:r>
          </a:p>
          <a:p>
            <a:pPr>
              <a:spcBef>
                <a:spcPct val="0"/>
              </a:spcBef>
              <a:spcAft>
                <a:spcPts val="600"/>
              </a:spcAft>
            </a:pPr>
            <a:endParaRPr lang="nl-NL" sz="2000" dirty="0">
              <a:solidFill>
                <a:srgbClr val="008780"/>
              </a:solidFill>
              <a:latin typeface="Corbel" panose="020B0503020204020204" pitchFamily="34" charset="0"/>
            </a:endParaRPr>
          </a:p>
          <a:p>
            <a:pPr marL="177800" indent="-177800">
              <a:buFont typeface="Arial" panose="020B0604020202020204" pitchFamily="34" charset="0"/>
              <a:buChar char="•"/>
            </a:pPr>
            <a:r>
              <a:rPr lang="nl-NL" sz="2000" dirty="0">
                <a:solidFill>
                  <a:srgbClr val="008780"/>
                </a:solidFill>
                <a:latin typeface="Corbel" panose="020B0503020204020204" pitchFamily="34" charset="0"/>
              </a:rPr>
              <a:t>Minder ademen doet trek in voedende voeding, voldoende beweging en tijd om te ontspannen afnemen.</a:t>
            </a:r>
          </a:p>
          <a:p>
            <a:endParaRPr lang="nl-NL" sz="2000" dirty="0">
              <a:solidFill>
                <a:srgbClr val="008780"/>
              </a:solidFill>
              <a:latin typeface="Corbel" panose="020B0503020204020204" pitchFamily="34" charset="0"/>
            </a:endParaRPr>
          </a:p>
          <a:p>
            <a:r>
              <a:rPr lang="nl-NL" sz="2000" dirty="0">
                <a:solidFill>
                  <a:srgbClr val="008780"/>
                </a:solidFill>
                <a:latin typeface="Corbel" panose="020B0503020204020204" pitchFamily="34" charset="0"/>
              </a:rPr>
              <a:t>De pijlers voeding, beweging en ontspanning hebben anderzijds weer invloed op je ademhaling.</a:t>
            </a:r>
          </a:p>
          <a:p>
            <a:endParaRPr lang="nl-NL" sz="2000" dirty="0">
              <a:solidFill>
                <a:srgbClr val="008780"/>
              </a:solidFill>
              <a:latin typeface="Corbel" panose="020B0503020204020204" pitchFamily="34" charset="0"/>
            </a:endParaRPr>
          </a:p>
          <a:p>
            <a:pPr marL="177800" indent="-177800">
              <a:buFont typeface="Arial" panose="020B0604020202020204" pitchFamily="34" charset="0"/>
              <a:buChar char="•"/>
            </a:pPr>
            <a:r>
              <a:rPr lang="nl-NL" sz="2000" dirty="0">
                <a:solidFill>
                  <a:srgbClr val="008780"/>
                </a:solidFill>
                <a:latin typeface="Corbel" panose="020B0503020204020204" pitchFamily="34" charset="0"/>
              </a:rPr>
              <a:t>Snel en tussendoor eten en belastende voeding neemt energie weg om volledig te ademen.</a:t>
            </a:r>
          </a:p>
          <a:p>
            <a:pPr marL="177800" indent="-177800">
              <a:buFont typeface="Arial" panose="020B0604020202020204" pitchFamily="34" charset="0"/>
              <a:buChar char="•"/>
            </a:pPr>
            <a:r>
              <a:rPr lang="nl-NL" sz="2000" dirty="0">
                <a:solidFill>
                  <a:srgbClr val="008780"/>
                </a:solidFill>
                <a:latin typeface="Corbel" panose="020B0503020204020204" pitchFamily="34" charset="0"/>
              </a:rPr>
              <a:t>Minder bewegen – statisch leven – maakt de ademhalingsspieren luier.</a:t>
            </a:r>
          </a:p>
          <a:p>
            <a:pPr marL="177800" indent="-177800">
              <a:buFont typeface="Arial" panose="020B0604020202020204" pitchFamily="34" charset="0"/>
              <a:buChar char="•"/>
            </a:pPr>
            <a:r>
              <a:rPr lang="nl-NL" sz="2000" dirty="0">
                <a:solidFill>
                  <a:srgbClr val="008780"/>
                </a:solidFill>
                <a:latin typeface="Corbel" panose="020B0503020204020204" pitchFamily="34" charset="0"/>
              </a:rPr>
              <a:t>Niet meer ontspannen blokkeert de energieverdeling in het lichaam en de (</a:t>
            </a:r>
            <a:r>
              <a:rPr lang="nl-NL" sz="2000" dirty="0" err="1">
                <a:solidFill>
                  <a:srgbClr val="008780"/>
                </a:solidFill>
                <a:latin typeface="Corbel" panose="020B0503020204020204" pitchFamily="34" charset="0"/>
              </a:rPr>
              <a:t>ademhalings</a:t>
            </a:r>
            <a:r>
              <a:rPr lang="nl-NL" sz="2000" dirty="0">
                <a:solidFill>
                  <a:srgbClr val="008780"/>
                </a:solidFill>
                <a:latin typeface="Corbel" panose="020B0503020204020204" pitchFamily="34" charset="0"/>
              </a:rPr>
              <a:t>)spieren verstarren</a:t>
            </a:r>
          </a:p>
        </p:txBody>
      </p:sp>
      <p:sp>
        <p:nvSpPr>
          <p:cNvPr id="4" name="Tekstvak 3">
            <a:extLst>
              <a:ext uri="{FF2B5EF4-FFF2-40B4-BE49-F238E27FC236}">
                <a16:creationId xmlns:a16="http://schemas.microsoft.com/office/drawing/2014/main" id="{127A2AFC-296B-2464-CD08-F93EA3280C71}"/>
              </a:ext>
            </a:extLst>
          </p:cNvPr>
          <p:cNvSpPr txBox="1"/>
          <p:nvPr/>
        </p:nvSpPr>
        <p:spPr>
          <a:xfrm>
            <a:off x="5876806" y="77861"/>
            <a:ext cx="2198058" cy="749432"/>
          </a:xfrm>
          <a:prstGeom prst="rect">
            <a:avLst/>
          </a:prstGeom>
          <a:noFill/>
        </p:spPr>
        <p:txBody>
          <a:bodyPr vert="horz" lIns="91440" tIns="45720" rIns="91440" bIns="45720" rtlCol="0">
            <a:noAutofit/>
          </a:bodyPr>
          <a:lstStyle/>
          <a:p>
            <a:pPr algn="ctr">
              <a:spcBef>
                <a:spcPct val="0"/>
              </a:spcBef>
              <a:spcAft>
                <a:spcPts val="600"/>
              </a:spcAft>
            </a:pPr>
            <a:r>
              <a:rPr lang="nl-NL" sz="1200" dirty="0">
                <a:solidFill>
                  <a:srgbClr val="008780"/>
                </a:solidFill>
                <a:latin typeface="Corbel" panose="020B0503020204020204" pitchFamily="34" charset="0"/>
              </a:rPr>
              <a:t>De 4 pijlers van Breathfulness:</a:t>
            </a:r>
          </a:p>
          <a:p>
            <a:pPr algn="ctr">
              <a:spcBef>
                <a:spcPct val="0"/>
              </a:spcBef>
              <a:spcAft>
                <a:spcPts val="600"/>
              </a:spcAft>
            </a:pPr>
            <a:r>
              <a:rPr lang="nl-NL" sz="1200" dirty="0">
                <a:solidFill>
                  <a:srgbClr val="008780"/>
                </a:solidFill>
                <a:latin typeface="Corbel" panose="020B0503020204020204" pitchFamily="34" charset="0"/>
              </a:rPr>
              <a:t>Ademhaling – voeding – beweging – ontspanning </a:t>
            </a:r>
          </a:p>
          <a:p>
            <a:pPr algn="ctr">
              <a:spcBef>
                <a:spcPct val="0"/>
              </a:spcBef>
              <a:spcAft>
                <a:spcPts val="600"/>
              </a:spcAft>
            </a:pPr>
            <a:endParaRPr lang="nl-NL" sz="1200" dirty="0">
              <a:solidFill>
                <a:srgbClr val="008780"/>
              </a:solidFill>
              <a:latin typeface="Corbel" panose="020B0503020204020204" pitchFamily="34" charset="0"/>
            </a:endParaRPr>
          </a:p>
        </p:txBody>
      </p:sp>
    </p:spTree>
    <p:extLst>
      <p:ext uri="{BB962C8B-B14F-4D97-AF65-F5344CB8AC3E}">
        <p14:creationId xmlns:p14="http://schemas.microsoft.com/office/powerpoint/2010/main" val="48039771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2" y="1064525"/>
            <a:ext cx="7237657" cy="5793475"/>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3200" b="1" dirty="0">
                <a:solidFill>
                  <a:srgbClr val="008780"/>
                </a:solidFill>
                <a:latin typeface="Corbel" panose="020B0503020204020204" pitchFamily="34" charset="0"/>
              </a:rPr>
              <a:t>Mentale (en emotionele) stress</a:t>
            </a:r>
          </a:p>
          <a:p>
            <a:pPr algn="ctr">
              <a:lnSpc>
                <a:spcPct val="170000"/>
              </a:lnSpc>
              <a:spcBef>
                <a:spcPct val="0"/>
              </a:spcBef>
              <a:spcAft>
                <a:spcPts val="600"/>
              </a:spcAft>
            </a:pPr>
            <a:r>
              <a:rPr lang="nl-NL" sz="2000" dirty="0">
                <a:solidFill>
                  <a:srgbClr val="008780"/>
                </a:solidFill>
                <a:latin typeface="Corbel" panose="020B0503020204020204" pitchFamily="34" charset="0"/>
              </a:rPr>
              <a:t>Stress kun je niet elimineren; het is onderdeel van het leven.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Jij hebt daar wel veel invloed op, </a:t>
            </a:r>
          </a:p>
          <a:p>
            <a:pPr algn="ctr">
              <a:lnSpc>
                <a:spcPct val="170000"/>
              </a:lnSpc>
              <a:spcBef>
                <a:spcPct val="0"/>
              </a:spcBef>
              <a:spcAft>
                <a:spcPts val="600"/>
              </a:spcAft>
            </a:pPr>
            <a:r>
              <a:rPr lang="nl-NL" sz="2000" dirty="0">
                <a:solidFill>
                  <a:srgbClr val="008780"/>
                </a:solidFill>
                <a:latin typeface="Corbel" panose="020B0503020204020204" pitchFamily="34" charset="0"/>
              </a:rPr>
              <a:t>namelijk </a:t>
            </a:r>
            <a:r>
              <a:rPr lang="nl-NL" sz="2000" b="1" dirty="0">
                <a:solidFill>
                  <a:srgbClr val="008780"/>
                </a:solidFill>
                <a:latin typeface="Corbel" panose="020B0503020204020204" pitchFamily="34" charset="0"/>
              </a:rPr>
              <a:t>hoe je met stress omgaat</a:t>
            </a:r>
            <a:r>
              <a:rPr lang="nl-NL" sz="2000" dirty="0">
                <a:solidFill>
                  <a:srgbClr val="008780"/>
                </a:solidFill>
                <a:latin typeface="Corbel" panose="020B0503020204020204" pitchFamily="34" charset="0"/>
              </a:rPr>
              <a:t>!</a:t>
            </a:r>
          </a:p>
          <a:p>
            <a:pPr algn="ctr">
              <a:lnSpc>
                <a:spcPct val="170000"/>
              </a:lnSpc>
              <a:spcBef>
                <a:spcPct val="0"/>
              </a:spcBef>
              <a:spcAft>
                <a:spcPts val="600"/>
              </a:spcAft>
            </a:pPr>
            <a:endParaRPr lang="nl-NL" sz="2000" dirty="0">
              <a:solidFill>
                <a:srgbClr val="008780"/>
              </a:solidFill>
              <a:latin typeface="Corbel" panose="020B0503020204020204" pitchFamily="34" charset="0"/>
            </a:endParaRPr>
          </a:p>
          <a:p>
            <a:pPr algn="ctr">
              <a:lnSpc>
                <a:spcPct val="170000"/>
              </a:lnSpc>
              <a:spcBef>
                <a:spcPct val="0"/>
              </a:spcBef>
              <a:spcAft>
                <a:spcPts val="600"/>
              </a:spcAft>
            </a:pPr>
            <a:r>
              <a:rPr lang="nl-NL" sz="2000" dirty="0">
                <a:solidFill>
                  <a:srgbClr val="008780"/>
                </a:solidFill>
                <a:latin typeface="Corbel" panose="020B0503020204020204" pitchFamily="34" charset="0"/>
              </a:rPr>
              <a:t>Stress herinnert je aan je rugzak. Aan datgene wat je in je eerdere levensjaren nog niet volledig verwerkt hebt.</a:t>
            </a:r>
          </a:p>
          <a:p>
            <a:pPr>
              <a:lnSpc>
                <a:spcPct val="17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11" name="Afbeelding 10">
            <a:extLst>
              <a:ext uri="{FF2B5EF4-FFF2-40B4-BE49-F238E27FC236}">
                <a16:creationId xmlns:a16="http://schemas.microsoft.com/office/drawing/2014/main" id="{0BC340DF-C2F9-433D-9CDD-CC290F5A8FF5}"/>
              </a:ext>
            </a:extLst>
          </p:cNvPr>
          <p:cNvPicPr>
            <a:picLocks noChangeAspect="1"/>
          </p:cNvPicPr>
          <p:nvPr/>
        </p:nvPicPr>
        <p:blipFill>
          <a:blip r:embed="rId4">
            <a:extLst>
              <a:ext uri="{28A0092B-C50C-407E-A947-70E740481C1C}">
                <a14:useLocalDpi xmlns:a14="http://schemas.microsoft.com/office/drawing/2010/main" val="0"/>
              </a:ext>
            </a:extLst>
          </a:blip>
          <a:srcRect l="21704" r="2170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2239714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2" y="1073624"/>
            <a:ext cx="7237657" cy="5779827"/>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3200" b="1" dirty="0">
                <a:solidFill>
                  <a:srgbClr val="008780"/>
                </a:solidFill>
                <a:latin typeface="Corbel" panose="020B0503020204020204" pitchFamily="34" charset="0"/>
              </a:rPr>
              <a:t>Mentale (en emotionele) stress</a:t>
            </a:r>
          </a:p>
          <a:p>
            <a:pPr>
              <a:lnSpc>
                <a:spcPct val="170000"/>
              </a:lnSpc>
              <a:spcBef>
                <a:spcPct val="0"/>
              </a:spcBef>
              <a:spcAft>
                <a:spcPts val="600"/>
              </a:spcAft>
            </a:pPr>
            <a:r>
              <a:rPr lang="nl-NL" sz="2000" dirty="0">
                <a:solidFill>
                  <a:srgbClr val="008780"/>
                </a:solidFill>
                <a:latin typeface="Corbel" panose="020B0503020204020204" pitchFamily="34" charset="0"/>
              </a:rPr>
              <a:t>Je gaat het tekort compenseren met </a:t>
            </a:r>
            <a:r>
              <a:rPr lang="nl-NL" sz="2000" b="1" dirty="0">
                <a:solidFill>
                  <a:srgbClr val="008780"/>
                </a:solidFill>
                <a:latin typeface="Corbel" panose="020B0503020204020204" pitchFamily="34" charset="0"/>
              </a:rPr>
              <a:t>mentale wilskracht </a:t>
            </a:r>
            <a:r>
              <a:rPr lang="nl-NL" sz="2000" dirty="0">
                <a:solidFill>
                  <a:srgbClr val="008780"/>
                </a:solidFill>
                <a:latin typeface="Corbel" panose="020B0503020204020204" pitchFamily="34" charset="0"/>
              </a:rPr>
              <a:t>c.q. gaat het gevoel vervangen door afleidingen/verleidingen/verslavingen.</a:t>
            </a:r>
          </a:p>
          <a:p>
            <a:pPr algn="ctr">
              <a:lnSpc>
                <a:spcPct val="170000"/>
              </a:lnSpc>
              <a:spcBef>
                <a:spcPct val="0"/>
              </a:spcBef>
              <a:spcAft>
                <a:spcPts val="600"/>
              </a:spcAft>
            </a:pPr>
            <a:endParaRPr lang="nl-NL" sz="2000" b="1" dirty="0">
              <a:solidFill>
                <a:srgbClr val="008780"/>
              </a:solidFill>
              <a:latin typeface="Corbel" panose="020B0503020204020204" pitchFamily="34" charset="0"/>
            </a:endParaRPr>
          </a:p>
          <a:p>
            <a:pPr algn="ctr">
              <a:lnSpc>
                <a:spcPct val="170000"/>
              </a:lnSpc>
              <a:spcBef>
                <a:spcPct val="0"/>
              </a:spcBef>
              <a:spcAft>
                <a:spcPts val="600"/>
              </a:spcAft>
            </a:pPr>
            <a:r>
              <a:rPr lang="nl-NL" sz="2000" b="1" dirty="0">
                <a:solidFill>
                  <a:srgbClr val="008780"/>
                </a:solidFill>
                <a:latin typeface="Corbel" panose="020B0503020204020204" pitchFamily="34" charset="0"/>
              </a:rPr>
              <a:t>Op het moment dat je stress als onderdeel van het leven accepteert, wordt het makkelijker om met stress om te gaan.</a:t>
            </a: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11" name="Afbeelding 10">
            <a:extLst>
              <a:ext uri="{FF2B5EF4-FFF2-40B4-BE49-F238E27FC236}">
                <a16:creationId xmlns:a16="http://schemas.microsoft.com/office/drawing/2014/main" id="{0BC340DF-C2F9-433D-9CDD-CC290F5A8FF5}"/>
              </a:ext>
            </a:extLst>
          </p:cNvPr>
          <p:cNvPicPr>
            <a:picLocks noChangeAspect="1"/>
          </p:cNvPicPr>
          <p:nvPr/>
        </p:nvPicPr>
        <p:blipFill>
          <a:blip r:embed="rId4">
            <a:extLst>
              <a:ext uri="{28A0092B-C50C-407E-A947-70E740481C1C}">
                <a14:useLocalDpi xmlns:a14="http://schemas.microsoft.com/office/drawing/2010/main" val="0"/>
              </a:ext>
            </a:extLst>
          </a:blip>
          <a:srcRect l="21704" r="2170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4052558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2" y="1064525"/>
            <a:ext cx="7237657" cy="5793475"/>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400" b="1" dirty="0">
                <a:solidFill>
                  <a:srgbClr val="008780"/>
                </a:solidFill>
                <a:latin typeface="Corbel" panose="020B0503020204020204" pitchFamily="34" charset="0"/>
              </a:rPr>
              <a:t>Onderdrukken van mentale en emotionele stress</a:t>
            </a:r>
          </a:p>
          <a:p>
            <a:pPr algn="ctr">
              <a:lnSpc>
                <a:spcPct val="170000"/>
              </a:lnSpc>
              <a:spcBef>
                <a:spcPct val="0"/>
              </a:spcBef>
              <a:spcAft>
                <a:spcPts val="600"/>
              </a:spcAft>
            </a:pPr>
            <a:endParaRPr lang="nl-NL" sz="1050" dirty="0">
              <a:solidFill>
                <a:srgbClr val="008780"/>
              </a:solidFill>
              <a:latin typeface="Corbel" panose="020B0503020204020204" pitchFamily="34" charset="0"/>
            </a:endParaRPr>
          </a:p>
          <a:p>
            <a:pPr algn="ctr">
              <a:lnSpc>
                <a:spcPct val="170000"/>
              </a:lnSpc>
              <a:spcBef>
                <a:spcPct val="0"/>
              </a:spcBef>
              <a:spcAft>
                <a:spcPts val="600"/>
              </a:spcAft>
            </a:pPr>
            <a:r>
              <a:rPr lang="nl-NL" sz="2000" dirty="0">
                <a:solidFill>
                  <a:srgbClr val="008780"/>
                </a:solidFill>
                <a:latin typeface="Corbel" panose="020B0503020204020204" pitchFamily="34" charset="0"/>
              </a:rPr>
              <a:t>Dit gaat op 3 manieren ten koste van het benutten van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potentieel, je levensenergie en je ademcapaciteit.</a:t>
            </a:r>
          </a:p>
          <a:p>
            <a:pPr algn="ctr">
              <a:lnSpc>
                <a:spcPct val="170000"/>
              </a:lnSpc>
              <a:spcBef>
                <a:spcPct val="0"/>
              </a:spcBef>
              <a:spcAft>
                <a:spcPts val="600"/>
              </a:spcAft>
            </a:pPr>
            <a:r>
              <a:rPr lang="nl-NL" sz="2000" dirty="0">
                <a:solidFill>
                  <a:srgbClr val="008780"/>
                </a:solidFill>
                <a:latin typeface="Corbel" panose="020B0503020204020204" pitchFamily="34" charset="0"/>
              </a:rPr>
              <a:t>Je ademt niet in dat deel van je lichaam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én je verliest energie om er een muur omheen in stand te houden én energie om de herinnering/het gevoel te blijven onderdrukken. </a:t>
            </a:r>
          </a:p>
          <a:p>
            <a:pPr algn="ctr">
              <a:lnSpc>
                <a:spcPct val="170000"/>
              </a:lnSpc>
              <a:spcBef>
                <a:spcPct val="0"/>
              </a:spcBef>
              <a:spcAft>
                <a:spcPts val="600"/>
              </a:spcAft>
            </a:pPr>
            <a:endParaRPr lang="nl-NL" sz="1400" dirty="0">
              <a:solidFill>
                <a:srgbClr val="008780"/>
              </a:solidFill>
              <a:latin typeface="Corbel" panose="020B0503020204020204" pitchFamily="34" charset="0"/>
            </a:endParaRPr>
          </a:p>
          <a:p>
            <a:pPr algn="ctr">
              <a:lnSpc>
                <a:spcPct val="170000"/>
              </a:lnSpc>
              <a:spcBef>
                <a:spcPct val="0"/>
              </a:spcBef>
              <a:spcAft>
                <a:spcPts val="600"/>
              </a:spcAft>
            </a:pPr>
            <a:r>
              <a:rPr lang="nl-NL" sz="2000" dirty="0">
                <a:solidFill>
                  <a:srgbClr val="008780"/>
                </a:solidFill>
                <a:latin typeface="Corbel" panose="020B0503020204020204" pitchFamily="34" charset="0"/>
              </a:rPr>
              <a:t>Je volgende inademing is weer beperkt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en je uitademing is niet ontspannen.</a:t>
            </a:r>
          </a:p>
          <a:p>
            <a:pPr>
              <a:lnSpc>
                <a:spcPct val="170000"/>
              </a:lnSpc>
              <a:spcBef>
                <a:spcPct val="0"/>
              </a:spcBef>
              <a:spcAft>
                <a:spcPts val="600"/>
              </a:spcAft>
            </a:pP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483691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0" name="Tekstvak 9">
            <a:extLst>
              <a:ext uri="{FF2B5EF4-FFF2-40B4-BE49-F238E27FC236}">
                <a16:creationId xmlns:a16="http://schemas.microsoft.com/office/drawing/2014/main" id="{3DE52C9C-C6E0-41B3-83F0-22FC22BF2592}"/>
              </a:ext>
            </a:extLst>
          </p:cNvPr>
          <p:cNvSpPr txBox="1"/>
          <p:nvPr/>
        </p:nvSpPr>
        <p:spPr>
          <a:xfrm>
            <a:off x="5297592" y="675581"/>
            <a:ext cx="6891360" cy="6182419"/>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800" b="1" dirty="0">
                <a:solidFill>
                  <a:srgbClr val="008780"/>
                </a:solidFill>
                <a:latin typeface="Corbel" panose="020B0503020204020204" pitchFamily="34" charset="0"/>
              </a:rPr>
              <a:t>Voeding voor lichaam, geest en ziel</a:t>
            </a:r>
          </a:p>
          <a:p>
            <a:pPr algn="ctr">
              <a:lnSpc>
                <a:spcPct val="160000"/>
              </a:lnSpc>
              <a:spcBef>
                <a:spcPct val="0"/>
              </a:spcBef>
              <a:spcAft>
                <a:spcPts val="600"/>
              </a:spcAft>
            </a:pPr>
            <a:endParaRPr lang="nl-NL" sz="2000" dirty="0">
              <a:solidFill>
                <a:srgbClr val="008780"/>
              </a:solidFill>
              <a:latin typeface="Corbel" panose="020B0503020204020204" pitchFamily="34" charset="0"/>
            </a:endParaRPr>
          </a:p>
          <a:p>
            <a:pPr marL="1077913" indent="-177800">
              <a:lnSpc>
                <a:spcPct val="150000"/>
              </a:lnSpc>
              <a:spcBef>
                <a:spcPct val="0"/>
              </a:spcBef>
              <a:spcAft>
                <a:spcPts val="600"/>
              </a:spcAft>
              <a:buFont typeface="Arial" panose="020B0604020202020204" pitchFamily="34" charset="0"/>
              <a:buChar char="•"/>
            </a:pPr>
            <a:endParaRPr lang="nl-NL" sz="2000" dirty="0">
              <a:solidFill>
                <a:srgbClr val="3A3A3A"/>
              </a:solidFill>
              <a:latin typeface="Corbel" panose="020B0503020204020204" pitchFamily="34" charset="0"/>
            </a:endParaRPr>
          </a:p>
          <a:p>
            <a:pPr>
              <a:lnSpc>
                <a:spcPct val="160000"/>
              </a:lnSpc>
              <a:spcBef>
                <a:spcPct val="0"/>
              </a:spcBef>
              <a:spcAft>
                <a:spcPts val="600"/>
              </a:spcAft>
            </a:pPr>
            <a:endParaRPr lang="nl-NL" sz="2000" dirty="0">
              <a:solidFill>
                <a:srgbClr val="3A3A3A"/>
              </a:solidFill>
              <a:latin typeface="Corbel" panose="020B0503020204020204" pitchFamily="34" charset="0"/>
            </a:endParaRPr>
          </a:p>
        </p:txBody>
      </p:sp>
      <p:sp>
        <p:nvSpPr>
          <p:cNvPr id="12" name="Tijdelijke aanduiding voor inhoud 3">
            <a:extLst>
              <a:ext uri="{FF2B5EF4-FFF2-40B4-BE49-F238E27FC236}">
                <a16:creationId xmlns:a16="http://schemas.microsoft.com/office/drawing/2014/main" id="{258D0E9D-31D0-42C2-B46F-18D2209FE54A}"/>
              </a:ext>
            </a:extLst>
          </p:cNvPr>
          <p:cNvSpPr txBox="1">
            <a:spLocks/>
          </p:cNvSpPr>
          <p:nvPr/>
        </p:nvSpPr>
        <p:spPr>
          <a:xfrm>
            <a:off x="8126503" y="5107320"/>
            <a:ext cx="3489920" cy="1079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defRPr/>
            </a:pPr>
            <a:r>
              <a:rPr lang="nl-BE" sz="2000" dirty="0">
                <a:solidFill>
                  <a:srgbClr val="008780"/>
                </a:solidFill>
                <a:latin typeface="Corbel" panose="020B0503020204020204" pitchFamily="34" charset="0"/>
              </a:rPr>
              <a:t>Het lichaam kan maximaal voor 20 % energie uit voeding halen.</a:t>
            </a:r>
          </a:p>
          <a:p>
            <a:pPr>
              <a:defRPr/>
            </a:pPr>
            <a:endParaRPr lang="nl-BE" sz="1600" dirty="0">
              <a:solidFill>
                <a:srgbClr val="66FF66"/>
              </a:solidFill>
              <a:latin typeface="Georgia" panose="02040502050405020303" pitchFamily="18" charset="0"/>
            </a:endParaRPr>
          </a:p>
          <a:p>
            <a:pPr>
              <a:defRPr/>
            </a:pPr>
            <a:endParaRPr lang="nl-BE" sz="1600" dirty="0">
              <a:solidFill>
                <a:srgbClr val="66FF66"/>
              </a:solidFill>
              <a:latin typeface="Georgia" panose="02040502050405020303" pitchFamily="18" charset="0"/>
            </a:endParaRPr>
          </a:p>
          <a:p>
            <a:pPr>
              <a:defRPr/>
            </a:pPr>
            <a:endParaRPr lang="nl-BE" sz="1600" dirty="0">
              <a:solidFill>
                <a:srgbClr val="66FF66"/>
              </a:solidFill>
              <a:latin typeface="Georgia" panose="02040502050405020303" pitchFamily="18" charset="0"/>
            </a:endParaRPr>
          </a:p>
          <a:p>
            <a:pPr>
              <a:defRPr/>
            </a:pPr>
            <a:endParaRPr lang="nl-BE" sz="1600" dirty="0">
              <a:solidFill>
                <a:srgbClr val="66FF66"/>
              </a:solidFill>
              <a:latin typeface="Georgia" panose="02040502050405020303" pitchFamily="18" charset="0"/>
            </a:endParaRPr>
          </a:p>
          <a:p>
            <a:pPr>
              <a:defRPr/>
            </a:pPr>
            <a:endParaRPr lang="nl-BE" sz="1600" dirty="0">
              <a:solidFill>
                <a:srgbClr val="66FF66"/>
              </a:solidFill>
              <a:latin typeface="Georgia" panose="02040502050405020303" pitchFamily="18" charset="0"/>
            </a:endParaRPr>
          </a:p>
          <a:p>
            <a:pPr>
              <a:buFont typeface="Wingdings" panose="05000000000000000000" pitchFamily="2" charset="2"/>
              <a:buNone/>
              <a:defRPr/>
            </a:pPr>
            <a:r>
              <a:rPr lang="nl-BE" sz="1600" dirty="0">
                <a:latin typeface="Georgia" panose="02040502050405020303" pitchFamily="18" charset="0"/>
              </a:rPr>
              <a:t>   </a:t>
            </a:r>
          </a:p>
        </p:txBody>
      </p:sp>
      <p:sp>
        <p:nvSpPr>
          <p:cNvPr id="14" name="Tijdelijke aanduiding voor tekst 8">
            <a:extLst>
              <a:ext uri="{FF2B5EF4-FFF2-40B4-BE49-F238E27FC236}">
                <a16:creationId xmlns:a16="http://schemas.microsoft.com/office/drawing/2014/main" id="{39E9E3E9-0887-4DBA-B701-30EE7FAE1F73}"/>
              </a:ext>
            </a:extLst>
          </p:cNvPr>
          <p:cNvSpPr txBox="1">
            <a:spLocks/>
          </p:cNvSpPr>
          <p:nvPr/>
        </p:nvSpPr>
        <p:spPr>
          <a:xfrm>
            <a:off x="6705600" y="2975856"/>
            <a:ext cx="4444180" cy="10071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nl-BE" sz="2000" dirty="0">
                <a:solidFill>
                  <a:srgbClr val="008780"/>
                </a:solidFill>
                <a:latin typeface="Corbel" panose="020B0503020204020204" pitchFamily="34" charset="0"/>
              </a:rPr>
              <a:t>Het lichaam wil voor 80 % zijn energie uit de ademhaling halen.</a:t>
            </a:r>
          </a:p>
        </p:txBody>
      </p:sp>
      <p:sp>
        <p:nvSpPr>
          <p:cNvPr id="4" name="Rechthoek 3">
            <a:extLst>
              <a:ext uri="{FF2B5EF4-FFF2-40B4-BE49-F238E27FC236}">
                <a16:creationId xmlns:a16="http://schemas.microsoft.com/office/drawing/2014/main" id="{33CEF98B-4DE4-9139-61A2-DC399865AD08}"/>
              </a:ext>
            </a:extLst>
          </p:cNvPr>
          <p:cNvSpPr/>
          <p:nvPr/>
        </p:nvSpPr>
        <p:spPr>
          <a:xfrm>
            <a:off x="5962452" y="2653525"/>
            <a:ext cx="659876" cy="158981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6" name="Afbeelding 15">
            <a:extLst>
              <a:ext uri="{FF2B5EF4-FFF2-40B4-BE49-F238E27FC236}">
                <a16:creationId xmlns:a16="http://schemas.microsoft.com/office/drawing/2014/main" id="{61EB704C-1C59-4B34-A6E1-A6A9F967668A}"/>
              </a:ext>
            </a:extLst>
          </p:cNvPr>
          <p:cNvPicPr>
            <a:picLocks noChangeAspect="1"/>
          </p:cNvPicPr>
          <p:nvPr/>
        </p:nvPicPr>
        <p:blipFill rotWithShape="1">
          <a:blip r:embed="rId5">
            <a:extLst>
              <a:ext uri="{28A0092B-C50C-407E-A947-70E740481C1C}">
                <a14:useLocalDpi xmlns:a14="http://schemas.microsoft.com/office/drawing/2010/main" val="0"/>
              </a:ext>
            </a:extLst>
          </a:blip>
          <a:srcRect l="13882" t="550" r="17007" b="9948"/>
          <a:stretch/>
        </p:blipFill>
        <p:spPr>
          <a:xfrm>
            <a:off x="7550554" y="5247624"/>
            <a:ext cx="500900" cy="504000"/>
          </a:xfrm>
          <a:prstGeom prst="ellipse">
            <a:avLst/>
          </a:prstGeom>
        </p:spPr>
      </p:pic>
      <p:pic>
        <p:nvPicPr>
          <p:cNvPr id="15" name="Afbeelding 14" descr="C:\InsideOut\Inspiration to Create\2 Website\bfn breathing 4.jpg">
            <a:extLst>
              <a:ext uri="{FF2B5EF4-FFF2-40B4-BE49-F238E27FC236}">
                <a16:creationId xmlns:a16="http://schemas.microsoft.com/office/drawing/2014/main" id="{A3B03F27-0AA7-48B8-AFBA-9AE2C978297A}"/>
              </a:ext>
            </a:extLst>
          </p:cNvPr>
          <p:cNvPicPr/>
          <p:nvPr/>
        </p:nvPicPr>
        <p:blipFill>
          <a:blip r:embed="rId6" cstate="print"/>
          <a:srcRect/>
          <a:stretch>
            <a:fillRect/>
          </a:stretch>
        </p:blipFill>
        <p:spPr bwMode="auto">
          <a:xfrm>
            <a:off x="6020933" y="5107320"/>
            <a:ext cx="540000" cy="612000"/>
          </a:xfrm>
          <a:prstGeom prst="ellipse">
            <a:avLst/>
          </a:prstGeom>
          <a:noFill/>
          <a:ln w="3175">
            <a:noFill/>
            <a:miter lim="800000"/>
            <a:headEnd/>
            <a:tailEnd/>
          </a:ln>
        </p:spPr>
      </p:pic>
      <p:graphicFrame>
        <p:nvGraphicFramePr>
          <p:cNvPr id="11" name="Grafiek 10">
            <a:extLst>
              <a:ext uri="{FF2B5EF4-FFF2-40B4-BE49-F238E27FC236}">
                <a16:creationId xmlns:a16="http://schemas.microsoft.com/office/drawing/2014/main" id="{9282418A-A9FB-4987-A7F2-431DB95CD940}"/>
              </a:ext>
            </a:extLst>
          </p:cNvPr>
          <p:cNvGraphicFramePr>
            <a:graphicFrameLocks/>
          </p:cNvGraphicFramePr>
          <p:nvPr>
            <p:extLst>
              <p:ext uri="{D42A27DB-BD31-4B8C-83A1-F6EECF244321}">
                <p14:modId xmlns:p14="http://schemas.microsoft.com/office/powerpoint/2010/main" val="199697960"/>
              </p:ext>
            </p:extLst>
          </p:nvPr>
        </p:nvGraphicFramePr>
        <p:xfrm>
          <a:off x="4770683" y="1575679"/>
          <a:ext cx="6845740" cy="435394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1641109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2" y="1064525"/>
            <a:ext cx="7237657" cy="5793475"/>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400" b="1" dirty="0">
                <a:solidFill>
                  <a:srgbClr val="008780"/>
                </a:solidFill>
                <a:latin typeface="Corbel" panose="020B0503020204020204" pitchFamily="34" charset="0"/>
              </a:rPr>
              <a:t>Onderdrukken van mentale (en emotionele) stress</a:t>
            </a:r>
          </a:p>
          <a:p>
            <a:pPr algn="ctr">
              <a:lnSpc>
                <a:spcPct val="170000"/>
              </a:lnSpc>
              <a:spcBef>
                <a:spcPct val="0"/>
              </a:spcBef>
              <a:spcAft>
                <a:spcPts val="600"/>
              </a:spcAft>
            </a:pPr>
            <a:endParaRPr lang="nl-NL" sz="2000" dirty="0">
              <a:solidFill>
                <a:srgbClr val="008780"/>
              </a:solidFill>
              <a:latin typeface="Corbel" panose="020B0503020204020204" pitchFamily="34" charset="0"/>
            </a:endParaRPr>
          </a:p>
          <a:p>
            <a:pPr algn="ctr">
              <a:lnSpc>
                <a:spcPct val="170000"/>
              </a:lnSpc>
              <a:spcBef>
                <a:spcPct val="0"/>
              </a:spcBef>
              <a:spcAft>
                <a:spcPts val="600"/>
              </a:spcAft>
            </a:pPr>
            <a:r>
              <a:rPr lang="nl-NL" sz="2000" dirty="0">
                <a:solidFill>
                  <a:srgbClr val="008780"/>
                </a:solidFill>
                <a:latin typeface="Corbel" panose="020B0503020204020204" pitchFamily="34" charset="0"/>
              </a:rPr>
              <a:t>De belangrijkste voedingsbron voor je leven beperk je </a:t>
            </a:r>
            <a:br>
              <a:rPr lang="nl-NL" sz="2000" dirty="0">
                <a:solidFill>
                  <a:srgbClr val="008780"/>
                </a:solidFill>
                <a:latin typeface="Corbel" panose="020B0503020204020204" pitchFamily="34" charset="0"/>
              </a:rPr>
            </a:br>
            <a:r>
              <a:rPr lang="nl-NL" sz="2000" dirty="0">
                <a:solidFill>
                  <a:srgbClr val="008780"/>
                </a:solidFill>
                <a:latin typeface="Corbel" panose="020B0503020204020204" pitchFamily="34" charset="0"/>
              </a:rPr>
              <a:t>en daar ligt een belangrijk ‘gevaar’, want ademhalen is niet alleen O2 en CO2 uitwisseling. Ademen is veel meer, namelijk ook het</a:t>
            </a:r>
            <a:br>
              <a:rPr lang="nl-NL" sz="2000" dirty="0">
                <a:solidFill>
                  <a:srgbClr val="008780"/>
                </a:solidFill>
                <a:latin typeface="Corbel" panose="020B0503020204020204" pitchFamily="34" charset="0"/>
              </a:rPr>
            </a:br>
            <a:r>
              <a:rPr lang="nl-NL" sz="2000" b="1" dirty="0">
                <a:solidFill>
                  <a:srgbClr val="008780"/>
                </a:solidFill>
                <a:latin typeface="Corbel" panose="020B0503020204020204" pitchFamily="34" charset="0"/>
              </a:rPr>
              <a:t>toelaten van levensenergie (Chi/</a:t>
            </a:r>
            <a:r>
              <a:rPr lang="nl-NL" sz="2000" b="1" dirty="0" err="1">
                <a:solidFill>
                  <a:srgbClr val="008780"/>
                </a:solidFill>
                <a:latin typeface="Corbel" panose="020B0503020204020204" pitchFamily="34" charset="0"/>
              </a:rPr>
              <a:t>Prana</a:t>
            </a:r>
            <a:r>
              <a:rPr lang="nl-NL" sz="2000" b="1" dirty="0">
                <a:solidFill>
                  <a:srgbClr val="008780"/>
                </a:solidFill>
                <a:latin typeface="Corbel" panose="020B0503020204020204" pitchFamily="34" charset="0"/>
              </a:rPr>
              <a:t>)</a:t>
            </a:r>
            <a:r>
              <a:rPr lang="nl-NL" sz="2000" dirty="0">
                <a:solidFill>
                  <a:srgbClr val="008780"/>
                </a:solidFill>
                <a:latin typeface="Corbel" panose="020B0503020204020204" pitchFamily="34" charset="0"/>
              </a:rPr>
              <a:t>.</a:t>
            </a:r>
          </a:p>
          <a:p>
            <a:pPr algn="ctr">
              <a:lnSpc>
                <a:spcPct val="170000"/>
              </a:lnSpc>
              <a:spcBef>
                <a:spcPct val="0"/>
              </a:spcBef>
              <a:spcAft>
                <a:spcPts val="600"/>
              </a:spcAft>
            </a:pPr>
            <a:r>
              <a:rPr lang="nl-NL" sz="2000" b="1" dirty="0">
                <a:solidFill>
                  <a:srgbClr val="008780"/>
                </a:solidFill>
                <a:latin typeface="Corbel" panose="020B0503020204020204" pitchFamily="34" charset="0"/>
              </a:rPr>
              <a:t>Levensenergie is je levenskracht en levensvreugde.</a:t>
            </a:r>
          </a:p>
          <a:p>
            <a:pPr algn="ctr">
              <a:lnSpc>
                <a:spcPct val="170000"/>
              </a:lnSpc>
              <a:spcBef>
                <a:spcPct val="0"/>
              </a:spcBef>
              <a:spcAft>
                <a:spcPts val="600"/>
              </a:spcAft>
            </a:pP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87218029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0728" r="2072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2" y="1178497"/>
            <a:ext cx="7283151" cy="5679503"/>
          </a:xfrm>
          <a:prstGeom prst="rect">
            <a:avLst/>
          </a:prstGeom>
        </p:spPr>
        <p:txBody>
          <a:bodyPr vert="horz" lIns="91440" tIns="45720" rIns="91440" bIns="45720" rtlCol="0">
            <a:noAutofit/>
          </a:bodyPr>
          <a:lstStyle/>
          <a:p>
            <a:pPr>
              <a:lnSpc>
                <a:spcPct val="170000"/>
              </a:lnSpc>
              <a:spcBef>
                <a:spcPct val="0"/>
              </a:spcBef>
              <a:spcAft>
                <a:spcPts val="600"/>
              </a:spcAft>
            </a:pPr>
            <a:r>
              <a:rPr lang="nl-NL" sz="2000" b="1" dirty="0">
                <a:solidFill>
                  <a:srgbClr val="008780"/>
                </a:solidFill>
                <a:latin typeface="Corbel" panose="020B0503020204020204" pitchFamily="34" charset="0"/>
              </a:rPr>
              <a:t>Optimaal ademen zorgt voor</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zelfkennis; je ware zelfbeeld omarmen.</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anders denken over jezelf en anderen  (bekrachtigende overtuigingen die aansluiten bij je kern, je ware zelfbeeld).</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helderheid in het hoofd, innerlijke rust.</a:t>
            </a:r>
          </a:p>
          <a:p>
            <a:pPr marL="177800" indent="-177800">
              <a:lnSpc>
                <a:spcPct val="17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toename concentratie en inspiratie </a:t>
            </a:r>
            <a:r>
              <a:rPr lang="nl-NL" sz="2000">
                <a:solidFill>
                  <a:srgbClr val="008780"/>
                </a:solidFill>
                <a:latin typeface="Corbel" panose="020B0503020204020204" pitchFamily="34" charset="0"/>
              </a:rPr>
              <a:t>(wetenschappelijk onderzoek universiteit van </a:t>
            </a:r>
            <a:r>
              <a:rPr lang="nl-NL" sz="2000" dirty="0">
                <a:solidFill>
                  <a:srgbClr val="008780"/>
                </a:solidFill>
                <a:latin typeface="Corbel" panose="020B0503020204020204" pitchFamily="34" charset="0"/>
              </a:rPr>
              <a:t>Leiden).</a:t>
            </a:r>
          </a:p>
          <a:p>
            <a:pPr>
              <a:lnSpc>
                <a:spcPct val="170000"/>
              </a:lnSpc>
              <a:spcBef>
                <a:spcPct val="0"/>
              </a:spcBef>
              <a:spcAft>
                <a:spcPts val="600"/>
              </a:spcAft>
            </a:pPr>
            <a:r>
              <a:rPr lang="nl-NL" sz="2000" b="1" dirty="0">
                <a:solidFill>
                  <a:srgbClr val="008780"/>
                </a:solidFill>
                <a:latin typeface="Corbel" panose="020B0503020204020204" pitchFamily="34" charset="0"/>
              </a:rPr>
              <a:t>Optimaal ademen realiseert mentale helderheid</a:t>
            </a:r>
            <a:r>
              <a:rPr lang="nl-NL" sz="2000" dirty="0">
                <a:solidFill>
                  <a:srgbClr val="008780"/>
                </a:solidFill>
                <a:latin typeface="Corbel" panose="020B0503020204020204" pitchFamily="34" charset="0"/>
              </a:rPr>
              <a:t>.</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1912052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16044" r="1604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124206" y="729289"/>
            <a:ext cx="7213601" cy="5873087"/>
          </a:xfrm>
          <a:prstGeom prst="rect">
            <a:avLst/>
          </a:prstGeom>
        </p:spPr>
        <p:txBody>
          <a:bodyPr vert="horz" lIns="91440" tIns="45720" rIns="91440" bIns="45720" rtlCol="0">
            <a:normAutofit/>
          </a:bodyPr>
          <a:lstStyle/>
          <a:p>
            <a:pPr>
              <a:lnSpc>
                <a:spcPct val="160000"/>
              </a:lnSpc>
              <a:spcBef>
                <a:spcPct val="0"/>
              </a:spcBef>
              <a:spcAft>
                <a:spcPts val="600"/>
              </a:spcAft>
            </a:pPr>
            <a:r>
              <a:rPr lang="nl-NL" sz="2900" b="1" dirty="0">
                <a:solidFill>
                  <a:srgbClr val="008780"/>
                </a:solidFill>
                <a:latin typeface="Corbel" panose="020B0503020204020204" pitchFamily="34" charset="0"/>
              </a:rPr>
              <a:t>Wetenschappelijk onderzoek</a:t>
            </a:r>
          </a:p>
          <a:p>
            <a:pPr>
              <a:lnSpc>
                <a:spcPct val="160000"/>
              </a:lnSpc>
              <a:spcBef>
                <a:spcPct val="0"/>
              </a:spcBef>
              <a:spcAft>
                <a:spcPts val="600"/>
              </a:spcAft>
            </a:pPr>
            <a:r>
              <a:rPr lang="nl-NL" sz="2000" dirty="0">
                <a:solidFill>
                  <a:srgbClr val="008780"/>
                </a:solidFill>
                <a:latin typeface="Corbel" panose="020B0503020204020204" pitchFamily="34" charset="0"/>
              </a:rPr>
              <a:t>40 deelnemers: </a:t>
            </a:r>
          </a:p>
          <a:p>
            <a:pPr marL="342900" indent="-342900">
              <a:lnSpc>
                <a:spcPct val="16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20 deelnemers met ervaring Breathfulness harmoniserend ademen</a:t>
            </a:r>
          </a:p>
          <a:p>
            <a:pPr marL="342900" indent="-342900">
              <a:lnSpc>
                <a:spcPct val="160000"/>
              </a:lnSpc>
              <a:spcBef>
                <a:spcPct val="0"/>
              </a:spcBef>
              <a:spcAft>
                <a:spcPts val="600"/>
              </a:spcAft>
              <a:buFont typeface="Arial" panose="020B0604020202020204" pitchFamily="34" charset="0"/>
              <a:buChar char="•"/>
            </a:pPr>
            <a:r>
              <a:rPr lang="nl-NL" sz="2000" dirty="0">
                <a:solidFill>
                  <a:srgbClr val="008780"/>
                </a:solidFill>
                <a:latin typeface="Corbel" panose="020B0503020204020204" pitchFamily="34" charset="0"/>
              </a:rPr>
              <a:t>20 deelnemers zonder ervaring (ook geen ervaring met meditatie, etc.) </a:t>
            </a:r>
          </a:p>
          <a:p>
            <a:pPr marL="701675" indent="-342900">
              <a:lnSpc>
                <a:spcPct val="160000"/>
              </a:lnSpc>
              <a:spcBef>
                <a:spcPct val="0"/>
              </a:spcBef>
              <a:spcAft>
                <a:spcPts val="600"/>
              </a:spcAft>
              <a:buFont typeface="Wingdings" panose="05000000000000000000" pitchFamily="2" charset="2"/>
              <a:buChar char="ü"/>
            </a:pPr>
            <a:r>
              <a:rPr lang="nl-NL" sz="2000" dirty="0">
                <a:solidFill>
                  <a:srgbClr val="008780"/>
                </a:solidFill>
                <a:latin typeface="Corbel" panose="020B0503020204020204" pitchFamily="34" charset="0"/>
              </a:rPr>
              <a:t>25 minuten algemene meditatie </a:t>
            </a:r>
            <a:r>
              <a:rPr lang="nl-NL" sz="2000" dirty="0" err="1">
                <a:solidFill>
                  <a:srgbClr val="008780"/>
                </a:solidFill>
                <a:latin typeface="Corbel" panose="020B0503020204020204" pitchFamily="34" charset="0"/>
              </a:rPr>
              <a:t>vs</a:t>
            </a:r>
            <a:endParaRPr lang="nl-NL" sz="2000" dirty="0">
              <a:solidFill>
                <a:srgbClr val="008780"/>
              </a:solidFill>
              <a:latin typeface="Corbel" panose="020B0503020204020204" pitchFamily="34" charset="0"/>
            </a:endParaRPr>
          </a:p>
          <a:p>
            <a:pPr marL="701675" indent="-342900">
              <a:lnSpc>
                <a:spcPct val="160000"/>
              </a:lnSpc>
              <a:spcBef>
                <a:spcPct val="0"/>
              </a:spcBef>
              <a:spcAft>
                <a:spcPts val="600"/>
              </a:spcAft>
              <a:buFont typeface="Wingdings" panose="05000000000000000000" pitchFamily="2" charset="2"/>
              <a:buChar char="ü"/>
            </a:pPr>
            <a:r>
              <a:rPr lang="nl-NL" sz="2000" dirty="0">
                <a:solidFill>
                  <a:srgbClr val="008780"/>
                </a:solidFill>
                <a:latin typeface="Corbel" panose="020B0503020204020204" pitchFamily="34" charset="0"/>
              </a:rPr>
              <a:t>25 minuten Zen (focus) meditatie </a:t>
            </a:r>
            <a:r>
              <a:rPr lang="nl-NL" sz="2000" dirty="0" err="1">
                <a:solidFill>
                  <a:srgbClr val="008780"/>
                </a:solidFill>
                <a:latin typeface="Corbel" panose="020B0503020204020204" pitchFamily="34" charset="0"/>
              </a:rPr>
              <a:t>vs</a:t>
            </a:r>
            <a:endParaRPr lang="nl-NL" sz="2000" dirty="0">
              <a:solidFill>
                <a:srgbClr val="008780"/>
              </a:solidFill>
              <a:latin typeface="Corbel" panose="020B0503020204020204" pitchFamily="34" charset="0"/>
            </a:endParaRPr>
          </a:p>
          <a:p>
            <a:pPr marL="701675" indent="-342900">
              <a:lnSpc>
                <a:spcPct val="160000"/>
              </a:lnSpc>
              <a:spcBef>
                <a:spcPct val="0"/>
              </a:spcBef>
              <a:spcAft>
                <a:spcPts val="600"/>
              </a:spcAft>
              <a:buFont typeface="Wingdings" panose="05000000000000000000" pitchFamily="2" charset="2"/>
              <a:buChar char="ü"/>
            </a:pPr>
            <a:r>
              <a:rPr lang="nl-NL" sz="2000" dirty="0">
                <a:solidFill>
                  <a:srgbClr val="008780"/>
                </a:solidFill>
                <a:latin typeface="Corbel" panose="020B0503020204020204" pitchFamily="34" charset="0"/>
              </a:rPr>
              <a:t>25 minuten sessie harmoniserend ademen</a:t>
            </a:r>
          </a:p>
          <a:p>
            <a:pPr marL="701675" indent="-342900">
              <a:lnSpc>
                <a:spcPct val="160000"/>
              </a:lnSpc>
              <a:spcBef>
                <a:spcPct val="0"/>
              </a:spcBef>
              <a:spcAft>
                <a:spcPts val="600"/>
              </a:spcAft>
              <a:buFont typeface="Wingdings" panose="05000000000000000000" pitchFamily="2" charset="2"/>
              <a:buChar char="ü"/>
            </a:pPr>
            <a:r>
              <a:rPr lang="nl-NL" sz="2000" dirty="0">
                <a:solidFill>
                  <a:srgbClr val="008780"/>
                </a:solidFill>
                <a:latin typeface="Corbel" panose="020B0503020204020204" pitchFamily="34" charset="0"/>
              </a:rPr>
              <a:t>Daarna diverse computertesten en vraagtesten.</a:t>
            </a:r>
          </a:p>
          <a:p>
            <a:pPr marL="342900" indent="-342900">
              <a:lnSpc>
                <a:spcPct val="160000"/>
              </a:lnSpc>
              <a:spcBef>
                <a:spcPct val="0"/>
              </a:spcBef>
              <a:spcAft>
                <a:spcPts val="600"/>
              </a:spcAft>
              <a:buFont typeface="Arial" panose="020B0604020202020204" pitchFamily="34" charset="0"/>
              <a:buChar char="•"/>
            </a:pPr>
            <a:endParaRPr lang="nl-NL" sz="26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10" name="Afbeelding 9">
            <a:extLst>
              <a:ext uri="{FF2B5EF4-FFF2-40B4-BE49-F238E27FC236}">
                <a16:creationId xmlns:a16="http://schemas.microsoft.com/office/drawing/2014/main" id="{BDA566A1-4F57-4358-9474-74ECADB73C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9656" y="749978"/>
            <a:ext cx="1715379" cy="677953"/>
          </a:xfrm>
          <a:prstGeom prst="rect">
            <a:avLst/>
          </a:prstGeom>
        </p:spPr>
      </p:pic>
    </p:spTree>
    <p:extLst>
      <p:ext uri="{BB962C8B-B14F-4D97-AF65-F5344CB8AC3E}">
        <p14:creationId xmlns:p14="http://schemas.microsoft.com/office/powerpoint/2010/main" val="1563251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9" name="Afgeronde rechthoek 12">
            <a:extLst>
              <a:ext uri="{FF2B5EF4-FFF2-40B4-BE49-F238E27FC236}">
                <a16:creationId xmlns:a16="http://schemas.microsoft.com/office/drawing/2014/main" id="{C5A7B196-B5D9-4398-BEA4-DDEE5E157880}"/>
              </a:ext>
            </a:extLst>
          </p:cNvPr>
          <p:cNvSpPr/>
          <p:nvPr/>
        </p:nvSpPr>
        <p:spPr>
          <a:xfrm>
            <a:off x="5622878" y="5063880"/>
            <a:ext cx="5609230" cy="770568"/>
          </a:xfrm>
          <a:prstGeom prst="rect">
            <a:avLst/>
          </a:prstGeom>
          <a:solidFill>
            <a:srgbClr val="008780"/>
          </a:solidFill>
          <a:effectLst/>
        </p:spPr>
        <p:style>
          <a:lnRef idx="0">
            <a:schemeClr val="accent1"/>
          </a:lnRef>
          <a:fillRef idx="3">
            <a:schemeClr val="accent1"/>
          </a:fillRef>
          <a:effectRef idx="3">
            <a:schemeClr val="accent1"/>
          </a:effectRef>
          <a:fontRef idx="minor">
            <a:schemeClr val="lt1"/>
          </a:fontRef>
        </p:style>
        <p:txBody>
          <a:bodyPr rtlCol="0" anchor="ctr"/>
          <a:lstStyle/>
          <a:p>
            <a:pPr algn="ctr"/>
            <a:r>
              <a:rPr lang="nl-NL" sz="3200" b="1" dirty="0">
                <a:latin typeface="Corbel" panose="020B0503020204020204" pitchFamily="34" charset="0"/>
              </a:rPr>
              <a:t>Zoals je ademt, zo leef je.</a:t>
            </a:r>
          </a:p>
        </p:txBody>
      </p:sp>
      <p:sp>
        <p:nvSpPr>
          <p:cNvPr id="4" name="Tekstvak 3">
            <a:extLst>
              <a:ext uri="{FF2B5EF4-FFF2-40B4-BE49-F238E27FC236}">
                <a16:creationId xmlns:a16="http://schemas.microsoft.com/office/drawing/2014/main" id="{1B01DF0B-F903-5EEE-6375-7F1A37338F1C}"/>
              </a:ext>
            </a:extLst>
          </p:cNvPr>
          <p:cNvSpPr txBox="1"/>
          <p:nvPr/>
        </p:nvSpPr>
        <p:spPr>
          <a:xfrm>
            <a:off x="5297762" y="2025282"/>
            <a:ext cx="6251110" cy="3483864"/>
          </a:xfrm>
          <a:prstGeom prst="rect">
            <a:avLst/>
          </a:prstGeom>
        </p:spPr>
        <p:txBody>
          <a:bodyPr vert="horz" lIns="91440" tIns="45720" rIns="91440" bIns="45720" rtlCol="0">
            <a:normAutofit/>
          </a:bodyPr>
          <a:lstStyle/>
          <a:p>
            <a:pPr algn="ctr">
              <a:lnSpc>
                <a:spcPct val="150000"/>
              </a:lnSpc>
              <a:spcBef>
                <a:spcPct val="0"/>
              </a:spcBef>
              <a:spcAft>
                <a:spcPts val="600"/>
              </a:spcAft>
            </a:pPr>
            <a:r>
              <a:rPr lang="nl-NL" sz="2000" dirty="0">
                <a:solidFill>
                  <a:srgbClr val="008780"/>
                </a:solidFill>
                <a:latin typeface="Corbel" panose="020B0503020204020204" pitchFamily="34" charset="0"/>
              </a:rPr>
              <a:t>Je</a:t>
            </a:r>
            <a:r>
              <a:rPr lang="nl-NL" sz="2000" dirty="0">
                <a:solidFill>
                  <a:srgbClr val="3A3A3A"/>
                </a:solidFill>
                <a:latin typeface="Corbel" panose="020B0503020204020204" pitchFamily="34" charset="0"/>
              </a:rPr>
              <a:t> </a:t>
            </a:r>
            <a:r>
              <a:rPr lang="nl-NL" sz="2000" dirty="0">
                <a:solidFill>
                  <a:srgbClr val="008780"/>
                </a:solidFill>
                <a:latin typeface="Corbel" panose="020B0503020204020204" pitchFamily="34" charset="0"/>
              </a:rPr>
              <a:t>adempatroon laat zien </a:t>
            </a:r>
          </a:p>
          <a:p>
            <a:pPr algn="ctr">
              <a:lnSpc>
                <a:spcPct val="150000"/>
              </a:lnSpc>
              <a:spcBef>
                <a:spcPct val="0"/>
              </a:spcBef>
              <a:spcAft>
                <a:spcPts val="600"/>
              </a:spcAft>
            </a:pPr>
            <a:r>
              <a:rPr lang="nl-NL" sz="2000" b="1" dirty="0">
                <a:solidFill>
                  <a:srgbClr val="008780"/>
                </a:solidFill>
                <a:latin typeface="Corbel" panose="020B0503020204020204" pitchFamily="34" charset="0"/>
              </a:rPr>
              <a:t>hoe je vreugdevolle ervaringen  beleeft </a:t>
            </a:r>
          </a:p>
          <a:p>
            <a:pPr algn="ctr">
              <a:lnSpc>
                <a:spcPct val="150000"/>
              </a:lnSpc>
              <a:spcBef>
                <a:spcPct val="0"/>
              </a:spcBef>
              <a:spcAft>
                <a:spcPts val="600"/>
              </a:spcAft>
            </a:pPr>
            <a:r>
              <a:rPr lang="nl-NL" sz="2000" dirty="0">
                <a:solidFill>
                  <a:srgbClr val="008780"/>
                </a:solidFill>
                <a:latin typeface="Corbel" panose="020B0503020204020204" pitchFamily="34" charset="0"/>
              </a:rPr>
              <a:t>én ook </a:t>
            </a:r>
          </a:p>
          <a:p>
            <a:pPr algn="ctr">
              <a:lnSpc>
                <a:spcPct val="150000"/>
              </a:lnSpc>
              <a:spcBef>
                <a:spcPct val="0"/>
              </a:spcBef>
              <a:spcAft>
                <a:spcPts val="600"/>
              </a:spcAft>
            </a:pPr>
            <a:r>
              <a:rPr lang="nl-NL" sz="2000" b="1" dirty="0">
                <a:solidFill>
                  <a:srgbClr val="008780"/>
                </a:solidFill>
                <a:latin typeface="Corbel" panose="020B0503020204020204" pitchFamily="34" charset="0"/>
              </a:rPr>
              <a:t>hoe je omgaat met stressvolle situaties</a:t>
            </a:r>
            <a:r>
              <a:rPr lang="nl-NL" sz="2000" dirty="0">
                <a:solidFill>
                  <a:srgbClr val="008780"/>
                </a:solidFill>
                <a:latin typeface="Corbel" panose="020B0503020204020204" pitchFamily="34" charset="0"/>
              </a:rPr>
              <a:t>.</a:t>
            </a:r>
          </a:p>
        </p:txBody>
      </p:sp>
    </p:spTree>
    <p:extLst>
      <p:ext uri="{BB962C8B-B14F-4D97-AF65-F5344CB8AC3E}">
        <p14:creationId xmlns:p14="http://schemas.microsoft.com/office/powerpoint/2010/main" val="32540155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16044" r="1604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127009" y="802073"/>
            <a:ext cx="7064991" cy="5873087"/>
          </a:xfrm>
          <a:prstGeom prst="rect">
            <a:avLst/>
          </a:prstGeom>
        </p:spPr>
        <p:txBody>
          <a:bodyPr vert="horz" lIns="91440" tIns="45720" rIns="91440" bIns="45720" rtlCol="0">
            <a:normAutofit fontScale="77500" lnSpcReduction="20000"/>
          </a:bodyPr>
          <a:lstStyle/>
          <a:p>
            <a:pPr>
              <a:lnSpc>
                <a:spcPct val="160000"/>
              </a:lnSpc>
              <a:spcBef>
                <a:spcPct val="0"/>
              </a:spcBef>
              <a:spcAft>
                <a:spcPts val="600"/>
              </a:spcAft>
            </a:pPr>
            <a:r>
              <a:rPr lang="nl-NL" sz="3700" b="1" dirty="0">
                <a:solidFill>
                  <a:srgbClr val="008780"/>
                </a:solidFill>
                <a:latin typeface="Corbel" panose="020B0503020204020204" pitchFamily="34" charset="0"/>
              </a:rPr>
              <a:t>Wetenschappelijk onderzoek</a:t>
            </a:r>
          </a:p>
          <a:p>
            <a:pPr>
              <a:lnSpc>
                <a:spcPct val="160000"/>
              </a:lnSpc>
              <a:spcBef>
                <a:spcPct val="0"/>
              </a:spcBef>
              <a:spcAft>
                <a:spcPts val="600"/>
              </a:spcAft>
            </a:pPr>
            <a:r>
              <a:rPr lang="nl-NL" sz="2600" dirty="0">
                <a:solidFill>
                  <a:srgbClr val="008780"/>
                </a:solidFill>
                <a:latin typeface="Corbel" panose="020B0503020204020204" pitchFamily="34" charset="0"/>
              </a:rPr>
              <a:t>Effecten door Breathfulness – harmoniserend ademen</a:t>
            </a:r>
          </a:p>
          <a:p>
            <a:pPr marL="342900" indent="-342900">
              <a:lnSpc>
                <a:spcPct val="160000"/>
              </a:lnSpc>
              <a:spcBef>
                <a:spcPct val="0"/>
              </a:spcBef>
              <a:spcAft>
                <a:spcPts val="600"/>
              </a:spcAft>
              <a:buFont typeface="Arial" panose="020B0604020202020204" pitchFamily="34" charset="0"/>
              <a:buChar char="•"/>
            </a:pPr>
            <a:r>
              <a:rPr lang="nl-NL" sz="2600" dirty="0">
                <a:solidFill>
                  <a:srgbClr val="008780"/>
                </a:solidFill>
                <a:latin typeface="Corbel" panose="020B0503020204020204" pitchFamily="34" charset="0"/>
              </a:rPr>
              <a:t> Significante verbetering creatief en oplossingsgericht denken:</a:t>
            </a:r>
          </a:p>
          <a:p>
            <a:pPr marL="914400" lvl="1" indent="-457200">
              <a:lnSpc>
                <a:spcPct val="160000"/>
              </a:lnSpc>
              <a:spcBef>
                <a:spcPct val="0"/>
              </a:spcBef>
              <a:spcAft>
                <a:spcPts val="600"/>
              </a:spcAft>
              <a:buFont typeface="Courier New" panose="02070309020205020404" pitchFamily="49" charset="0"/>
              <a:buChar char="o"/>
            </a:pPr>
            <a:r>
              <a:rPr lang="nl-NL" sz="2600" dirty="0">
                <a:solidFill>
                  <a:srgbClr val="008780"/>
                </a:solidFill>
                <a:latin typeface="Corbel" panose="020B0503020204020204" pitchFamily="34" charset="0"/>
              </a:rPr>
              <a:t>toename van het bedenken van meer oplossingen bij een vraag of probleem.</a:t>
            </a:r>
          </a:p>
          <a:p>
            <a:pPr marL="914400" lvl="1" indent="-457200">
              <a:lnSpc>
                <a:spcPct val="160000"/>
              </a:lnSpc>
              <a:spcBef>
                <a:spcPct val="0"/>
              </a:spcBef>
              <a:spcAft>
                <a:spcPts val="600"/>
              </a:spcAft>
              <a:buFont typeface="Courier New" panose="02070309020205020404" pitchFamily="49" charset="0"/>
              <a:buChar char="o"/>
            </a:pPr>
            <a:r>
              <a:rPr lang="nl-NL" sz="2600" dirty="0">
                <a:solidFill>
                  <a:srgbClr val="008780"/>
                </a:solidFill>
                <a:latin typeface="Corbel" panose="020B0503020204020204" pitchFamily="34" charset="0"/>
              </a:rPr>
              <a:t>meer variatie in de oplossingsrichting.</a:t>
            </a:r>
          </a:p>
          <a:p>
            <a:pPr marL="914400" lvl="1" indent="-457200">
              <a:lnSpc>
                <a:spcPct val="160000"/>
              </a:lnSpc>
              <a:spcBef>
                <a:spcPct val="0"/>
              </a:spcBef>
              <a:spcAft>
                <a:spcPts val="600"/>
              </a:spcAft>
              <a:buFont typeface="Courier New" panose="02070309020205020404" pitchFamily="49" charset="0"/>
              <a:buChar char="o"/>
            </a:pPr>
            <a:r>
              <a:rPr lang="nl-NL" sz="2600" dirty="0">
                <a:solidFill>
                  <a:srgbClr val="008780"/>
                </a:solidFill>
                <a:latin typeface="Corbel" panose="020B0503020204020204" pitchFamily="34" charset="0"/>
              </a:rPr>
              <a:t>meerdere invalshoeken gekozen in het bedenken van nieuwe ideeën.</a:t>
            </a:r>
          </a:p>
          <a:p>
            <a:pPr marL="342900" indent="-342900">
              <a:lnSpc>
                <a:spcPct val="160000"/>
              </a:lnSpc>
              <a:spcBef>
                <a:spcPct val="0"/>
              </a:spcBef>
              <a:spcAft>
                <a:spcPts val="600"/>
              </a:spcAft>
              <a:buFont typeface="Arial" panose="020B0604020202020204" pitchFamily="34" charset="0"/>
              <a:buChar char="•"/>
            </a:pPr>
            <a:r>
              <a:rPr lang="nl-NL" sz="2600" dirty="0">
                <a:solidFill>
                  <a:srgbClr val="008780"/>
                </a:solidFill>
                <a:latin typeface="Corbel" panose="020B0503020204020204" pitchFamily="34" charset="0"/>
              </a:rPr>
              <a:t>Sterkere intuïtie.</a:t>
            </a:r>
          </a:p>
          <a:p>
            <a:pPr marL="342900" indent="-342900">
              <a:lnSpc>
                <a:spcPct val="160000"/>
              </a:lnSpc>
              <a:spcBef>
                <a:spcPct val="0"/>
              </a:spcBef>
              <a:spcAft>
                <a:spcPts val="600"/>
              </a:spcAft>
              <a:buFont typeface="Arial" panose="020B0604020202020204" pitchFamily="34" charset="0"/>
              <a:buChar char="•"/>
            </a:pPr>
            <a:r>
              <a:rPr lang="nl-NL" sz="2600" dirty="0">
                <a:solidFill>
                  <a:srgbClr val="008780"/>
                </a:solidFill>
                <a:latin typeface="Corbel" panose="020B0503020204020204" pitchFamily="34" charset="0"/>
              </a:rPr>
              <a:t>Toename geluksgevoel.</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11" name="Afbeelding 10">
            <a:extLst>
              <a:ext uri="{FF2B5EF4-FFF2-40B4-BE49-F238E27FC236}">
                <a16:creationId xmlns:a16="http://schemas.microsoft.com/office/drawing/2014/main" id="{41A49456-9E7D-4FA0-89E4-0ECD9563D3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9656" y="749978"/>
            <a:ext cx="1715379" cy="677953"/>
          </a:xfrm>
          <a:prstGeom prst="rect">
            <a:avLst/>
          </a:prstGeom>
        </p:spPr>
      </p:pic>
    </p:spTree>
    <p:extLst>
      <p:ext uri="{BB962C8B-B14F-4D97-AF65-F5344CB8AC3E}">
        <p14:creationId xmlns:p14="http://schemas.microsoft.com/office/powerpoint/2010/main" val="323840595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16044" r="1604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127009" y="802073"/>
            <a:ext cx="7064991" cy="5873087"/>
          </a:xfrm>
          <a:prstGeom prst="rect">
            <a:avLst/>
          </a:prstGeom>
        </p:spPr>
        <p:txBody>
          <a:bodyPr vert="horz" lIns="91440" tIns="45720" rIns="91440" bIns="45720" rtlCol="0">
            <a:normAutofit fontScale="92500" lnSpcReduction="20000"/>
          </a:bodyPr>
          <a:lstStyle/>
          <a:p>
            <a:pPr>
              <a:lnSpc>
                <a:spcPct val="160000"/>
              </a:lnSpc>
              <a:spcBef>
                <a:spcPct val="0"/>
              </a:spcBef>
              <a:spcAft>
                <a:spcPts val="600"/>
              </a:spcAft>
            </a:pPr>
            <a:r>
              <a:rPr lang="nl-NL" sz="3100" b="1" dirty="0">
                <a:solidFill>
                  <a:srgbClr val="008780"/>
                </a:solidFill>
                <a:latin typeface="Corbel" panose="020B0503020204020204" pitchFamily="34" charset="0"/>
              </a:rPr>
              <a:t>Wetenschappelijk onderzoek</a:t>
            </a:r>
          </a:p>
          <a:p>
            <a:pPr>
              <a:lnSpc>
                <a:spcPct val="160000"/>
              </a:lnSpc>
              <a:spcBef>
                <a:spcPct val="0"/>
              </a:spcBef>
              <a:spcAft>
                <a:spcPts val="600"/>
              </a:spcAft>
            </a:pPr>
            <a:r>
              <a:rPr lang="nl-NL" sz="2200" dirty="0">
                <a:solidFill>
                  <a:srgbClr val="008780"/>
                </a:solidFill>
                <a:latin typeface="Corbel" panose="020B0503020204020204" pitchFamily="34" charset="0"/>
              </a:rPr>
              <a:t>Effecten door Breathfulness – harmoniserend ademen</a:t>
            </a:r>
          </a:p>
          <a:p>
            <a:pPr>
              <a:lnSpc>
                <a:spcPct val="160000"/>
              </a:lnSpc>
              <a:spcBef>
                <a:spcPct val="0"/>
              </a:spcBef>
              <a:spcAft>
                <a:spcPts val="600"/>
              </a:spcAft>
            </a:pPr>
            <a:r>
              <a:rPr lang="nl-NL" sz="2200" dirty="0">
                <a:solidFill>
                  <a:srgbClr val="008780"/>
                </a:solidFill>
                <a:latin typeface="Corbel" panose="020B0503020204020204" pitchFamily="34" charset="0"/>
              </a:rPr>
              <a:t> Zowel bij ervaren als onervaren </a:t>
            </a:r>
            <a:r>
              <a:rPr lang="nl-NL" sz="2200" dirty="0" err="1">
                <a:solidFill>
                  <a:srgbClr val="008780"/>
                </a:solidFill>
                <a:latin typeface="Corbel" panose="020B0503020204020204" pitchFamily="34" charset="0"/>
              </a:rPr>
              <a:t>ademers</a:t>
            </a:r>
            <a:r>
              <a:rPr lang="nl-NL" sz="2200" dirty="0">
                <a:solidFill>
                  <a:srgbClr val="008780"/>
                </a:solidFill>
                <a:latin typeface="Corbel" panose="020B0503020204020204" pitchFamily="34" charset="0"/>
              </a:rPr>
              <a:t>/</a:t>
            </a:r>
            <a:r>
              <a:rPr lang="nl-NL" sz="2200" dirty="0" err="1">
                <a:solidFill>
                  <a:srgbClr val="008780"/>
                </a:solidFill>
                <a:latin typeface="Corbel" panose="020B0503020204020204" pitchFamily="34" charset="0"/>
              </a:rPr>
              <a:t>mediteerders</a:t>
            </a:r>
            <a:r>
              <a:rPr lang="nl-NL" sz="2200" dirty="0">
                <a:solidFill>
                  <a:srgbClr val="008780"/>
                </a:solidFill>
                <a:latin typeface="Corbel" panose="020B0503020204020204" pitchFamily="34" charset="0"/>
              </a:rPr>
              <a:t>!</a:t>
            </a:r>
          </a:p>
          <a:p>
            <a:pPr marL="342900" indent="-342900">
              <a:lnSpc>
                <a:spcPct val="160000"/>
              </a:lnSpc>
              <a:spcBef>
                <a:spcPct val="0"/>
              </a:spcBef>
              <a:spcAft>
                <a:spcPts val="600"/>
              </a:spcAft>
              <a:buFont typeface="Arial" panose="020B0604020202020204" pitchFamily="34" charset="0"/>
              <a:buChar char="•"/>
            </a:pPr>
            <a:r>
              <a:rPr lang="nl-NL" sz="2200" dirty="0">
                <a:solidFill>
                  <a:srgbClr val="008780"/>
                </a:solidFill>
                <a:latin typeface="Corbel" panose="020B0503020204020204" pitchFamily="34" charset="0"/>
              </a:rPr>
              <a:t>Bij ervaren groep was het brein efficiënter en bedacht men makkelijker oplossingen – sneller </a:t>
            </a:r>
            <a:r>
              <a:rPr lang="nl-NL" sz="2200" dirty="0" err="1">
                <a:solidFill>
                  <a:srgbClr val="008780"/>
                </a:solidFill>
                <a:latin typeface="Corbel" panose="020B0503020204020204" pitchFamily="34" charset="0"/>
              </a:rPr>
              <a:t>inzichtsmomenten</a:t>
            </a:r>
            <a:r>
              <a:rPr lang="nl-NL" sz="2200" dirty="0">
                <a:solidFill>
                  <a:srgbClr val="008780"/>
                </a:solidFill>
                <a:latin typeface="Corbel" panose="020B0503020204020204" pitchFamily="34" charset="0"/>
              </a:rPr>
              <a:t> door ingeving.</a:t>
            </a:r>
          </a:p>
          <a:p>
            <a:pPr marL="342900" indent="-342900">
              <a:lnSpc>
                <a:spcPct val="160000"/>
              </a:lnSpc>
              <a:spcBef>
                <a:spcPct val="0"/>
              </a:spcBef>
              <a:spcAft>
                <a:spcPts val="600"/>
              </a:spcAft>
              <a:buFont typeface="Arial" panose="020B0604020202020204" pitchFamily="34" charset="0"/>
              <a:buChar char="•"/>
            </a:pPr>
            <a:r>
              <a:rPr lang="nl-NL" sz="2200" dirty="0">
                <a:solidFill>
                  <a:srgbClr val="008780"/>
                </a:solidFill>
                <a:latin typeface="Corbel" panose="020B0503020204020204" pitchFamily="34" charset="0"/>
              </a:rPr>
              <a:t>Bij onervaren groep ging men meer methodisch te werk – </a:t>
            </a:r>
            <a:br>
              <a:rPr lang="nl-NL" sz="2200" dirty="0">
                <a:solidFill>
                  <a:srgbClr val="008780"/>
                </a:solidFill>
                <a:latin typeface="Corbel" panose="020B0503020204020204" pitchFamily="34" charset="0"/>
              </a:rPr>
            </a:br>
            <a:r>
              <a:rPr lang="nl-NL" sz="2200" dirty="0">
                <a:solidFill>
                  <a:srgbClr val="008780"/>
                </a:solidFill>
                <a:latin typeface="Corbel" panose="020B0503020204020204" pitchFamily="34" charset="0"/>
              </a:rPr>
              <a:t>bewust nadenken.</a:t>
            </a:r>
          </a:p>
          <a:p>
            <a:pPr>
              <a:lnSpc>
                <a:spcPct val="160000"/>
              </a:lnSpc>
              <a:spcBef>
                <a:spcPct val="0"/>
              </a:spcBef>
              <a:spcAft>
                <a:spcPts val="600"/>
              </a:spcAft>
            </a:pPr>
            <a:r>
              <a:rPr lang="nl-NL" sz="2200" dirty="0">
                <a:solidFill>
                  <a:srgbClr val="008780"/>
                </a:solidFill>
                <a:latin typeface="Corbel" panose="020B0503020204020204" pitchFamily="34" charset="0"/>
              </a:rPr>
              <a:t>Cognitief psychologe Ayca Szapora: </a:t>
            </a:r>
            <a:br>
              <a:rPr lang="nl-NL" sz="2200" dirty="0">
                <a:solidFill>
                  <a:srgbClr val="008780"/>
                </a:solidFill>
                <a:latin typeface="Corbel" panose="020B0503020204020204" pitchFamily="34" charset="0"/>
              </a:rPr>
            </a:br>
            <a:r>
              <a:rPr lang="nl-NL" sz="2200" i="1" dirty="0">
                <a:solidFill>
                  <a:srgbClr val="008780"/>
                </a:solidFill>
                <a:latin typeface="Corbel" panose="020B0503020204020204" pitchFamily="34" charset="0"/>
              </a:rPr>
              <a:t>Je hoeft ‘minder hard’ te werken voor dezelfde </a:t>
            </a:r>
            <a:br>
              <a:rPr lang="nl-NL" sz="2200" i="1" dirty="0">
                <a:solidFill>
                  <a:srgbClr val="008780"/>
                </a:solidFill>
                <a:latin typeface="Corbel" panose="020B0503020204020204" pitchFamily="34" charset="0"/>
              </a:rPr>
            </a:br>
            <a:r>
              <a:rPr lang="nl-NL" sz="2200" i="1" dirty="0">
                <a:solidFill>
                  <a:srgbClr val="008780"/>
                </a:solidFill>
                <a:latin typeface="Corbel" panose="020B0503020204020204" pitchFamily="34" charset="0"/>
              </a:rPr>
              <a:t>mentale prestatie omdat je onbewust veel makkelijker verbanden ziet tussen dingen, waardoor je vaker plotseling inzichten krijgt.</a:t>
            </a:r>
            <a:endParaRPr lang="nl-NL" sz="3000" i="1"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11" name="Afbeelding 10">
            <a:extLst>
              <a:ext uri="{FF2B5EF4-FFF2-40B4-BE49-F238E27FC236}">
                <a16:creationId xmlns:a16="http://schemas.microsoft.com/office/drawing/2014/main" id="{41A49456-9E7D-4FA0-89E4-0ECD9563D3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9656" y="749978"/>
            <a:ext cx="1715379" cy="677953"/>
          </a:xfrm>
          <a:prstGeom prst="rect">
            <a:avLst/>
          </a:prstGeom>
        </p:spPr>
      </p:pic>
      <p:pic>
        <p:nvPicPr>
          <p:cNvPr id="1026" name="Picture 2" descr="Ayca Szapora - Professionele Ontwikkeling">
            <a:extLst>
              <a:ext uri="{FF2B5EF4-FFF2-40B4-BE49-F238E27FC236}">
                <a16:creationId xmlns:a16="http://schemas.microsoft.com/office/drawing/2014/main" id="{BD761F3A-9796-48D1-9707-C140653412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5363" y="4315767"/>
            <a:ext cx="1440000" cy="14400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55832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lucht, buiten, berg, persoon&#10;&#10;Automatisch gegenereerde beschrijving">
            <a:extLst>
              <a:ext uri="{FF2B5EF4-FFF2-40B4-BE49-F238E27FC236}">
                <a16:creationId xmlns:a16="http://schemas.microsoft.com/office/drawing/2014/main" id="{53618A21-10B3-4CEB-B199-80654699060B}"/>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graphicFrame>
        <p:nvGraphicFramePr>
          <p:cNvPr id="4" name="Diagram 3">
            <a:extLst>
              <a:ext uri="{FF2B5EF4-FFF2-40B4-BE49-F238E27FC236}">
                <a16:creationId xmlns:a16="http://schemas.microsoft.com/office/drawing/2014/main" id="{6EC303F2-14D1-4469-8D06-73AFDC8E53EF}"/>
              </a:ext>
            </a:extLst>
          </p:cNvPr>
          <p:cNvGraphicFramePr/>
          <p:nvPr>
            <p:extLst>
              <p:ext uri="{D42A27DB-BD31-4B8C-83A1-F6EECF244321}">
                <p14:modId xmlns:p14="http://schemas.microsoft.com/office/powerpoint/2010/main" val="1582800329"/>
              </p:ext>
            </p:extLst>
          </p:nvPr>
        </p:nvGraphicFramePr>
        <p:xfrm>
          <a:off x="2031999" y="0"/>
          <a:ext cx="9971315"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kstvak 1">
            <a:extLst>
              <a:ext uri="{FF2B5EF4-FFF2-40B4-BE49-F238E27FC236}">
                <a16:creationId xmlns:a16="http://schemas.microsoft.com/office/drawing/2014/main" id="{4B4E155D-00D9-6187-35B4-A59B2E5277AB}"/>
              </a:ext>
            </a:extLst>
          </p:cNvPr>
          <p:cNvSpPr txBox="1"/>
          <p:nvPr/>
        </p:nvSpPr>
        <p:spPr>
          <a:xfrm>
            <a:off x="4527707" y="3654755"/>
            <a:ext cx="2352736" cy="549600"/>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000" b="1" dirty="0">
                <a:solidFill>
                  <a:srgbClr val="008780"/>
                </a:solidFill>
                <a:latin typeface="Corbel" panose="020B0503020204020204" pitchFamily="34" charset="0"/>
              </a:rPr>
              <a:t>Deel 4 gaat over</a:t>
            </a:r>
          </a:p>
        </p:txBody>
      </p:sp>
      <p:sp>
        <p:nvSpPr>
          <p:cNvPr id="3" name="Pijl: gestreept rechts 2">
            <a:extLst>
              <a:ext uri="{FF2B5EF4-FFF2-40B4-BE49-F238E27FC236}">
                <a16:creationId xmlns:a16="http://schemas.microsoft.com/office/drawing/2014/main" id="{BD865708-A3AE-A301-2B9A-D074BCDD71D7}"/>
              </a:ext>
            </a:extLst>
          </p:cNvPr>
          <p:cNvSpPr/>
          <p:nvPr/>
        </p:nvSpPr>
        <p:spPr>
          <a:xfrm>
            <a:off x="6369658" y="5022009"/>
            <a:ext cx="3805703" cy="493486"/>
          </a:xfrm>
          <a:prstGeom prst="stripedRightArrow">
            <a:avLst/>
          </a:prstGeom>
          <a:solidFill>
            <a:srgbClr val="3399FF"/>
          </a:solidFill>
          <a:ln>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9C238743-EC5D-6890-92DA-2C304442F08F}"/>
              </a:ext>
            </a:extLst>
          </p:cNvPr>
          <p:cNvSpPr txBox="1"/>
          <p:nvPr/>
        </p:nvSpPr>
        <p:spPr>
          <a:xfrm>
            <a:off x="9573249" y="2182306"/>
            <a:ext cx="2908034" cy="4124227"/>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000" b="1" dirty="0">
                <a:solidFill>
                  <a:srgbClr val="008780"/>
                </a:solidFill>
                <a:latin typeface="Corbel" panose="020B0503020204020204" pitchFamily="34" charset="0"/>
              </a:rPr>
              <a:t>Gedachtenkracht</a:t>
            </a:r>
          </a:p>
          <a:p>
            <a:pPr algn="ctr">
              <a:lnSpc>
                <a:spcPct val="160000"/>
              </a:lnSpc>
              <a:spcBef>
                <a:spcPct val="0"/>
              </a:spcBef>
              <a:spcAft>
                <a:spcPts val="600"/>
              </a:spcAft>
            </a:pPr>
            <a:r>
              <a:rPr lang="nl-NL" sz="2000" dirty="0">
                <a:solidFill>
                  <a:srgbClr val="008780"/>
                </a:solidFill>
                <a:latin typeface="Corbel" panose="020B0503020204020204" pitchFamily="34" charset="0"/>
              </a:rPr>
              <a:t>Rust in je hoofd</a:t>
            </a:r>
          </a:p>
          <a:p>
            <a:pPr algn="ctr">
              <a:lnSpc>
                <a:spcPct val="160000"/>
              </a:lnSpc>
              <a:spcBef>
                <a:spcPct val="0"/>
              </a:spcBef>
              <a:spcAft>
                <a:spcPts val="600"/>
              </a:spcAft>
            </a:pPr>
            <a:r>
              <a:rPr lang="nl-NL" sz="2000" dirty="0">
                <a:solidFill>
                  <a:srgbClr val="008780"/>
                </a:solidFill>
                <a:latin typeface="Corbel" panose="020B0503020204020204" pitchFamily="34" charset="0"/>
              </a:rPr>
              <a:t>Mentale power</a:t>
            </a:r>
          </a:p>
          <a:p>
            <a:pPr algn="ctr">
              <a:lnSpc>
                <a:spcPct val="160000"/>
              </a:lnSpc>
              <a:spcBef>
                <a:spcPct val="0"/>
              </a:spcBef>
              <a:spcAft>
                <a:spcPts val="600"/>
              </a:spcAft>
            </a:pPr>
            <a:r>
              <a:rPr lang="nl-NL" sz="2000" dirty="0">
                <a:solidFill>
                  <a:srgbClr val="008780"/>
                </a:solidFill>
                <a:latin typeface="Corbel" panose="020B0503020204020204" pitchFamily="34" charset="0"/>
              </a:rPr>
              <a:t>Weerbaarheid</a:t>
            </a:r>
          </a:p>
          <a:p>
            <a:pPr algn="ctr">
              <a:lnSpc>
                <a:spcPct val="160000"/>
              </a:lnSpc>
              <a:spcBef>
                <a:spcPct val="0"/>
              </a:spcBef>
              <a:spcAft>
                <a:spcPts val="600"/>
              </a:spcAft>
            </a:pPr>
            <a:r>
              <a:rPr lang="nl-NL" sz="2000" dirty="0">
                <a:solidFill>
                  <a:srgbClr val="008780"/>
                </a:solidFill>
                <a:latin typeface="Corbel" panose="020B0503020204020204" pitchFamily="34" charset="0"/>
              </a:rPr>
              <a:t>Krachtig zelfbeeld</a:t>
            </a:r>
          </a:p>
          <a:p>
            <a:pPr algn="ctr">
              <a:lnSpc>
                <a:spcPct val="160000"/>
              </a:lnSpc>
              <a:spcBef>
                <a:spcPct val="0"/>
              </a:spcBef>
              <a:spcAft>
                <a:spcPts val="600"/>
              </a:spcAft>
            </a:pPr>
            <a:r>
              <a:rPr lang="nl-NL" sz="2000" dirty="0">
                <a:solidFill>
                  <a:srgbClr val="008780"/>
                </a:solidFill>
                <a:latin typeface="Corbel" panose="020B0503020204020204" pitchFamily="34" charset="0"/>
              </a:rPr>
              <a:t>Keuze kracht</a:t>
            </a:r>
          </a:p>
          <a:p>
            <a:pPr algn="ctr">
              <a:lnSpc>
                <a:spcPct val="160000"/>
              </a:lnSpc>
              <a:spcBef>
                <a:spcPct val="0"/>
              </a:spcBef>
              <a:spcAft>
                <a:spcPts val="600"/>
              </a:spcAft>
            </a:pPr>
            <a:r>
              <a:rPr lang="nl-NL" sz="2000" b="1" dirty="0">
                <a:solidFill>
                  <a:srgbClr val="008780"/>
                </a:solidFill>
                <a:latin typeface="Corbel" panose="020B0503020204020204" pitchFamily="34" charset="0"/>
              </a:rPr>
              <a:t>Mentale helderheid</a:t>
            </a:r>
          </a:p>
          <a:p>
            <a:pPr algn="ctr">
              <a:lnSpc>
                <a:spcPct val="160000"/>
              </a:lnSpc>
              <a:spcBef>
                <a:spcPct val="0"/>
              </a:spcBef>
              <a:spcAft>
                <a:spcPts val="600"/>
              </a:spcAft>
            </a:pPr>
            <a:endParaRPr lang="nl-NL" sz="2000" dirty="0">
              <a:solidFill>
                <a:srgbClr val="008780"/>
              </a:solidFill>
              <a:latin typeface="Corbel" panose="020B0503020204020204" pitchFamily="34" charset="0"/>
            </a:endParaRPr>
          </a:p>
        </p:txBody>
      </p:sp>
    </p:spTree>
    <p:extLst>
      <p:ext uri="{BB962C8B-B14F-4D97-AF65-F5344CB8AC3E}">
        <p14:creationId xmlns:p14="http://schemas.microsoft.com/office/powerpoint/2010/main" val="25376635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0" name="Tekstvak 9">
            <a:extLst>
              <a:ext uri="{FF2B5EF4-FFF2-40B4-BE49-F238E27FC236}">
                <a16:creationId xmlns:a16="http://schemas.microsoft.com/office/drawing/2014/main" id="{3DE52C9C-C6E0-41B3-83F0-22FC22BF2592}"/>
              </a:ext>
            </a:extLst>
          </p:cNvPr>
          <p:cNvSpPr txBox="1"/>
          <p:nvPr/>
        </p:nvSpPr>
        <p:spPr>
          <a:xfrm>
            <a:off x="5297592" y="675581"/>
            <a:ext cx="6891360" cy="6182419"/>
          </a:xfrm>
          <a:prstGeom prst="rect">
            <a:avLst/>
          </a:prstGeom>
        </p:spPr>
        <p:txBody>
          <a:bodyPr vert="horz" lIns="91440" tIns="45720" rIns="91440" bIns="45720" rtlCol="0">
            <a:normAutofit lnSpcReduction="10000"/>
          </a:bodyPr>
          <a:lstStyle/>
          <a:p>
            <a:pPr algn="ctr">
              <a:lnSpc>
                <a:spcPct val="160000"/>
              </a:lnSpc>
              <a:spcBef>
                <a:spcPct val="0"/>
              </a:spcBef>
              <a:spcAft>
                <a:spcPts val="600"/>
              </a:spcAft>
            </a:pPr>
            <a:r>
              <a:rPr lang="nl-NL" sz="2000" dirty="0">
                <a:solidFill>
                  <a:srgbClr val="008780"/>
                </a:solidFill>
                <a:latin typeface="Corbel" panose="020B0503020204020204" pitchFamily="34" charset="0"/>
              </a:rPr>
              <a:t>Terug naar het begin.</a:t>
            </a:r>
          </a:p>
          <a:p>
            <a:pPr algn="ctr">
              <a:lnSpc>
                <a:spcPct val="160000"/>
              </a:lnSpc>
              <a:spcBef>
                <a:spcPct val="0"/>
              </a:spcBef>
              <a:spcAft>
                <a:spcPts val="600"/>
              </a:spcAft>
            </a:pPr>
            <a:r>
              <a:rPr lang="nl-NL" sz="2800" b="1" dirty="0">
                <a:solidFill>
                  <a:srgbClr val="008780"/>
                </a:solidFill>
                <a:latin typeface="Corbel" panose="020B0503020204020204" pitchFamily="34" charset="0"/>
              </a:rPr>
              <a:t>Ademen is Leven. Leven is ademen.</a:t>
            </a:r>
          </a:p>
          <a:p>
            <a:pPr algn="ctr"/>
            <a:endParaRPr lang="nl-NL" sz="900" dirty="0">
              <a:solidFill>
                <a:srgbClr val="008780"/>
              </a:solidFill>
              <a:latin typeface="Corbel" panose="020B0503020204020204" pitchFamily="34" charset="0"/>
            </a:endParaRPr>
          </a:p>
          <a:p>
            <a:pPr marL="179388">
              <a:lnSpc>
                <a:spcPct val="150000"/>
              </a:lnSpc>
              <a:spcBef>
                <a:spcPct val="0"/>
              </a:spcBef>
              <a:spcAft>
                <a:spcPts val="600"/>
              </a:spcAft>
            </a:pPr>
            <a:r>
              <a:rPr lang="nl-NL" sz="2000" dirty="0">
                <a:solidFill>
                  <a:srgbClr val="008780"/>
                </a:solidFill>
                <a:latin typeface="Corbel" panose="020B0503020204020204" pitchFamily="34" charset="0"/>
              </a:rPr>
              <a:t>Optimaal ademen zorgt voor vitalisering van het lichaam.</a:t>
            </a:r>
          </a:p>
          <a:p>
            <a:pPr marL="179388">
              <a:lnSpc>
                <a:spcPct val="150000"/>
              </a:lnSpc>
              <a:spcBef>
                <a:spcPct val="0"/>
              </a:spcBef>
              <a:spcAft>
                <a:spcPts val="600"/>
              </a:spcAft>
            </a:pPr>
            <a:endParaRPr lang="nl-NL" sz="2000" dirty="0">
              <a:solidFill>
                <a:srgbClr val="008780"/>
              </a:solidFill>
              <a:latin typeface="Corbel" panose="020B0503020204020204" pitchFamily="34" charset="0"/>
            </a:endParaRPr>
          </a:p>
          <a:p>
            <a:pPr marL="179388">
              <a:lnSpc>
                <a:spcPct val="150000"/>
              </a:lnSpc>
              <a:spcBef>
                <a:spcPct val="0"/>
              </a:spcBef>
              <a:spcAft>
                <a:spcPts val="600"/>
              </a:spcAft>
            </a:pPr>
            <a:r>
              <a:rPr lang="nl-NL" sz="2000" dirty="0">
                <a:solidFill>
                  <a:srgbClr val="008780"/>
                </a:solidFill>
                <a:latin typeface="Corbel" panose="020B0503020204020204" pitchFamily="34" charset="0"/>
              </a:rPr>
              <a:t>Optimaal ademen creëert verbinding met het gehele lichaam.</a:t>
            </a:r>
          </a:p>
          <a:p>
            <a:pPr marL="179388">
              <a:lnSpc>
                <a:spcPct val="150000"/>
              </a:lnSpc>
              <a:spcBef>
                <a:spcPct val="0"/>
              </a:spcBef>
              <a:spcAft>
                <a:spcPts val="600"/>
              </a:spcAft>
            </a:pPr>
            <a:endParaRPr lang="nl-NL" sz="2000" dirty="0">
              <a:solidFill>
                <a:srgbClr val="008780"/>
              </a:solidFill>
              <a:latin typeface="Corbel" panose="020B0503020204020204" pitchFamily="34" charset="0"/>
            </a:endParaRPr>
          </a:p>
          <a:p>
            <a:pPr marL="179388">
              <a:lnSpc>
                <a:spcPct val="150000"/>
              </a:lnSpc>
              <a:spcBef>
                <a:spcPct val="0"/>
              </a:spcBef>
              <a:spcAft>
                <a:spcPts val="600"/>
              </a:spcAft>
              <a:tabLst>
                <a:tab pos="266700" algn="l"/>
              </a:tabLst>
            </a:pPr>
            <a:r>
              <a:rPr lang="nl-NL" sz="2000" dirty="0">
                <a:solidFill>
                  <a:srgbClr val="008780"/>
                </a:solidFill>
                <a:latin typeface="Corbel" panose="020B0503020204020204" pitchFamily="34" charset="0"/>
              </a:rPr>
              <a:t>Optimaal ademen is de brug tussen lichaam, geest en ziel.</a:t>
            </a:r>
          </a:p>
          <a:p>
            <a:pPr marL="179388">
              <a:lnSpc>
                <a:spcPct val="150000"/>
              </a:lnSpc>
              <a:spcBef>
                <a:spcPct val="0"/>
              </a:spcBef>
              <a:spcAft>
                <a:spcPts val="600"/>
              </a:spcAft>
              <a:tabLst>
                <a:tab pos="266700" algn="l"/>
              </a:tabLst>
            </a:pPr>
            <a:endParaRPr lang="nl-NL" sz="2000" dirty="0">
              <a:solidFill>
                <a:srgbClr val="008780"/>
              </a:solidFill>
              <a:latin typeface="Corbel" panose="020B0503020204020204" pitchFamily="34" charset="0"/>
            </a:endParaRPr>
          </a:p>
          <a:p>
            <a:pPr marL="1344613">
              <a:lnSpc>
                <a:spcPct val="150000"/>
              </a:lnSpc>
              <a:spcBef>
                <a:spcPct val="0"/>
              </a:spcBef>
              <a:spcAft>
                <a:spcPts val="600"/>
              </a:spcAft>
              <a:tabLst>
                <a:tab pos="266700" algn="l"/>
              </a:tabLst>
            </a:pPr>
            <a:r>
              <a:rPr lang="nl-NL" sz="2000" dirty="0">
                <a:solidFill>
                  <a:srgbClr val="008780"/>
                </a:solidFill>
                <a:latin typeface="Corbel" panose="020B0503020204020204" pitchFamily="34" charset="0"/>
              </a:rPr>
              <a:t>Er is nog veel winst te behalen, want schatting is dat </a:t>
            </a:r>
            <a:r>
              <a:rPr lang="nl-NL" sz="2000" b="1" dirty="0">
                <a:solidFill>
                  <a:srgbClr val="008780"/>
                </a:solidFill>
                <a:latin typeface="Corbel" panose="020B0503020204020204" pitchFamily="34" charset="0"/>
              </a:rPr>
              <a:t>75%</a:t>
            </a:r>
            <a:r>
              <a:rPr lang="nl-NL" sz="2000" dirty="0">
                <a:solidFill>
                  <a:srgbClr val="008780"/>
                </a:solidFill>
                <a:latin typeface="Corbel" panose="020B0503020204020204" pitchFamily="34" charset="0"/>
              </a:rPr>
              <a:t> </a:t>
            </a:r>
            <a:r>
              <a:rPr lang="nl-NL" sz="2000" b="1" dirty="0">
                <a:solidFill>
                  <a:srgbClr val="008780"/>
                </a:solidFill>
                <a:latin typeface="Corbel" panose="020B0503020204020204" pitchFamily="34" charset="0"/>
              </a:rPr>
              <a:t>van de mensen minder dan 50% van hun aanwezige ademcapaciteit </a:t>
            </a:r>
            <a:r>
              <a:rPr lang="nl-NL" sz="2000" dirty="0">
                <a:solidFill>
                  <a:srgbClr val="008780"/>
                </a:solidFill>
                <a:latin typeface="Corbel" panose="020B0503020204020204" pitchFamily="34" charset="0"/>
              </a:rPr>
              <a:t>gebruikt!</a:t>
            </a:r>
          </a:p>
          <a:p>
            <a:pPr marL="179388">
              <a:lnSpc>
                <a:spcPct val="150000"/>
              </a:lnSpc>
              <a:spcBef>
                <a:spcPct val="0"/>
              </a:spcBef>
              <a:spcAft>
                <a:spcPts val="600"/>
              </a:spcAft>
            </a:pPr>
            <a:endParaRPr lang="nl-NL" sz="2000" dirty="0">
              <a:solidFill>
                <a:srgbClr val="008780"/>
              </a:solidFill>
              <a:latin typeface="Corbel" panose="020B0503020204020204" pitchFamily="34" charset="0"/>
            </a:endParaRPr>
          </a:p>
          <a:p>
            <a:pPr marL="1077913" indent="-177800">
              <a:lnSpc>
                <a:spcPct val="150000"/>
              </a:lnSpc>
              <a:spcBef>
                <a:spcPct val="0"/>
              </a:spcBef>
              <a:spcAft>
                <a:spcPts val="600"/>
              </a:spcAft>
              <a:buFont typeface="Arial" panose="020B0604020202020204" pitchFamily="34" charset="0"/>
              <a:buChar char="•"/>
            </a:pPr>
            <a:endParaRPr lang="nl-NL" sz="2000" dirty="0">
              <a:solidFill>
                <a:srgbClr val="008780"/>
              </a:solidFill>
              <a:latin typeface="Corbel" panose="020B0503020204020204" pitchFamily="34" charset="0"/>
            </a:endParaRPr>
          </a:p>
          <a:p>
            <a:pPr>
              <a:lnSpc>
                <a:spcPct val="160000"/>
              </a:lnSpc>
              <a:spcBef>
                <a:spcPct val="0"/>
              </a:spcBef>
              <a:spcAft>
                <a:spcPts val="600"/>
              </a:spcAft>
            </a:pPr>
            <a:endParaRPr lang="nl-NL" sz="2000" dirty="0">
              <a:solidFill>
                <a:srgbClr val="008780"/>
              </a:solidFill>
              <a:latin typeface="Corbel" panose="020B0503020204020204" pitchFamily="34" charset="0"/>
            </a:endParaRPr>
          </a:p>
        </p:txBody>
      </p:sp>
      <p:pic>
        <p:nvPicPr>
          <p:cNvPr id="6" name="Afbeelding 5" descr="Afbeelding met persoon, kleding&#10;&#10;Automatisch gegenereerde beschrijving">
            <a:extLst>
              <a:ext uri="{FF2B5EF4-FFF2-40B4-BE49-F238E27FC236}">
                <a16:creationId xmlns:a16="http://schemas.microsoft.com/office/drawing/2014/main" id="{9764CD86-B10E-4B91-9A08-941F1DDCC5B0}"/>
              </a:ext>
            </a:extLst>
          </p:cNvPr>
          <p:cNvPicPr>
            <a:picLocks noChangeAspect="1"/>
          </p:cNvPicPr>
          <p:nvPr/>
        </p:nvPicPr>
        <p:blipFill rotWithShape="1">
          <a:blip r:embed="rId5">
            <a:extLst>
              <a:ext uri="{28A0092B-C50C-407E-A947-70E740481C1C}">
                <a14:useLocalDpi xmlns:a14="http://schemas.microsoft.com/office/drawing/2010/main" val="0"/>
              </a:ext>
            </a:extLst>
          </a:blip>
          <a:srcRect l="15199" r="18162"/>
          <a:stretch/>
        </p:blipFill>
        <p:spPr>
          <a:xfrm>
            <a:off x="5554666" y="5295741"/>
            <a:ext cx="1079619" cy="1080000"/>
          </a:xfrm>
          <a:prstGeom prst="ellipse">
            <a:avLst/>
          </a:prstGeom>
        </p:spPr>
      </p:pic>
      <p:sp>
        <p:nvSpPr>
          <p:cNvPr id="7" name="Rechthoek 6">
            <a:extLst>
              <a:ext uri="{FF2B5EF4-FFF2-40B4-BE49-F238E27FC236}">
                <a16:creationId xmlns:a16="http://schemas.microsoft.com/office/drawing/2014/main" id="{4ED57771-AC17-FBD7-5387-9E40921FAD90}"/>
              </a:ext>
            </a:extLst>
          </p:cNvPr>
          <p:cNvSpPr/>
          <p:nvPr/>
        </p:nvSpPr>
        <p:spPr>
          <a:xfrm>
            <a:off x="0" y="0"/>
            <a:ext cx="1390454" cy="2218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F6D00161-E633-C25F-6C8B-121E93C08BB5}"/>
              </a:ext>
            </a:extLst>
          </p:cNvPr>
          <p:cNvPicPr>
            <a:picLocks noChangeAspect="1"/>
          </p:cNvPicPr>
          <p:nvPr/>
        </p:nvPicPr>
        <p:blipFill>
          <a:blip r:embed="rId6"/>
          <a:stretch>
            <a:fillRect/>
          </a:stretch>
        </p:blipFill>
        <p:spPr>
          <a:xfrm>
            <a:off x="-1" y="0"/>
            <a:ext cx="3693412" cy="2242485"/>
          </a:xfrm>
          <a:prstGeom prst="rect">
            <a:avLst/>
          </a:prstGeom>
        </p:spPr>
      </p:pic>
      <p:sp>
        <p:nvSpPr>
          <p:cNvPr id="9" name="Rechthoek 8">
            <a:extLst>
              <a:ext uri="{FF2B5EF4-FFF2-40B4-BE49-F238E27FC236}">
                <a16:creationId xmlns:a16="http://schemas.microsoft.com/office/drawing/2014/main" id="{AA92F0E4-1C17-B3D0-F6D9-34B5DB7D0776}"/>
              </a:ext>
            </a:extLst>
          </p:cNvPr>
          <p:cNvSpPr/>
          <p:nvPr/>
        </p:nvSpPr>
        <p:spPr>
          <a:xfrm>
            <a:off x="3657600" y="0"/>
            <a:ext cx="1041662" cy="2238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0992046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0" name="Tekstvak 9">
            <a:extLst>
              <a:ext uri="{FF2B5EF4-FFF2-40B4-BE49-F238E27FC236}">
                <a16:creationId xmlns:a16="http://schemas.microsoft.com/office/drawing/2014/main" id="{3DE52C9C-C6E0-41B3-83F0-22FC22BF2592}"/>
              </a:ext>
            </a:extLst>
          </p:cNvPr>
          <p:cNvSpPr txBox="1"/>
          <p:nvPr/>
        </p:nvSpPr>
        <p:spPr>
          <a:xfrm>
            <a:off x="5297592" y="675581"/>
            <a:ext cx="6891360" cy="6182419"/>
          </a:xfrm>
          <a:prstGeom prst="rect">
            <a:avLst/>
          </a:prstGeom>
        </p:spPr>
        <p:txBody>
          <a:bodyPr vert="horz" lIns="91440" tIns="45720" rIns="91440" bIns="45720" rtlCol="0">
            <a:normAutofit/>
          </a:bodyPr>
          <a:lstStyle/>
          <a:p>
            <a:pPr algn="ctr">
              <a:lnSpc>
                <a:spcPct val="160000"/>
              </a:lnSpc>
              <a:spcBef>
                <a:spcPct val="0"/>
              </a:spcBef>
              <a:spcAft>
                <a:spcPts val="600"/>
              </a:spcAft>
            </a:pPr>
            <a:r>
              <a:rPr lang="nl-NL" sz="2800" b="1" dirty="0">
                <a:solidFill>
                  <a:srgbClr val="008780"/>
                </a:solidFill>
                <a:latin typeface="Corbel" panose="020B0503020204020204" pitchFamily="34" charset="0"/>
              </a:rPr>
              <a:t>Voeding voor lichaam, geest en ziel</a:t>
            </a:r>
          </a:p>
          <a:p>
            <a:pPr algn="ctr">
              <a:lnSpc>
                <a:spcPct val="160000"/>
              </a:lnSpc>
              <a:spcBef>
                <a:spcPct val="0"/>
              </a:spcBef>
              <a:spcAft>
                <a:spcPts val="600"/>
              </a:spcAft>
            </a:pPr>
            <a:endParaRPr lang="nl-NL" sz="2000" dirty="0">
              <a:solidFill>
                <a:srgbClr val="3A3A3A"/>
              </a:solidFill>
              <a:latin typeface="Corbel" panose="020B0503020204020204" pitchFamily="34" charset="0"/>
            </a:endParaRPr>
          </a:p>
          <a:p>
            <a:pPr marL="1077913" indent="-177800">
              <a:lnSpc>
                <a:spcPct val="150000"/>
              </a:lnSpc>
              <a:spcBef>
                <a:spcPct val="0"/>
              </a:spcBef>
              <a:spcAft>
                <a:spcPts val="600"/>
              </a:spcAft>
              <a:buFont typeface="Arial" panose="020B0604020202020204" pitchFamily="34" charset="0"/>
              <a:buChar char="•"/>
            </a:pPr>
            <a:endParaRPr lang="nl-NL" sz="2000" dirty="0">
              <a:solidFill>
                <a:srgbClr val="3A3A3A"/>
              </a:solidFill>
              <a:latin typeface="Corbel" panose="020B0503020204020204" pitchFamily="34" charset="0"/>
            </a:endParaRPr>
          </a:p>
          <a:p>
            <a:pPr>
              <a:lnSpc>
                <a:spcPct val="160000"/>
              </a:lnSpc>
              <a:spcBef>
                <a:spcPct val="0"/>
              </a:spcBef>
              <a:spcAft>
                <a:spcPts val="600"/>
              </a:spcAft>
            </a:pPr>
            <a:endParaRPr lang="nl-NL" sz="2000" dirty="0">
              <a:solidFill>
                <a:srgbClr val="3A3A3A"/>
              </a:solidFill>
              <a:latin typeface="Corbel" panose="020B0503020204020204" pitchFamily="34" charset="0"/>
            </a:endParaRPr>
          </a:p>
        </p:txBody>
      </p:sp>
      <p:pic>
        <p:nvPicPr>
          <p:cNvPr id="18" name="Afbeelding 17">
            <a:extLst>
              <a:ext uri="{FF2B5EF4-FFF2-40B4-BE49-F238E27FC236}">
                <a16:creationId xmlns:a16="http://schemas.microsoft.com/office/drawing/2014/main" id="{6C900945-D474-4E63-8D1E-6106AB365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6171" y="3195225"/>
            <a:ext cx="4857448" cy="3774068"/>
          </a:xfrm>
          <a:prstGeom prst="rect">
            <a:avLst/>
          </a:prstGeom>
        </p:spPr>
      </p:pic>
      <p:pic>
        <p:nvPicPr>
          <p:cNvPr id="17" name="Afbeelding 16">
            <a:extLst>
              <a:ext uri="{FF2B5EF4-FFF2-40B4-BE49-F238E27FC236}">
                <a16:creationId xmlns:a16="http://schemas.microsoft.com/office/drawing/2014/main" id="{370AB6AD-5053-4BB7-83D3-91580772E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8313" y="1326852"/>
            <a:ext cx="3195175" cy="2482540"/>
          </a:xfrm>
          <a:prstGeom prst="rect">
            <a:avLst/>
          </a:prstGeom>
        </p:spPr>
      </p:pic>
      <p:sp>
        <p:nvSpPr>
          <p:cNvPr id="14" name="Tijdelijke aanduiding voor tekst 8">
            <a:extLst>
              <a:ext uri="{FF2B5EF4-FFF2-40B4-BE49-F238E27FC236}">
                <a16:creationId xmlns:a16="http://schemas.microsoft.com/office/drawing/2014/main" id="{39E9E3E9-0887-4DBA-B701-30EE7FAE1F73}"/>
              </a:ext>
            </a:extLst>
          </p:cNvPr>
          <p:cNvSpPr txBox="1">
            <a:spLocks/>
          </p:cNvSpPr>
          <p:nvPr/>
        </p:nvSpPr>
        <p:spPr>
          <a:xfrm>
            <a:off x="4657345" y="2290127"/>
            <a:ext cx="662819" cy="4531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nl-BE" sz="2000" dirty="0">
                <a:latin typeface="Corbel" panose="020B0503020204020204" pitchFamily="34" charset="0"/>
              </a:rPr>
              <a:t>Van</a:t>
            </a:r>
          </a:p>
        </p:txBody>
      </p:sp>
      <p:sp>
        <p:nvSpPr>
          <p:cNvPr id="12" name="Tijdelijke aanduiding voor inhoud 3">
            <a:extLst>
              <a:ext uri="{FF2B5EF4-FFF2-40B4-BE49-F238E27FC236}">
                <a16:creationId xmlns:a16="http://schemas.microsoft.com/office/drawing/2014/main" id="{258D0E9D-31D0-42C2-B46F-18D2209FE54A}"/>
              </a:ext>
            </a:extLst>
          </p:cNvPr>
          <p:cNvSpPr txBox="1">
            <a:spLocks/>
          </p:cNvSpPr>
          <p:nvPr/>
        </p:nvSpPr>
        <p:spPr>
          <a:xfrm>
            <a:off x="7240838" y="4884390"/>
            <a:ext cx="712697" cy="3186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defRPr/>
            </a:pPr>
            <a:r>
              <a:rPr lang="nl-BE" sz="2000" dirty="0">
                <a:latin typeface="Corbel" panose="020B0503020204020204" pitchFamily="34" charset="0"/>
              </a:rPr>
              <a:t>naar</a:t>
            </a:r>
            <a:endParaRPr lang="nl-BE" sz="1600" dirty="0">
              <a:solidFill>
                <a:srgbClr val="66FF66"/>
              </a:solidFill>
              <a:latin typeface="Georgia" panose="02040502050405020303" pitchFamily="18" charset="0"/>
            </a:endParaRPr>
          </a:p>
          <a:p>
            <a:pPr>
              <a:defRPr/>
            </a:pPr>
            <a:endParaRPr lang="nl-BE" sz="1600" dirty="0">
              <a:solidFill>
                <a:srgbClr val="66FF66"/>
              </a:solidFill>
              <a:latin typeface="Georgia" panose="02040502050405020303" pitchFamily="18" charset="0"/>
            </a:endParaRPr>
          </a:p>
          <a:p>
            <a:pPr>
              <a:defRPr/>
            </a:pPr>
            <a:endParaRPr lang="nl-BE" sz="1600" dirty="0">
              <a:solidFill>
                <a:srgbClr val="66FF66"/>
              </a:solidFill>
              <a:latin typeface="Georgia" panose="02040502050405020303" pitchFamily="18" charset="0"/>
            </a:endParaRPr>
          </a:p>
          <a:p>
            <a:pPr>
              <a:defRPr/>
            </a:pPr>
            <a:endParaRPr lang="nl-BE" sz="1600" dirty="0">
              <a:solidFill>
                <a:srgbClr val="66FF66"/>
              </a:solidFill>
              <a:latin typeface="Georgia" panose="02040502050405020303" pitchFamily="18" charset="0"/>
            </a:endParaRPr>
          </a:p>
          <a:p>
            <a:pPr>
              <a:buFont typeface="Wingdings" panose="05000000000000000000" pitchFamily="2" charset="2"/>
              <a:buNone/>
              <a:defRPr/>
            </a:pPr>
            <a:r>
              <a:rPr lang="nl-BE" sz="1600" dirty="0">
                <a:latin typeface="Georgia" panose="02040502050405020303" pitchFamily="18" charset="0"/>
              </a:rPr>
              <a:t>   </a:t>
            </a:r>
          </a:p>
        </p:txBody>
      </p:sp>
      <p:pic>
        <p:nvPicPr>
          <p:cNvPr id="5" name="Afbeelding 4" descr="Afbeelding met vrouw&#10;&#10;Automatisch gegenereerde beschrijving">
            <a:extLst>
              <a:ext uri="{FF2B5EF4-FFF2-40B4-BE49-F238E27FC236}">
                <a16:creationId xmlns:a16="http://schemas.microsoft.com/office/drawing/2014/main" id="{F37EE549-382F-4B24-B554-6154D529B0C0}"/>
              </a:ext>
            </a:extLst>
          </p:cNvPr>
          <p:cNvPicPr>
            <a:picLocks/>
          </p:cNvPicPr>
          <p:nvPr/>
        </p:nvPicPr>
        <p:blipFill rotWithShape="1">
          <a:blip r:embed="rId6">
            <a:extLst>
              <a:ext uri="{28A0092B-C50C-407E-A947-70E740481C1C}">
                <a14:useLocalDpi xmlns:a14="http://schemas.microsoft.com/office/drawing/2010/main" val="0"/>
              </a:ext>
            </a:extLst>
          </a:blip>
          <a:srcRect l="17944" r="11745"/>
          <a:stretch/>
        </p:blipFill>
        <p:spPr>
          <a:xfrm>
            <a:off x="8393406" y="3683228"/>
            <a:ext cx="2412000" cy="2412000"/>
          </a:xfrm>
          <a:prstGeom prst="ellipse">
            <a:avLst/>
          </a:prstGeom>
        </p:spPr>
      </p:pic>
      <p:sp>
        <p:nvSpPr>
          <p:cNvPr id="20" name="Tijdelijke aanduiding voor inhoud 3">
            <a:extLst>
              <a:ext uri="{FF2B5EF4-FFF2-40B4-BE49-F238E27FC236}">
                <a16:creationId xmlns:a16="http://schemas.microsoft.com/office/drawing/2014/main" id="{56BF7CBF-5731-43DE-9C10-FEFA3575BCD3}"/>
              </a:ext>
            </a:extLst>
          </p:cNvPr>
          <p:cNvSpPr txBox="1">
            <a:spLocks/>
          </p:cNvSpPr>
          <p:nvPr/>
        </p:nvSpPr>
        <p:spPr>
          <a:xfrm>
            <a:off x="9189956" y="3924029"/>
            <a:ext cx="1099505" cy="3186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50000"/>
              </a:lnSpc>
              <a:buFont typeface="Wingdings" panose="05000000000000000000" pitchFamily="2" charset="2"/>
              <a:buNone/>
              <a:defRPr/>
            </a:pPr>
            <a:r>
              <a:rPr lang="nl-BE" sz="2000" b="1" dirty="0">
                <a:solidFill>
                  <a:schemeClr val="bg1"/>
                </a:solidFill>
                <a:latin typeface="Georgia" panose="02040502050405020303" pitchFamily="18" charset="0"/>
              </a:rPr>
              <a:t>Schijf </a:t>
            </a:r>
            <a:r>
              <a:rPr lang="nl-BE" sz="1100" b="1" dirty="0">
                <a:solidFill>
                  <a:schemeClr val="bg1"/>
                </a:solidFill>
                <a:latin typeface="Georgia" panose="02040502050405020303" pitchFamily="18" charset="0"/>
              </a:rPr>
              <a:t>van</a:t>
            </a:r>
            <a:r>
              <a:rPr lang="nl-BE" sz="2000" b="1" dirty="0">
                <a:solidFill>
                  <a:schemeClr val="bg1"/>
                </a:solidFill>
                <a:latin typeface="Georgia" panose="02040502050405020303" pitchFamily="18" charset="0"/>
              </a:rPr>
              <a:t> </a:t>
            </a:r>
            <a:br>
              <a:rPr lang="nl-BE" sz="2000" b="1" dirty="0">
                <a:solidFill>
                  <a:schemeClr val="bg1"/>
                </a:solidFill>
                <a:latin typeface="Georgia" panose="02040502050405020303" pitchFamily="18" charset="0"/>
              </a:rPr>
            </a:br>
            <a:r>
              <a:rPr lang="nl-BE" sz="2000" b="1" dirty="0">
                <a:solidFill>
                  <a:schemeClr val="bg1"/>
                </a:solidFill>
                <a:latin typeface="Georgia" panose="02040502050405020303" pitchFamily="18" charset="0"/>
              </a:rPr>
              <a:t>zes</a:t>
            </a:r>
            <a:endParaRPr lang="nl-BE" sz="1600" b="1" dirty="0">
              <a:solidFill>
                <a:schemeClr val="bg1"/>
              </a:solidFill>
              <a:latin typeface="Georgia" panose="02040502050405020303" pitchFamily="18" charset="0"/>
            </a:endParaRPr>
          </a:p>
          <a:p>
            <a:pPr algn="r">
              <a:lnSpc>
                <a:spcPct val="50000"/>
              </a:lnSpc>
              <a:defRPr/>
            </a:pPr>
            <a:endParaRPr lang="nl-BE" sz="1600" b="1" dirty="0">
              <a:solidFill>
                <a:schemeClr val="bg1"/>
              </a:solidFill>
              <a:latin typeface="Georgia" panose="02040502050405020303" pitchFamily="18" charset="0"/>
            </a:endParaRPr>
          </a:p>
          <a:p>
            <a:pPr algn="r">
              <a:lnSpc>
                <a:spcPct val="50000"/>
              </a:lnSpc>
              <a:defRPr/>
            </a:pPr>
            <a:endParaRPr lang="nl-BE" sz="1600" b="1" dirty="0">
              <a:solidFill>
                <a:schemeClr val="bg1"/>
              </a:solidFill>
              <a:latin typeface="Georgia" panose="02040502050405020303" pitchFamily="18" charset="0"/>
            </a:endParaRPr>
          </a:p>
          <a:p>
            <a:pPr algn="r">
              <a:lnSpc>
                <a:spcPct val="50000"/>
              </a:lnSpc>
              <a:defRPr/>
            </a:pPr>
            <a:endParaRPr lang="nl-BE" sz="1600" b="1" dirty="0">
              <a:solidFill>
                <a:schemeClr val="bg1"/>
              </a:solidFill>
              <a:latin typeface="Georgia" panose="02040502050405020303" pitchFamily="18" charset="0"/>
            </a:endParaRPr>
          </a:p>
          <a:p>
            <a:pPr algn="r">
              <a:lnSpc>
                <a:spcPct val="50000"/>
              </a:lnSpc>
              <a:buFont typeface="Wingdings" panose="05000000000000000000" pitchFamily="2" charset="2"/>
              <a:buNone/>
              <a:defRPr/>
            </a:pPr>
            <a:r>
              <a:rPr lang="nl-BE" sz="1600" b="1" dirty="0">
                <a:solidFill>
                  <a:schemeClr val="bg1"/>
                </a:solidFill>
                <a:latin typeface="Georgia" panose="02040502050405020303" pitchFamily="18" charset="0"/>
              </a:rPr>
              <a:t>   </a:t>
            </a:r>
          </a:p>
        </p:txBody>
      </p:sp>
    </p:spTree>
    <p:extLst>
      <p:ext uri="{BB962C8B-B14F-4D97-AF65-F5344CB8AC3E}">
        <p14:creationId xmlns:p14="http://schemas.microsoft.com/office/powerpoint/2010/main" val="11668515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0728" r="2072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5" name="Tekstvak 14">
            <a:extLst>
              <a:ext uri="{FF2B5EF4-FFF2-40B4-BE49-F238E27FC236}">
                <a16:creationId xmlns:a16="http://schemas.microsoft.com/office/drawing/2014/main" id="{47746F29-3B5B-4B95-882C-8374047C6339}"/>
              </a:ext>
            </a:extLst>
          </p:cNvPr>
          <p:cNvSpPr txBox="1"/>
          <p:nvPr/>
        </p:nvSpPr>
        <p:spPr>
          <a:xfrm>
            <a:off x="4734042" y="723331"/>
            <a:ext cx="7378213" cy="6134669"/>
          </a:xfrm>
          <a:prstGeom prst="rect">
            <a:avLst/>
          </a:prstGeom>
        </p:spPr>
        <p:txBody>
          <a:bodyPr vert="horz" lIns="91440" tIns="45720" rIns="91440" bIns="45720" rtlCol="0" anchor="ctr">
            <a:normAutofit/>
          </a:bodyPr>
          <a:lstStyle/>
          <a:p>
            <a:pPr marL="361950" algn="ctr">
              <a:lnSpc>
                <a:spcPct val="150000"/>
              </a:lnSpc>
            </a:pPr>
            <a:r>
              <a:rPr lang="nl-NL" sz="2800" b="1" i="0" dirty="0">
                <a:solidFill>
                  <a:srgbClr val="008780"/>
                </a:solidFill>
                <a:effectLst/>
                <a:latin typeface="Corbel" panose="020B0503020204020204" pitchFamily="34" charset="0"/>
              </a:rPr>
              <a:t>Het is ademen </a:t>
            </a:r>
            <a:r>
              <a:rPr lang="nl-NL" sz="2800" b="1" i="0" u="sng" dirty="0">
                <a:solidFill>
                  <a:srgbClr val="008780"/>
                </a:solidFill>
                <a:effectLst/>
                <a:latin typeface="Corbel" panose="020B0503020204020204" pitchFamily="34" charset="0"/>
              </a:rPr>
              <a:t>én</a:t>
            </a:r>
            <a:r>
              <a:rPr lang="nl-NL" sz="2800" b="1" i="0" dirty="0">
                <a:solidFill>
                  <a:srgbClr val="008780"/>
                </a:solidFill>
                <a:effectLst/>
                <a:latin typeface="Corbel" panose="020B0503020204020204" pitchFamily="34" charset="0"/>
              </a:rPr>
              <a:t> bewustwording.</a:t>
            </a:r>
          </a:p>
          <a:p>
            <a:pPr marL="361950" algn="ctr">
              <a:lnSpc>
                <a:spcPct val="150000"/>
              </a:lnSpc>
            </a:pPr>
            <a:endParaRPr lang="nl-NL" sz="2000" i="0" dirty="0">
              <a:solidFill>
                <a:srgbClr val="008780"/>
              </a:solidFill>
              <a:effectLst/>
              <a:latin typeface="Corbel" panose="020B0503020204020204" pitchFamily="34" charset="0"/>
            </a:endParaRPr>
          </a:p>
          <a:p>
            <a:pPr marL="361950" algn="ctr">
              <a:lnSpc>
                <a:spcPct val="150000"/>
              </a:lnSpc>
            </a:pPr>
            <a:r>
              <a:rPr lang="nl-NL" sz="2000" i="0" dirty="0">
                <a:solidFill>
                  <a:srgbClr val="008780"/>
                </a:solidFill>
                <a:effectLst/>
                <a:latin typeface="Corbel" panose="020B0503020204020204" pitchFamily="34" charset="0"/>
              </a:rPr>
              <a:t>Bewustwording over de wijze hoe je ademt</a:t>
            </a:r>
            <a:r>
              <a:rPr lang="nl-NL" sz="2000" dirty="0">
                <a:solidFill>
                  <a:srgbClr val="008780"/>
                </a:solidFill>
                <a:latin typeface="Corbel" panose="020B0503020204020204" pitchFamily="34" charset="0"/>
              </a:rPr>
              <a:t> </a:t>
            </a:r>
            <a:r>
              <a:rPr lang="nl-NL" sz="2000" i="0" dirty="0">
                <a:solidFill>
                  <a:srgbClr val="008780"/>
                </a:solidFill>
                <a:effectLst/>
                <a:latin typeface="Corbel" panose="020B0503020204020204" pitchFamily="34" charset="0"/>
              </a:rPr>
              <a:t>is </a:t>
            </a:r>
            <a:br>
              <a:rPr lang="nl-NL" sz="2000" i="0" dirty="0">
                <a:solidFill>
                  <a:srgbClr val="008780"/>
                </a:solidFill>
                <a:effectLst/>
                <a:latin typeface="Corbel" panose="020B0503020204020204" pitchFamily="34" charset="0"/>
              </a:rPr>
            </a:br>
            <a:r>
              <a:rPr lang="nl-NL" sz="2000" i="0" dirty="0">
                <a:solidFill>
                  <a:srgbClr val="008780"/>
                </a:solidFill>
                <a:effectLst/>
                <a:latin typeface="Corbel" panose="020B0503020204020204" pitchFamily="34" charset="0"/>
              </a:rPr>
              <a:t>begrijpen hoe je je leven leeft.</a:t>
            </a:r>
          </a:p>
          <a:p>
            <a:pPr marL="361950" algn="ctr">
              <a:lnSpc>
                <a:spcPct val="150000"/>
              </a:lnSpc>
            </a:pPr>
            <a:endParaRPr lang="nl-NL" sz="2000" i="0" dirty="0">
              <a:solidFill>
                <a:srgbClr val="008780"/>
              </a:solidFill>
              <a:effectLst/>
              <a:latin typeface="Corbel" panose="020B0503020204020204" pitchFamily="34" charset="0"/>
            </a:endParaRPr>
          </a:p>
          <a:p>
            <a:pPr marL="361950" algn="ctr">
              <a:lnSpc>
                <a:spcPct val="150000"/>
              </a:lnSpc>
            </a:pPr>
            <a:r>
              <a:rPr lang="nl-NL" sz="2000" i="0" dirty="0">
                <a:solidFill>
                  <a:srgbClr val="008780"/>
                </a:solidFill>
                <a:effectLst/>
                <a:latin typeface="Corbel" panose="020B0503020204020204" pitchFamily="34" charset="0"/>
              </a:rPr>
              <a:t>Veranderen van je adempatroon is het verbeteren van de kwaliteit van leven d</a:t>
            </a:r>
            <a:r>
              <a:rPr lang="nl-NL" sz="2000" dirty="0">
                <a:solidFill>
                  <a:srgbClr val="008780"/>
                </a:solidFill>
                <a:latin typeface="Corbel" panose="020B0503020204020204" pitchFamily="34" charset="0"/>
              </a:rPr>
              <a:t>oor op celniveau (oorzaak) te helen en beperkende ademhalingspatronen te doorbreken.</a:t>
            </a:r>
          </a:p>
          <a:p>
            <a:pPr marL="361950" algn="ctr">
              <a:lnSpc>
                <a:spcPct val="150000"/>
              </a:lnSpc>
            </a:pPr>
            <a:endParaRPr lang="nl-NL" sz="2000" dirty="0">
              <a:solidFill>
                <a:srgbClr val="008780"/>
              </a:solidFill>
              <a:latin typeface="Corbel" panose="020B0503020204020204" pitchFamily="34" charset="0"/>
            </a:endParaRPr>
          </a:p>
          <a:p>
            <a:pPr marL="361950" algn="ctr">
              <a:lnSpc>
                <a:spcPct val="150000"/>
              </a:lnSpc>
            </a:pPr>
            <a:r>
              <a:rPr lang="nl-NL" sz="2000" dirty="0">
                <a:solidFill>
                  <a:srgbClr val="008780"/>
                </a:solidFill>
                <a:latin typeface="Corbel" panose="020B0503020204020204" pitchFamily="34" charset="0"/>
              </a:rPr>
              <a:t>Resultaat: vrijer en optimalere ademhaling. </a:t>
            </a:r>
          </a:p>
          <a:p>
            <a:pPr marL="361950" algn="ctr">
              <a:lnSpc>
                <a:spcPct val="150000"/>
              </a:lnSpc>
            </a:pPr>
            <a:r>
              <a:rPr lang="nl-NL" sz="2000" dirty="0">
                <a:solidFill>
                  <a:srgbClr val="008780"/>
                </a:solidFill>
                <a:latin typeface="Corbel" panose="020B0503020204020204" pitchFamily="34" charset="0"/>
              </a:rPr>
              <a:t>En aangezien ademen = leven </a:t>
            </a:r>
          </a:p>
          <a:p>
            <a:pPr marL="361950" algn="ctr">
              <a:lnSpc>
                <a:spcPct val="150000"/>
              </a:lnSpc>
            </a:pPr>
            <a:r>
              <a:rPr lang="nl-NL" sz="2000" dirty="0">
                <a:solidFill>
                  <a:srgbClr val="008780"/>
                </a:solidFill>
                <a:latin typeface="Corbel" panose="020B0503020204020204" pitchFamily="34" charset="0"/>
              </a:rPr>
              <a:t>dus een </a:t>
            </a:r>
            <a:r>
              <a:rPr lang="nl-NL" sz="2000" b="1" dirty="0">
                <a:solidFill>
                  <a:srgbClr val="008780"/>
                </a:solidFill>
                <a:latin typeface="Corbel" panose="020B0503020204020204" pitchFamily="34" charset="0"/>
              </a:rPr>
              <a:t>vrijer en optimaler leven</a:t>
            </a:r>
            <a:r>
              <a:rPr lang="nl-NL" sz="2000" dirty="0">
                <a:solidFill>
                  <a:srgbClr val="008780"/>
                </a:solidFill>
                <a:latin typeface="Corbel" panose="020B0503020204020204" pitchFamily="34" charset="0"/>
              </a:rPr>
              <a:t>.</a:t>
            </a:r>
          </a:p>
          <a:p>
            <a:pPr marL="361950" algn="ctr">
              <a:lnSpc>
                <a:spcPct val="150000"/>
              </a:lnSpc>
            </a:pPr>
            <a:endParaRPr lang="nl-NL" sz="2000" i="1" dirty="0">
              <a:solidFill>
                <a:srgbClr val="008780"/>
              </a:solidFill>
              <a:latin typeface="Corbel" panose="020B0503020204020204" pitchFamily="34" charset="0"/>
            </a:endParaRPr>
          </a:p>
        </p:txBody>
      </p:sp>
    </p:spTree>
    <p:extLst>
      <p:ext uri="{BB962C8B-B14F-4D97-AF65-F5344CB8AC3E}">
        <p14:creationId xmlns:p14="http://schemas.microsoft.com/office/powerpoint/2010/main" val="43302098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07207" y="1210451"/>
            <a:ext cx="7237657" cy="4924567"/>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3200" b="1" dirty="0">
                <a:solidFill>
                  <a:srgbClr val="008780"/>
                </a:solidFill>
                <a:latin typeface="Corbel" panose="020B0503020204020204" pitchFamily="34" charset="0"/>
              </a:rPr>
              <a:t>Breathfulness Harmoniserend ademen</a:t>
            </a:r>
          </a:p>
          <a:p>
            <a:pPr algn="ctr">
              <a:lnSpc>
                <a:spcPct val="170000"/>
              </a:lnSpc>
              <a:spcBef>
                <a:spcPct val="0"/>
              </a:spcBef>
              <a:spcAft>
                <a:spcPts val="600"/>
              </a:spcAft>
            </a:pPr>
            <a:r>
              <a:rPr lang="nl-NL" sz="2000" dirty="0">
                <a:solidFill>
                  <a:srgbClr val="008780"/>
                </a:solidFill>
                <a:latin typeface="Corbel" panose="020B0503020204020204" pitchFamily="34" charset="0"/>
              </a:rPr>
              <a:t>Inadembeweging is een geleidelijke en rustige aanspanning van de primaire ademhalingsspieren –  het middenrif en tussenribspieren. De inademing start in de onderbuik, gevolgd door middenrifgebied en tenslotte bij volledige inademing ook het borstgebied.</a:t>
            </a:r>
          </a:p>
          <a:p>
            <a:pPr algn="ctr">
              <a:lnSpc>
                <a:spcPct val="170000"/>
              </a:lnSpc>
              <a:spcBef>
                <a:spcPct val="0"/>
              </a:spcBef>
              <a:spcAft>
                <a:spcPts val="600"/>
              </a:spcAft>
            </a:pPr>
            <a:r>
              <a:rPr lang="nl-NL" sz="2000" dirty="0">
                <a:solidFill>
                  <a:srgbClr val="008780"/>
                </a:solidFill>
                <a:latin typeface="Corbel" panose="020B0503020204020204" pitchFamily="34" charset="0"/>
              </a:rPr>
              <a:t>Uitademen is ontspannen en volledig loslaten.</a:t>
            </a:r>
          </a:p>
          <a:p>
            <a:pPr algn="ctr">
              <a:lnSpc>
                <a:spcPct val="170000"/>
              </a:lnSpc>
              <a:spcBef>
                <a:spcPct val="0"/>
              </a:spcBef>
              <a:spcAft>
                <a:spcPts val="600"/>
              </a:spcAft>
            </a:pPr>
            <a:r>
              <a:rPr lang="nl-NL" sz="2000" dirty="0">
                <a:solidFill>
                  <a:srgbClr val="008780"/>
                </a:solidFill>
                <a:latin typeface="Corbel" panose="020B0503020204020204" pitchFamily="34" charset="0"/>
              </a:rPr>
              <a:t>Het geheel is een natuurlijke flow van volledig in- en uitademen.</a:t>
            </a:r>
          </a:p>
          <a:p>
            <a:pPr algn="ctr">
              <a:lnSpc>
                <a:spcPct val="170000"/>
              </a:lnSpc>
              <a:spcBef>
                <a:spcPct val="0"/>
              </a:spcBef>
              <a:spcAft>
                <a:spcPts val="600"/>
              </a:spcAft>
            </a:pP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49317909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3" y="684662"/>
            <a:ext cx="7237657" cy="5793475"/>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800" b="1" dirty="0">
                <a:solidFill>
                  <a:srgbClr val="008780"/>
                </a:solidFill>
                <a:latin typeface="Corbel" panose="020B0503020204020204" pitchFamily="34" charset="0"/>
              </a:rPr>
              <a:t>Diepere betekenis ademhaling</a:t>
            </a:r>
          </a:p>
          <a:p>
            <a:pPr>
              <a:lnSpc>
                <a:spcPct val="170000"/>
              </a:lnSpc>
              <a:spcBef>
                <a:spcPct val="0"/>
              </a:spcBef>
              <a:spcAft>
                <a:spcPts val="600"/>
              </a:spcAft>
            </a:pPr>
            <a:r>
              <a:rPr lang="nl-NL" sz="2400" b="1"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Inademing</a:t>
            </a:r>
            <a:r>
              <a:rPr lang="nl-NL" sz="2400"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 – </a:t>
            </a:r>
            <a:r>
              <a:rPr lang="nl-NL" sz="2000" dirty="0">
                <a:solidFill>
                  <a:srgbClr val="008780"/>
                </a:solidFill>
                <a:latin typeface="Corbel" panose="020B0503020204020204" pitchFamily="34" charset="0"/>
                <a:ea typeface="Calibri" panose="020F0502020204030204" pitchFamily="34" charset="0"/>
                <a:cs typeface="Times New Roman" panose="02020603050405020304" pitchFamily="18" charset="0"/>
              </a:rPr>
              <a:t>een hoofdthema is bezieling en zelfvertrouwen. Met een volledige inademing gun jij jezelf een bezield leven en geloof je erin dat je je </a:t>
            </a:r>
            <a:r>
              <a:rPr lang="nl-NL" sz="2000" b="1" dirty="0">
                <a:solidFill>
                  <a:srgbClr val="008780"/>
                </a:solidFill>
                <a:latin typeface="Corbel" panose="020B0503020204020204" pitchFamily="34" charset="0"/>
                <a:ea typeface="Calibri" panose="020F0502020204030204" pitchFamily="34" charset="0"/>
                <a:cs typeface="Times New Roman" panose="02020603050405020304" pitchFamily="18" charset="0"/>
              </a:rPr>
              <a:t>zelf</a:t>
            </a:r>
            <a:r>
              <a:rPr lang="nl-NL" sz="2000" dirty="0">
                <a:solidFill>
                  <a:srgbClr val="008780"/>
                </a:solidFill>
                <a:latin typeface="Corbel" panose="020B0503020204020204" pitchFamily="34" charset="0"/>
                <a:ea typeface="Calibri" panose="020F0502020204030204" pitchFamily="34" charset="0"/>
                <a:cs typeface="Times New Roman" panose="02020603050405020304" pitchFamily="18" charset="0"/>
              </a:rPr>
              <a:t>vertrouwen versterkt. </a:t>
            </a:r>
            <a:r>
              <a:rPr lang="nl-NL" sz="2000"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Anders gezegd: volledig inademen is het goede van het leven toelaten.</a:t>
            </a:r>
            <a:r>
              <a:rPr lang="nl-NL" sz="2000" b="1"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 </a:t>
            </a:r>
          </a:p>
          <a:p>
            <a:pPr>
              <a:lnSpc>
                <a:spcPct val="170000"/>
              </a:lnSpc>
              <a:spcBef>
                <a:spcPct val="0"/>
              </a:spcBef>
              <a:spcAft>
                <a:spcPts val="600"/>
              </a:spcAft>
            </a:pPr>
            <a:r>
              <a:rPr lang="nl-NL" sz="24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Uitademing</a:t>
            </a:r>
            <a:r>
              <a:rPr lang="nl-NL" sz="2000"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 – een hoofdthema is het vertrouwen om in de overgave te gaan. Dat wat er </a:t>
            </a:r>
            <a:r>
              <a:rPr lang="nl-NL" sz="2000" dirty="0">
                <a:solidFill>
                  <a:schemeClr val="bg1"/>
                </a:solidFill>
                <a:latin typeface="Corbel" panose="020B0503020204020204" pitchFamily="34" charset="0"/>
                <a:ea typeface="Calibri" panose="020F0502020204030204" pitchFamily="34" charset="0"/>
                <a:cs typeface="Times New Roman" panose="02020603050405020304" pitchFamily="18" charset="0"/>
              </a:rPr>
              <a:t>geraakt wordt of loskomt, door je heen en uit je mag stromen. Anders gezegd: mentale wilskracht, onnatuurlijke controle en beladen ballast loslaten en in de leegte durven te gaan.</a:t>
            </a:r>
            <a:endParaRPr lang="nl-NL" sz="2000" dirty="0">
              <a:solidFill>
                <a:schemeClr val="bg1"/>
              </a:solidFill>
              <a:latin typeface="Corbel" panose="020B0503020204020204" pitchFamily="34" charset="0"/>
            </a:endParaRPr>
          </a:p>
          <a:p>
            <a:pPr>
              <a:lnSpc>
                <a:spcPct val="170000"/>
              </a:lnSpc>
              <a:spcBef>
                <a:spcPct val="0"/>
              </a:spcBef>
              <a:spcAft>
                <a:spcPts val="600"/>
              </a:spcAft>
            </a:pPr>
            <a:endParaRPr lang="nl-NL" sz="2000"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844560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3" y="684662"/>
            <a:ext cx="7237657" cy="5793475"/>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800" b="1" dirty="0">
                <a:solidFill>
                  <a:srgbClr val="008780"/>
                </a:solidFill>
                <a:latin typeface="Corbel" panose="020B0503020204020204" pitchFamily="34" charset="0"/>
              </a:rPr>
              <a:t>Diepere betekenis ademhaling</a:t>
            </a:r>
          </a:p>
          <a:p>
            <a:pPr>
              <a:lnSpc>
                <a:spcPct val="170000"/>
              </a:lnSpc>
              <a:spcBef>
                <a:spcPct val="0"/>
              </a:spcBef>
              <a:spcAft>
                <a:spcPts val="600"/>
              </a:spcAft>
            </a:pPr>
            <a:r>
              <a:rPr lang="nl-NL" sz="2400" b="1" dirty="0">
                <a:solidFill>
                  <a:schemeClr val="bg1">
                    <a:lumMod val="65000"/>
                  </a:schemeClr>
                </a:solidFill>
                <a:effectLst/>
                <a:latin typeface="Corbel" panose="020B0503020204020204" pitchFamily="34" charset="0"/>
                <a:ea typeface="Calibri" panose="020F0502020204030204" pitchFamily="34" charset="0"/>
                <a:cs typeface="Times New Roman" panose="02020603050405020304" pitchFamily="18" charset="0"/>
              </a:rPr>
              <a:t>Inademing</a:t>
            </a:r>
            <a:r>
              <a:rPr lang="nl-NL" sz="2400" dirty="0">
                <a:solidFill>
                  <a:schemeClr val="bg1">
                    <a:lumMod val="65000"/>
                  </a:schemeClr>
                </a:solidFill>
                <a:effectLst/>
                <a:latin typeface="Corbel" panose="020B0503020204020204" pitchFamily="34" charset="0"/>
                <a:ea typeface="Calibri" panose="020F0502020204030204" pitchFamily="34" charset="0"/>
                <a:cs typeface="Times New Roman" panose="02020603050405020304" pitchFamily="18" charset="0"/>
              </a:rPr>
              <a:t> – </a:t>
            </a:r>
            <a:r>
              <a:rPr lang="nl-NL" sz="2000" dirty="0">
                <a:solidFill>
                  <a:schemeClr val="bg1">
                    <a:lumMod val="65000"/>
                  </a:schemeClr>
                </a:solidFill>
                <a:latin typeface="Corbel" panose="020B0503020204020204" pitchFamily="34" charset="0"/>
                <a:ea typeface="Calibri" panose="020F0502020204030204" pitchFamily="34" charset="0"/>
                <a:cs typeface="Times New Roman" panose="02020603050405020304" pitchFamily="18" charset="0"/>
              </a:rPr>
              <a:t>een hoofdthema is bezieling en zelfvertrouwen. Met een volledige inademing gun jij jezelf een bezield leven en geloof je erin dat je je </a:t>
            </a:r>
            <a:r>
              <a:rPr lang="nl-NL" sz="2000" b="1" dirty="0">
                <a:solidFill>
                  <a:schemeClr val="bg1">
                    <a:lumMod val="65000"/>
                  </a:schemeClr>
                </a:solidFill>
                <a:latin typeface="Corbel" panose="020B0503020204020204" pitchFamily="34" charset="0"/>
                <a:ea typeface="Calibri" panose="020F0502020204030204" pitchFamily="34" charset="0"/>
                <a:cs typeface="Times New Roman" panose="02020603050405020304" pitchFamily="18" charset="0"/>
              </a:rPr>
              <a:t>zelf</a:t>
            </a:r>
            <a:r>
              <a:rPr lang="nl-NL" sz="2000" dirty="0">
                <a:solidFill>
                  <a:schemeClr val="bg1">
                    <a:lumMod val="65000"/>
                  </a:schemeClr>
                </a:solidFill>
                <a:latin typeface="Corbel" panose="020B0503020204020204" pitchFamily="34" charset="0"/>
                <a:ea typeface="Calibri" panose="020F0502020204030204" pitchFamily="34" charset="0"/>
                <a:cs typeface="Times New Roman" panose="02020603050405020304" pitchFamily="18" charset="0"/>
              </a:rPr>
              <a:t>vertrouwen versterkt. </a:t>
            </a:r>
            <a:r>
              <a:rPr lang="nl-NL" sz="2000" dirty="0">
                <a:solidFill>
                  <a:schemeClr val="bg1">
                    <a:lumMod val="65000"/>
                  </a:schemeClr>
                </a:solidFill>
                <a:effectLst/>
                <a:latin typeface="Corbel" panose="020B0503020204020204" pitchFamily="34" charset="0"/>
                <a:ea typeface="Calibri" panose="020F0502020204030204" pitchFamily="34" charset="0"/>
                <a:cs typeface="Times New Roman" panose="02020603050405020304" pitchFamily="18" charset="0"/>
              </a:rPr>
              <a:t>Anders gezegd: volledig inademen is het goede van het leven toelaten.</a:t>
            </a:r>
            <a:r>
              <a:rPr lang="nl-NL" sz="2000" b="1" dirty="0">
                <a:solidFill>
                  <a:schemeClr val="bg1">
                    <a:lumMod val="65000"/>
                  </a:schemeClr>
                </a:solidFill>
                <a:effectLst/>
                <a:latin typeface="Corbel" panose="020B0503020204020204" pitchFamily="34" charset="0"/>
                <a:ea typeface="Calibri" panose="020F0502020204030204" pitchFamily="34" charset="0"/>
                <a:cs typeface="Times New Roman" panose="02020603050405020304" pitchFamily="18" charset="0"/>
              </a:rPr>
              <a:t> </a:t>
            </a:r>
          </a:p>
          <a:p>
            <a:pPr>
              <a:lnSpc>
                <a:spcPct val="170000"/>
              </a:lnSpc>
              <a:spcBef>
                <a:spcPct val="0"/>
              </a:spcBef>
              <a:spcAft>
                <a:spcPts val="600"/>
              </a:spcAft>
            </a:pPr>
            <a:r>
              <a:rPr lang="nl-NL" sz="2400" b="1"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Uitademing</a:t>
            </a:r>
            <a:r>
              <a:rPr lang="nl-NL" sz="2000"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 – een hoofdthema is het vertrouwen om in de overgave te gaan. Dat wat er </a:t>
            </a:r>
            <a:r>
              <a:rPr lang="nl-NL" sz="2000" dirty="0">
                <a:solidFill>
                  <a:srgbClr val="008780"/>
                </a:solidFill>
                <a:latin typeface="Corbel" panose="020B0503020204020204" pitchFamily="34" charset="0"/>
                <a:ea typeface="Calibri" panose="020F0502020204030204" pitchFamily="34" charset="0"/>
                <a:cs typeface="Times New Roman" panose="02020603050405020304" pitchFamily="18" charset="0"/>
              </a:rPr>
              <a:t>geraakt wordt of loskomt, door je heen en uit je mag stromen. Anders gezegd: mentale wilskracht, onnatuurlijke controle en beladen ballast loslaten en in de leegte durven te gaan.</a:t>
            </a: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effectLst/>
              <a:latin typeface="Corbel" panose="020B0503020204020204" pitchFamily="34" charset="0"/>
              <a:ea typeface="Calibri" panose="020F0502020204030204" pitchFamily="34" charset="0"/>
              <a:cs typeface="Times New Roman" panose="02020603050405020304" pitchFamily="18"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57608164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708689" y="100084"/>
            <a:ext cx="7410523" cy="6757916"/>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800" b="1" dirty="0">
                <a:solidFill>
                  <a:srgbClr val="008780"/>
                </a:solidFill>
                <a:latin typeface="Corbel" panose="020B0503020204020204" pitchFamily="34" charset="0"/>
              </a:rPr>
              <a:t>Diepere betekenis ademhaling</a:t>
            </a:r>
          </a:p>
          <a:p>
            <a:pPr>
              <a:lnSpc>
                <a:spcPct val="170000"/>
              </a:lnSpc>
              <a:spcBef>
                <a:spcPct val="0"/>
              </a:spcBef>
              <a:spcAft>
                <a:spcPts val="600"/>
              </a:spcAft>
            </a:pPr>
            <a:r>
              <a:rPr lang="nl-NL" sz="2000" b="1"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Inademing en uitademing</a:t>
            </a:r>
          </a:p>
          <a:p>
            <a:pPr>
              <a:lnSpc>
                <a:spcPct val="170000"/>
              </a:lnSpc>
              <a:spcBef>
                <a:spcPct val="0"/>
              </a:spcBef>
              <a:spcAft>
                <a:spcPts val="600"/>
              </a:spcAft>
            </a:pPr>
            <a:r>
              <a:rPr lang="nl-NL" sz="2000" dirty="0">
                <a:solidFill>
                  <a:srgbClr val="008780"/>
                </a:solidFill>
                <a:latin typeface="Corbel" panose="020B0503020204020204" pitchFamily="34" charset="0"/>
                <a:ea typeface="Calibri" panose="020F0502020204030204" pitchFamily="34" charset="0"/>
                <a:cs typeface="Times New Roman" panose="02020603050405020304" pitchFamily="18" charset="0"/>
              </a:rPr>
              <a:t>Samen zijn het grootse thema’s die stapsgewijs ontwikkeld worden, waarbij ademen zonder pauzes de weg van integratie is.</a:t>
            </a:r>
            <a:endParaRPr lang="nl-NL" sz="2000"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endParaRPr>
          </a:p>
          <a:p>
            <a:pPr>
              <a:lnSpc>
                <a:spcPct val="170000"/>
              </a:lnSpc>
              <a:spcBef>
                <a:spcPct val="0"/>
              </a:spcBef>
              <a:spcAft>
                <a:spcPts val="600"/>
              </a:spcAft>
            </a:pPr>
            <a:r>
              <a:rPr lang="nl-NL" sz="20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Ademen zonder pauzes</a:t>
            </a:r>
            <a:r>
              <a:rPr lang="nl-NL" sz="2000"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 – verbonden (circulair) ademen in de cadans van het harmoniserend ademen versterkt je elektromagnetisch veld: het mannelijke (elektro) en het vrouwelijke (magnetische) principe. Het versterkt de </a:t>
            </a:r>
            <a:r>
              <a:rPr lang="nl-NL" sz="2000" dirty="0" err="1">
                <a:solidFill>
                  <a:schemeClr val="bg1"/>
                </a:solidFill>
                <a:effectLst/>
                <a:latin typeface="Corbel" panose="020B0503020204020204" pitchFamily="34" charset="0"/>
                <a:ea typeface="Calibri" panose="020F0502020204030204" pitchFamily="34" charset="0"/>
                <a:cs typeface="Times New Roman" panose="02020603050405020304" pitchFamily="18" charset="0"/>
              </a:rPr>
              <a:t>celwerking</a:t>
            </a:r>
            <a:r>
              <a:rPr lang="nl-NL" sz="2000"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 van het opnemen voedingsstoffen (incl. zuurstof) en het afgeven van afvalstoffen.</a:t>
            </a:r>
          </a:p>
          <a:p>
            <a:pPr>
              <a:lnSpc>
                <a:spcPct val="170000"/>
              </a:lnSpc>
              <a:spcBef>
                <a:spcPct val="0"/>
              </a:spcBef>
              <a:spcAft>
                <a:spcPts val="600"/>
              </a:spcAft>
            </a:pPr>
            <a:r>
              <a:rPr lang="nl-NL" sz="20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Ademen in volheid </a:t>
            </a:r>
            <a:r>
              <a:rPr lang="nl-NL" sz="2000"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 de stroom van levensenergie is continue en constant beschikbaar. De enige vraag is dus: </a:t>
            </a:r>
            <a:r>
              <a:rPr lang="nl-NL" sz="2000" b="1" i="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hoeveel eigen jij jezelf hiervan toe?</a:t>
            </a:r>
            <a:endParaRPr lang="nl-NL" sz="2000" b="1" i="1" dirty="0">
              <a:solidFill>
                <a:schemeClr val="bg1"/>
              </a:solidFill>
              <a:latin typeface="Corbel" panose="020B0503020204020204" pitchFamily="34" charset="0"/>
            </a:endParaRPr>
          </a:p>
          <a:p>
            <a:pPr>
              <a:lnSpc>
                <a:spcPct val="170000"/>
              </a:lnSpc>
              <a:spcBef>
                <a:spcPct val="0"/>
              </a:spcBef>
              <a:spcAft>
                <a:spcPts val="600"/>
              </a:spcAft>
            </a:pPr>
            <a:endParaRPr lang="nl-NL" sz="2000" dirty="0">
              <a:effectLst/>
              <a:latin typeface="Corbel" panose="020B0503020204020204" pitchFamily="34" charset="0"/>
              <a:ea typeface="Calibri" panose="020F0502020204030204" pitchFamily="34" charset="0"/>
              <a:cs typeface="Times New Roman" panose="02020603050405020304" pitchFamily="18"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98806878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1704" r="2170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5222542" y="1579455"/>
            <a:ext cx="6424638" cy="3888748"/>
          </a:xfrm>
          <a:prstGeom prst="rect">
            <a:avLst/>
          </a:prstGeom>
        </p:spPr>
        <p:txBody>
          <a:bodyPr vert="horz" lIns="91440" tIns="45720" rIns="91440" bIns="45720" rtlCol="0">
            <a:noAutofit/>
          </a:bodyPr>
          <a:lstStyle/>
          <a:p>
            <a:pPr algn="ctr">
              <a:lnSpc>
                <a:spcPct val="120000"/>
              </a:lnSpc>
              <a:spcBef>
                <a:spcPct val="0"/>
              </a:spcBef>
              <a:spcAft>
                <a:spcPts val="600"/>
              </a:spcAft>
            </a:pPr>
            <a:r>
              <a:rPr lang="nl-NL" sz="2000" dirty="0">
                <a:solidFill>
                  <a:srgbClr val="008780"/>
                </a:solidFill>
                <a:latin typeface="Corbel" panose="020B0503020204020204" pitchFamily="34" charset="0"/>
              </a:rPr>
              <a:t>Wanneer iets intens/schokkends/angstig plaatsvindt, </a:t>
            </a:r>
            <a:br>
              <a:rPr lang="nl-NL" sz="2000" dirty="0">
                <a:solidFill>
                  <a:srgbClr val="008780"/>
                </a:solidFill>
                <a:latin typeface="Corbel" panose="020B0503020204020204" pitchFamily="34" charset="0"/>
              </a:rPr>
            </a:br>
            <a:r>
              <a:rPr lang="nl-NL" sz="2000" b="1" dirty="0">
                <a:solidFill>
                  <a:srgbClr val="008780"/>
                </a:solidFill>
                <a:latin typeface="Corbel" panose="020B0503020204020204" pitchFamily="34" charset="0"/>
              </a:rPr>
              <a:t>stopt je ademhaling</a:t>
            </a:r>
            <a:r>
              <a:rPr lang="nl-NL" sz="2000" dirty="0">
                <a:solidFill>
                  <a:srgbClr val="008780"/>
                </a:solidFill>
                <a:latin typeface="Corbel" panose="020B0503020204020204" pitchFamily="34" charset="0"/>
              </a:rPr>
              <a:t>.  </a:t>
            </a:r>
          </a:p>
          <a:p>
            <a:pPr algn="ctr">
              <a:lnSpc>
                <a:spcPct val="90000"/>
              </a:lnSpc>
              <a:spcBef>
                <a:spcPct val="0"/>
              </a:spcBef>
              <a:spcAft>
                <a:spcPts val="600"/>
              </a:spcAft>
            </a:pPr>
            <a:endParaRPr lang="nl-NL" sz="2000" dirty="0">
              <a:solidFill>
                <a:srgbClr val="008780"/>
              </a:solidFill>
              <a:latin typeface="Corbel" panose="020B0503020204020204" pitchFamily="34" charset="0"/>
            </a:endParaRPr>
          </a:p>
          <a:p>
            <a:pPr algn="ctr">
              <a:lnSpc>
                <a:spcPct val="90000"/>
              </a:lnSpc>
              <a:spcBef>
                <a:spcPct val="0"/>
              </a:spcBef>
              <a:spcAft>
                <a:spcPts val="600"/>
              </a:spcAft>
            </a:pPr>
            <a:r>
              <a:rPr lang="nl-NL" sz="2000" dirty="0">
                <a:solidFill>
                  <a:srgbClr val="008780"/>
                </a:solidFill>
                <a:latin typeface="Corbel" panose="020B0503020204020204" pitchFamily="34" charset="0"/>
              </a:rPr>
              <a:t>Eigenlijk zeg je: ik stop een moment te leven.</a:t>
            </a:r>
          </a:p>
          <a:p>
            <a:pPr algn="ctr">
              <a:lnSpc>
                <a:spcPct val="120000"/>
              </a:lnSpc>
              <a:spcBef>
                <a:spcPct val="0"/>
              </a:spcBef>
              <a:spcAft>
                <a:spcPts val="600"/>
              </a:spcAft>
            </a:pPr>
            <a:endParaRPr lang="nl-NL" sz="2000" dirty="0">
              <a:solidFill>
                <a:srgbClr val="008780"/>
              </a:solidFill>
              <a:latin typeface="Corbel" panose="020B0503020204020204" pitchFamily="34" charset="0"/>
            </a:endParaRPr>
          </a:p>
          <a:p>
            <a:pPr algn="ctr">
              <a:lnSpc>
                <a:spcPct val="120000"/>
              </a:lnSpc>
              <a:spcBef>
                <a:spcPct val="0"/>
              </a:spcBef>
              <a:spcAft>
                <a:spcPts val="600"/>
              </a:spcAft>
            </a:pPr>
            <a:r>
              <a:rPr lang="nl-NL" sz="2000" dirty="0">
                <a:solidFill>
                  <a:srgbClr val="008780"/>
                </a:solidFill>
                <a:latin typeface="Corbel" panose="020B0503020204020204" pitchFamily="34" charset="0"/>
              </a:rPr>
              <a:t>Dat is niet fout. </a:t>
            </a:r>
          </a:p>
          <a:p>
            <a:pPr algn="ctr">
              <a:lnSpc>
                <a:spcPct val="120000"/>
              </a:lnSpc>
              <a:spcBef>
                <a:spcPct val="0"/>
              </a:spcBef>
              <a:spcAft>
                <a:spcPts val="600"/>
              </a:spcAft>
            </a:pPr>
            <a:r>
              <a:rPr lang="nl-NL" sz="2000" dirty="0">
                <a:solidFill>
                  <a:srgbClr val="008780"/>
                </a:solidFill>
                <a:latin typeface="Corbel" panose="020B0503020204020204" pitchFamily="34" charset="0"/>
              </a:rPr>
              <a:t>Het is een </a:t>
            </a:r>
            <a:r>
              <a:rPr lang="nl-NL" sz="2000" b="1" dirty="0">
                <a:solidFill>
                  <a:srgbClr val="008780"/>
                </a:solidFill>
                <a:latin typeface="Corbel" panose="020B0503020204020204" pitchFamily="34" charset="0"/>
              </a:rPr>
              <a:t>natuurlijke automatische reactie</a:t>
            </a:r>
            <a:r>
              <a:rPr lang="nl-NL" sz="2000" dirty="0">
                <a:solidFill>
                  <a:srgbClr val="008780"/>
                </a:solidFill>
                <a:latin typeface="Corbel" panose="020B0503020204020204" pitchFamily="34" charset="0"/>
              </a:rPr>
              <a:t>. </a:t>
            </a:r>
            <a:br>
              <a:rPr lang="nl-NL" sz="2000" dirty="0">
                <a:solidFill>
                  <a:srgbClr val="008780"/>
                </a:solidFill>
                <a:latin typeface="Corbel" panose="020B0503020204020204" pitchFamily="34" charset="0"/>
              </a:rPr>
            </a:br>
            <a:endParaRPr lang="nl-NL" sz="2000" dirty="0">
              <a:solidFill>
                <a:srgbClr val="008780"/>
              </a:solidFill>
              <a:latin typeface="Corbel" panose="020B0503020204020204" pitchFamily="34" charset="0"/>
            </a:endParaRPr>
          </a:p>
          <a:p>
            <a:pPr algn="ctr">
              <a:lnSpc>
                <a:spcPct val="120000"/>
              </a:lnSpc>
              <a:spcBef>
                <a:spcPct val="0"/>
              </a:spcBef>
              <a:spcAft>
                <a:spcPts val="600"/>
              </a:spcAft>
            </a:pPr>
            <a:r>
              <a:rPr lang="nl-NL" sz="2000" b="1" dirty="0">
                <a:solidFill>
                  <a:srgbClr val="008780"/>
                </a:solidFill>
                <a:latin typeface="Corbel" panose="020B0503020204020204" pitchFamily="34" charset="0"/>
              </a:rPr>
              <a:t>Tenminste als je…</a:t>
            </a:r>
            <a:endParaRPr lang="en-US" sz="2000" b="1"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Tree>
    <p:extLst>
      <p:ext uri="{BB962C8B-B14F-4D97-AF65-F5344CB8AC3E}">
        <p14:creationId xmlns:p14="http://schemas.microsoft.com/office/powerpoint/2010/main" val="36769242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708689" y="100084"/>
            <a:ext cx="7410523" cy="6757916"/>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800" b="1" dirty="0">
                <a:solidFill>
                  <a:srgbClr val="008780"/>
                </a:solidFill>
                <a:latin typeface="Corbel" panose="020B0503020204020204" pitchFamily="34" charset="0"/>
              </a:rPr>
              <a:t>Diepere betekenis ademhaling</a:t>
            </a:r>
          </a:p>
          <a:p>
            <a:pPr>
              <a:lnSpc>
                <a:spcPct val="170000"/>
              </a:lnSpc>
              <a:spcBef>
                <a:spcPct val="0"/>
              </a:spcBef>
              <a:spcAft>
                <a:spcPts val="600"/>
              </a:spcAft>
            </a:pPr>
            <a:r>
              <a:rPr lang="nl-NL" sz="2000" b="1" dirty="0">
                <a:solidFill>
                  <a:schemeClr val="bg1">
                    <a:lumMod val="75000"/>
                  </a:schemeClr>
                </a:solidFill>
                <a:effectLst/>
                <a:latin typeface="Corbel" panose="020B0503020204020204" pitchFamily="34" charset="0"/>
                <a:ea typeface="Calibri" panose="020F0502020204030204" pitchFamily="34" charset="0"/>
                <a:cs typeface="Times New Roman" panose="02020603050405020304" pitchFamily="18" charset="0"/>
              </a:rPr>
              <a:t>Inademing en uitademing</a:t>
            </a:r>
          </a:p>
          <a:p>
            <a:pPr>
              <a:lnSpc>
                <a:spcPct val="170000"/>
              </a:lnSpc>
              <a:spcBef>
                <a:spcPct val="0"/>
              </a:spcBef>
              <a:spcAft>
                <a:spcPts val="600"/>
              </a:spcAft>
            </a:pPr>
            <a:r>
              <a:rPr lang="nl-NL" sz="2000" dirty="0">
                <a:solidFill>
                  <a:schemeClr val="bg1">
                    <a:lumMod val="75000"/>
                  </a:schemeClr>
                </a:solidFill>
                <a:latin typeface="Corbel" panose="020B0503020204020204" pitchFamily="34" charset="0"/>
                <a:ea typeface="Calibri" panose="020F0502020204030204" pitchFamily="34" charset="0"/>
                <a:cs typeface="Times New Roman" panose="02020603050405020304" pitchFamily="18" charset="0"/>
              </a:rPr>
              <a:t>Samen zijn het grootse thema’s die stapsgewijs ontwikkeld worden, waarbij ademen zonder pauzes de weg van integratie is.</a:t>
            </a:r>
            <a:endParaRPr lang="nl-NL" sz="2000" dirty="0">
              <a:solidFill>
                <a:schemeClr val="bg1">
                  <a:lumMod val="75000"/>
                </a:schemeClr>
              </a:solidFill>
              <a:effectLst/>
              <a:latin typeface="Corbel" panose="020B0503020204020204" pitchFamily="34" charset="0"/>
              <a:ea typeface="Calibri" panose="020F0502020204030204" pitchFamily="34" charset="0"/>
              <a:cs typeface="Times New Roman" panose="02020603050405020304" pitchFamily="18" charset="0"/>
            </a:endParaRPr>
          </a:p>
          <a:p>
            <a:pPr>
              <a:lnSpc>
                <a:spcPct val="170000"/>
              </a:lnSpc>
              <a:spcBef>
                <a:spcPct val="0"/>
              </a:spcBef>
              <a:spcAft>
                <a:spcPts val="600"/>
              </a:spcAft>
            </a:pPr>
            <a:r>
              <a:rPr lang="nl-NL" sz="2000" b="1"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Ademen zonder pauzes</a:t>
            </a:r>
            <a:r>
              <a:rPr lang="nl-NL" sz="2000"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 – verbonden (circulair) ademen in de cadans van het harmoniserend ademen versterkt je elektromagnetisch veld: het mannelijke (elektro) en het vrouwelijke (magnetische) principe. Het versterkt de </a:t>
            </a:r>
            <a:r>
              <a:rPr lang="nl-NL" sz="2000" dirty="0" err="1">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celwerking</a:t>
            </a:r>
            <a:r>
              <a:rPr lang="nl-NL" sz="2000"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 van het opnemen voedingsstoffen (incl. zuurstof) en het afgeven van afvalstoffen.</a:t>
            </a:r>
          </a:p>
          <a:p>
            <a:pPr>
              <a:lnSpc>
                <a:spcPct val="170000"/>
              </a:lnSpc>
              <a:spcBef>
                <a:spcPct val="0"/>
              </a:spcBef>
              <a:spcAft>
                <a:spcPts val="600"/>
              </a:spcAft>
            </a:pPr>
            <a:r>
              <a:rPr lang="nl-NL" sz="2000" b="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Ademen in volheid </a:t>
            </a:r>
            <a:r>
              <a:rPr lang="nl-NL" sz="2000"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 de stroom van levensenergie is continue en constant beschikbaar. De enige vraag is dus: </a:t>
            </a:r>
            <a:r>
              <a:rPr lang="nl-NL" sz="2000" b="1" i="1" dirty="0">
                <a:solidFill>
                  <a:schemeClr val="bg1"/>
                </a:solidFill>
                <a:effectLst/>
                <a:latin typeface="Corbel" panose="020B0503020204020204" pitchFamily="34" charset="0"/>
                <a:ea typeface="Calibri" panose="020F0502020204030204" pitchFamily="34" charset="0"/>
                <a:cs typeface="Times New Roman" panose="02020603050405020304" pitchFamily="18" charset="0"/>
              </a:rPr>
              <a:t>hoeveel eigen jij jezelf hiervan toe?</a:t>
            </a:r>
            <a:endParaRPr lang="nl-NL" sz="2000" b="1" i="1" dirty="0">
              <a:solidFill>
                <a:schemeClr val="bg1"/>
              </a:solidFill>
              <a:latin typeface="Corbel" panose="020B0503020204020204" pitchFamily="34" charset="0"/>
            </a:endParaRPr>
          </a:p>
          <a:p>
            <a:pPr>
              <a:lnSpc>
                <a:spcPct val="170000"/>
              </a:lnSpc>
              <a:spcBef>
                <a:spcPct val="0"/>
              </a:spcBef>
              <a:spcAft>
                <a:spcPts val="600"/>
              </a:spcAft>
            </a:pPr>
            <a:endParaRPr lang="nl-NL" sz="2000" dirty="0">
              <a:effectLst/>
              <a:latin typeface="Corbel" panose="020B0503020204020204" pitchFamily="34" charset="0"/>
              <a:ea typeface="Calibri" panose="020F0502020204030204" pitchFamily="34" charset="0"/>
              <a:cs typeface="Times New Roman" panose="02020603050405020304" pitchFamily="18"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3549042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708689" y="100084"/>
            <a:ext cx="7410523" cy="6757916"/>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800" b="1" dirty="0">
                <a:solidFill>
                  <a:srgbClr val="008780"/>
                </a:solidFill>
                <a:latin typeface="Corbel" panose="020B0503020204020204" pitchFamily="34" charset="0"/>
              </a:rPr>
              <a:t>Diepere betekenis ademhaling</a:t>
            </a:r>
          </a:p>
          <a:p>
            <a:pPr>
              <a:lnSpc>
                <a:spcPct val="170000"/>
              </a:lnSpc>
              <a:spcBef>
                <a:spcPct val="0"/>
              </a:spcBef>
              <a:spcAft>
                <a:spcPts val="600"/>
              </a:spcAft>
            </a:pPr>
            <a:r>
              <a:rPr lang="nl-NL" sz="2000" b="1" dirty="0">
                <a:solidFill>
                  <a:schemeClr val="bg1">
                    <a:lumMod val="75000"/>
                  </a:schemeClr>
                </a:solidFill>
                <a:effectLst/>
                <a:latin typeface="Corbel" panose="020B0503020204020204" pitchFamily="34" charset="0"/>
                <a:ea typeface="Calibri" panose="020F0502020204030204" pitchFamily="34" charset="0"/>
                <a:cs typeface="Times New Roman" panose="02020603050405020304" pitchFamily="18" charset="0"/>
              </a:rPr>
              <a:t>Inademing en uitademing</a:t>
            </a:r>
          </a:p>
          <a:p>
            <a:pPr>
              <a:lnSpc>
                <a:spcPct val="170000"/>
              </a:lnSpc>
              <a:spcBef>
                <a:spcPct val="0"/>
              </a:spcBef>
              <a:spcAft>
                <a:spcPts val="600"/>
              </a:spcAft>
            </a:pPr>
            <a:r>
              <a:rPr lang="nl-NL" sz="2000" dirty="0">
                <a:solidFill>
                  <a:schemeClr val="bg1">
                    <a:lumMod val="75000"/>
                  </a:schemeClr>
                </a:solidFill>
                <a:latin typeface="Corbel" panose="020B0503020204020204" pitchFamily="34" charset="0"/>
                <a:ea typeface="Calibri" panose="020F0502020204030204" pitchFamily="34" charset="0"/>
                <a:cs typeface="Times New Roman" panose="02020603050405020304" pitchFamily="18" charset="0"/>
              </a:rPr>
              <a:t>Samen zijn het grootse thema’s die stapsgewijs ontwikkeld worden, waarbij ademen zonder pauzes de weg van integratie is.</a:t>
            </a:r>
            <a:endParaRPr lang="nl-NL" sz="2000" dirty="0">
              <a:solidFill>
                <a:schemeClr val="bg1">
                  <a:lumMod val="75000"/>
                </a:schemeClr>
              </a:solidFill>
              <a:effectLst/>
              <a:latin typeface="Corbel" panose="020B0503020204020204" pitchFamily="34" charset="0"/>
              <a:ea typeface="Calibri" panose="020F0502020204030204" pitchFamily="34" charset="0"/>
              <a:cs typeface="Times New Roman" panose="02020603050405020304" pitchFamily="18" charset="0"/>
            </a:endParaRPr>
          </a:p>
          <a:p>
            <a:pPr>
              <a:lnSpc>
                <a:spcPct val="170000"/>
              </a:lnSpc>
              <a:spcBef>
                <a:spcPct val="0"/>
              </a:spcBef>
              <a:spcAft>
                <a:spcPts val="600"/>
              </a:spcAft>
            </a:pPr>
            <a:r>
              <a:rPr lang="nl-NL" sz="2000" b="1" dirty="0">
                <a:solidFill>
                  <a:schemeClr val="bg1">
                    <a:lumMod val="65000"/>
                  </a:schemeClr>
                </a:solidFill>
                <a:effectLst/>
                <a:latin typeface="Corbel" panose="020B0503020204020204" pitchFamily="34" charset="0"/>
                <a:ea typeface="Calibri" panose="020F0502020204030204" pitchFamily="34" charset="0"/>
                <a:cs typeface="Times New Roman" panose="02020603050405020304" pitchFamily="18" charset="0"/>
              </a:rPr>
              <a:t>Ademen zonder pauzes</a:t>
            </a:r>
            <a:r>
              <a:rPr lang="nl-NL" sz="2000" dirty="0">
                <a:solidFill>
                  <a:schemeClr val="bg1">
                    <a:lumMod val="65000"/>
                  </a:schemeClr>
                </a:solidFill>
                <a:effectLst/>
                <a:latin typeface="Corbel" panose="020B0503020204020204" pitchFamily="34" charset="0"/>
                <a:ea typeface="Calibri" panose="020F0502020204030204" pitchFamily="34" charset="0"/>
                <a:cs typeface="Times New Roman" panose="02020603050405020304" pitchFamily="18" charset="0"/>
              </a:rPr>
              <a:t> – verbonden (circulair) ademen in de cadans van het harmoniserend ademen versterkt je elektromagnetisch veld: het mannelijke (elektro) en het vrouwelijke (magnetische) principe. Het versterkt de </a:t>
            </a:r>
            <a:r>
              <a:rPr lang="nl-NL" sz="2000" dirty="0" err="1">
                <a:solidFill>
                  <a:schemeClr val="bg1">
                    <a:lumMod val="65000"/>
                  </a:schemeClr>
                </a:solidFill>
                <a:effectLst/>
                <a:latin typeface="Corbel" panose="020B0503020204020204" pitchFamily="34" charset="0"/>
                <a:ea typeface="Calibri" panose="020F0502020204030204" pitchFamily="34" charset="0"/>
                <a:cs typeface="Times New Roman" panose="02020603050405020304" pitchFamily="18" charset="0"/>
              </a:rPr>
              <a:t>celwerking</a:t>
            </a:r>
            <a:r>
              <a:rPr lang="nl-NL" sz="2000" dirty="0">
                <a:solidFill>
                  <a:schemeClr val="bg1">
                    <a:lumMod val="65000"/>
                  </a:schemeClr>
                </a:solidFill>
                <a:effectLst/>
                <a:latin typeface="Corbel" panose="020B0503020204020204" pitchFamily="34" charset="0"/>
                <a:ea typeface="Calibri" panose="020F0502020204030204" pitchFamily="34" charset="0"/>
                <a:cs typeface="Times New Roman" panose="02020603050405020304" pitchFamily="18" charset="0"/>
              </a:rPr>
              <a:t> van het opnemen voedingsstoffen (incl. zuurstof) en het afgeven van afvalstoffen.</a:t>
            </a:r>
          </a:p>
          <a:p>
            <a:pPr>
              <a:lnSpc>
                <a:spcPct val="170000"/>
              </a:lnSpc>
              <a:spcBef>
                <a:spcPct val="0"/>
              </a:spcBef>
              <a:spcAft>
                <a:spcPts val="600"/>
              </a:spcAft>
            </a:pPr>
            <a:r>
              <a:rPr lang="nl-NL" sz="2000" b="1"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Ademen in volheid </a:t>
            </a:r>
            <a:r>
              <a:rPr lang="nl-NL" sz="2000"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 de stroom van levensenergie is continue en constant beschikbaar. De enige vraag is dus: </a:t>
            </a:r>
            <a:r>
              <a:rPr lang="nl-NL" sz="2000" b="1" i="1"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hoeveel eigen jij jezelf hiervan toe?</a:t>
            </a:r>
            <a:endParaRPr lang="nl-NL" sz="2000" b="1" i="1" dirty="0">
              <a:solidFill>
                <a:srgbClr val="008780"/>
              </a:solidFill>
              <a:latin typeface="Corbel" panose="020B0503020204020204" pitchFamily="34" charset="0"/>
            </a:endParaRPr>
          </a:p>
          <a:p>
            <a:pPr>
              <a:lnSpc>
                <a:spcPct val="170000"/>
              </a:lnSpc>
              <a:spcBef>
                <a:spcPct val="0"/>
              </a:spcBef>
              <a:spcAft>
                <a:spcPts val="600"/>
              </a:spcAft>
            </a:pPr>
            <a:endParaRPr lang="nl-NL" sz="2000" dirty="0">
              <a:effectLst/>
              <a:latin typeface="Corbel" panose="020B0503020204020204" pitchFamily="34" charset="0"/>
              <a:ea typeface="Calibri" panose="020F0502020204030204" pitchFamily="34" charset="0"/>
              <a:cs typeface="Times New Roman" panose="02020603050405020304" pitchFamily="18"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99169836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3" y="684662"/>
            <a:ext cx="7237657" cy="5793475"/>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800" b="1" dirty="0">
                <a:solidFill>
                  <a:srgbClr val="008780"/>
                </a:solidFill>
                <a:latin typeface="Corbel" panose="020B0503020204020204" pitchFamily="34" charset="0"/>
              </a:rPr>
              <a:t>Diepere betekenis ademhaling</a:t>
            </a:r>
          </a:p>
          <a:p>
            <a:pPr>
              <a:lnSpc>
                <a:spcPct val="170000"/>
              </a:lnSpc>
              <a:spcBef>
                <a:spcPct val="0"/>
              </a:spcBef>
              <a:spcAft>
                <a:spcPts val="600"/>
              </a:spcAft>
            </a:pPr>
            <a:r>
              <a:rPr lang="nl-NL" sz="2400" b="1"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Ademen in buik(bekken)gebied </a:t>
            </a:r>
            <a:r>
              <a:rPr lang="nl-NL" sz="2400"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 </a:t>
            </a:r>
            <a:r>
              <a:rPr lang="nl-NL" sz="2000"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i</a:t>
            </a:r>
            <a:r>
              <a:rPr lang="nl-NL" sz="2000" dirty="0">
                <a:solidFill>
                  <a:srgbClr val="008780"/>
                </a:solidFill>
                <a:latin typeface="Corbel" panose="020B0503020204020204" pitchFamily="34" charset="0"/>
                <a:ea typeface="Calibri" panose="020F0502020204030204" pitchFamily="34" charset="0"/>
                <a:cs typeface="Times New Roman" panose="02020603050405020304" pitchFamily="18" charset="0"/>
              </a:rPr>
              <a:t>n dit lichaamsgebied zijn thema’s gelegen als bestaansrecht, eigenwaarde, zelfvertrouwen, ruimte voor jezelf innemen en het hoofdspoor van je leven volgen. </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91475782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3" y="684662"/>
            <a:ext cx="7237657" cy="5998942"/>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800" b="1" dirty="0">
                <a:solidFill>
                  <a:srgbClr val="008780"/>
                </a:solidFill>
                <a:latin typeface="Corbel" panose="020B0503020204020204" pitchFamily="34" charset="0"/>
              </a:rPr>
              <a:t>Diepere betekenis ademhaling</a:t>
            </a:r>
          </a:p>
          <a:p>
            <a:pPr>
              <a:lnSpc>
                <a:spcPct val="170000"/>
              </a:lnSpc>
              <a:spcBef>
                <a:spcPct val="0"/>
              </a:spcBef>
              <a:spcAft>
                <a:spcPts val="600"/>
              </a:spcAft>
            </a:pPr>
            <a:r>
              <a:rPr lang="nl-NL" sz="2400" b="1" dirty="0">
                <a:solidFill>
                  <a:schemeClr val="bg1">
                    <a:lumMod val="75000"/>
                  </a:schemeClr>
                </a:solidFill>
                <a:effectLst/>
                <a:latin typeface="Corbel" panose="020B0503020204020204" pitchFamily="34" charset="0"/>
                <a:ea typeface="Calibri" panose="020F0502020204030204" pitchFamily="34" charset="0"/>
                <a:cs typeface="Times New Roman" panose="02020603050405020304" pitchFamily="18" charset="0"/>
              </a:rPr>
              <a:t>Ademen in buik(bekken)gebied </a:t>
            </a:r>
            <a:r>
              <a:rPr lang="nl-NL" sz="2400" dirty="0">
                <a:solidFill>
                  <a:schemeClr val="bg1">
                    <a:lumMod val="6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nl-NL" dirty="0">
                <a:solidFill>
                  <a:schemeClr val="bg1">
                    <a:lumMod val="65000"/>
                  </a:schemeClr>
                </a:solidFill>
                <a:effectLst/>
                <a:latin typeface="Corbel" panose="020B0503020204020204" pitchFamily="34" charset="0"/>
                <a:ea typeface="Calibri" panose="020F0502020204030204" pitchFamily="34" charset="0"/>
                <a:cs typeface="Times New Roman" panose="02020603050405020304" pitchFamily="18" charset="0"/>
              </a:rPr>
              <a:t>i</a:t>
            </a:r>
            <a:r>
              <a:rPr lang="nl-NL" sz="2000" dirty="0">
                <a:solidFill>
                  <a:schemeClr val="bg1">
                    <a:lumMod val="75000"/>
                  </a:schemeClr>
                </a:solidFill>
                <a:latin typeface="Corbel" panose="020B0503020204020204" pitchFamily="34" charset="0"/>
                <a:ea typeface="Calibri" panose="020F0502020204030204" pitchFamily="34" charset="0"/>
                <a:cs typeface="Times New Roman" panose="02020603050405020304" pitchFamily="18" charset="0"/>
              </a:rPr>
              <a:t>n dit lichaamsgebied zijn thema’s gelegen als bestaansrecht, eigenwaarde, zelfvertrouwen, ruimte voor jezelf innemen en het hoofdspoor van je leven volgen. </a:t>
            </a:r>
          </a:p>
          <a:p>
            <a:pPr>
              <a:lnSpc>
                <a:spcPct val="170000"/>
              </a:lnSpc>
              <a:spcBef>
                <a:spcPct val="0"/>
              </a:spcBef>
              <a:spcAft>
                <a:spcPts val="600"/>
              </a:spcAft>
            </a:pPr>
            <a:r>
              <a:rPr lang="nl-NL" sz="2400" b="1"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Ademen in middenrifgebied</a:t>
            </a:r>
            <a:r>
              <a:rPr lang="nl-NL" sz="2000" b="1"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 </a:t>
            </a:r>
            <a:r>
              <a:rPr lang="nl-NL" sz="2400"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 </a:t>
            </a:r>
            <a:r>
              <a:rPr lang="nl-NL" sz="2000"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i</a:t>
            </a:r>
            <a:r>
              <a:rPr lang="nl-NL" sz="2000" dirty="0">
                <a:solidFill>
                  <a:srgbClr val="008780"/>
                </a:solidFill>
                <a:latin typeface="Corbel" panose="020B0503020204020204" pitchFamily="34" charset="0"/>
                <a:ea typeface="Calibri" panose="020F0502020204030204" pitchFamily="34" charset="0"/>
                <a:cs typeface="Times New Roman" panose="02020603050405020304" pitchFamily="18" charset="0"/>
              </a:rPr>
              <a:t>n dit lichaamsgebied is het centrale thema het durven laten doorstromen van levensenergie, waardoor je aardse ik (persoonlijkheid) en je hogere zelf (ziel) met elkaar verbonden worden. Een belangrijke sleutel hierin is het loslaten van overmatige controle</a:t>
            </a:r>
            <a:r>
              <a:rPr lang="nl-NL" sz="2000"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a:t>
            </a:r>
            <a:endParaRPr lang="nl-NL" sz="2000" dirty="0">
              <a:solidFill>
                <a:srgbClr val="008780"/>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5862083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3" y="684662"/>
            <a:ext cx="7237657" cy="5793475"/>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800" b="1" dirty="0">
                <a:solidFill>
                  <a:srgbClr val="008780"/>
                </a:solidFill>
                <a:latin typeface="Corbel" panose="020B0503020204020204" pitchFamily="34" charset="0"/>
              </a:rPr>
              <a:t>Diepere betekenis ademhaling</a:t>
            </a:r>
          </a:p>
          <a:p>
            <a:pPr>
              <a:lnSpc>
                <a:spcPct val="170000"/>
              </a:lnSpc>
              <a:spcBef>
                <a:spcPct val="0"/>
              </a:spcBef>
              <a:spcAft>
                <a:spcPts val="600"/>
              </a:spcAft>
            </a:pPr>
            <a:r>
              <a:rPr lang="nl-NL" sz="2400" b="1"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Ademen in borst(hart)gebied </a:t>
            </a:r>
            <a:r>
              <a:rPr lang="nl-NL" sz="2400"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 </a:t>
            </a:r>
            <a:r>
              <a:rPr lang="nl-NL" sz="2000"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i</a:t>
            </a:r>
            <a:r>
              <a:rPr lang="nl-NL" sz="2000" dirty="0">
                <a:solidFill>
                  <a:srgbClr val="008780"/>
                </a:solidFill>
                <a:latin typeface="Corbel" panose="020B0503020204020204" pitchFamily="34" charset="0"/>
                <a:ea typeface="Calibri" panose="020F0502020204030204" pitchFamily="34" charset="0"/>
                <a:cs typeface="Times New Roman" panose="02020603050405020304" pitchFamily="18" charset="0"/>
              </a:rPr>
              <a:t>n dit lichaamsgebied zijn thema’s gelegen als jezelf zien als een liefdevol wezen en het je waard vinden om liefde te ontvangen. Een belangrijke sleutel hierin is het afdoen van je harnas, het doorleven van opgeslagen boosheid en schuldgevoelens en het helen van je gekwetste hart. </a:t>
            </a: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6967783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3" y="684662"/>
            <a:ext cx="7237657" cy="6022509"/>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2800" b="1" dirty="0">
                <a:solidFill>
                  <a:srgbClr val="008780"/>
                </a:solidFill>
                <a:latin typeface="Corbel" panose="020B0503020204020204" pitchFamily="34" charset="0"/>
              </a:rPr>
              <a:t>Diepere betekenis ademhaling</a:t>
            </a:r>
          </a:p>
          <a:p>
            <a:pPr>
              <a:lnSpc>
                <a:spcPct val="170000"/>
              </a:lnSpc>
              <a:spcBef>
                <a:spcPct val="0"/>
              </a:spcBef>
              <a:spcAft>
                <a:spcPts val="600"/>
              </a:spcAft>
            </a:pPr>
            <a:r>
              <a:rPr lang="nl-NL" sz="2400" b="1" dirty="0">
                <a:solidFill>
                  <a:schemeClr val="bg1">
                    <a:lumMod val="75000"/>
                  </a:schemeClr>
                </a:solidFill>
                <a:effectLst/>
                <a:latin typeface="Corbel" panose="020B0503020204020204" pitchFamily="34" charset="0"/>
                <a:ea typeface="Calibri" panose="020F0502020204030204" pitchFamily="34" charset="0"/>
                <a:cs typeface="Times New Roman" panose="02020603050405020304" pitchFamily="18" charset="0"/>
              </a:rPr>
              <a:t>Ademen in borst(hart)gebied </a:t>
            </a:r>
            <a:r>
              <a:rPr lang="nl-NL" sz="2400" dirty="0">
                <a:solidFill>
                  <a:schemeClr val="bg1">
                    <a:lumMod val="75000"/>
                  </a:schemeClr>
                </a:solidFill>
                <a:effectLst/>
                <a:latin typeface="Corbel" panose="020B0503020204020204" pitchFamily="34" charset="0"/>
                <a:ea typeface="Calibri" panose="020F0502020204030204" pitchFamily="34" charset="0"/>
                <a:cs typeface="Times New Roman" panose="02020603050405020304" pitchFamily="18" charset="0"/>
              </a:rPr>
              <a:t>– </a:t>
            </a:r>
            <a:r>
              <a:rPr lang="nl-NL" sz="2000" dirty="0">
                <a:solidFill>
                  <a:schemeClr val="bg1">
                    <a:lumMod val="75000"/>
                  </a:schemeClr>
                </a:solidFill>
                <a:effectLst/>
                <a:latin typeface="Corbel" panose="020B0503020204020204" pitchFamily="34" charset="0"/>
                <a:ea typeface="Calibri" panose="020F0502020204030204" pitchFamily="34" charset="0"/>
                <a:cs typeface="Times New Roman" panose="02020603050405020304" pitchFamily="18" charset="0"/>
              </a:rPr>
              <a:t>i</a:t>
            </a:r>
            <a:r>
              <a:rPr lang="nl-NL" sz="2000" dirty="0">
                <a:solidFill>
                  <a:schemeClr val="bg1">
                    <a:lumMod val="75000"/>
                  </a:schemeClr>
                </a:solidFill>
                <a:latin typeface="Corbel" panose="020B0503020204020204" pitchFamily="34" charset="0"/>
                <a:ea typeface="Calibri" panose="020F0502020204030204" pitchFamily="34" charset="0"/>
                <a:cs typeface="Times New Roman" panose="02020603050405020304" pitchFamily="18" charset="0"/>
              </a:rPr>
              <a:t>n dit lichaamsgebied zijn thema’s gelegen als jezelf zien als een liefdevol wezen en het je waard vinden om liefde te ontvangen. Een belangrijke sleutel hierin is het afdoen van je harnas, het doorleven van opgeslagen boosheid en schuldgevoelens en het helen van je gekwetste hart. </a:t>
            </a:r>
          </a:p>
          <a:p>
            <a:pPr>
              <a:lnSpc>
                <a:spcPct val="170000"/>
              </a:lnSpc>
              <a:spcBef>
                <a:spcPct val="0"/>
              </a:spcBef>
              <a:spcAft>
                <a:spcPts val="600"/>
              </a:spcAft>
            </a:pPr>
            <a:r>
              <a:rPr lang="nl-NL" sz="2800" b="1"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Ademen als wijze bondgenoot </a:t>
            </a:r>
          </a:p>
          <a:p>
            <a:pPr>
              <a:lnSpc>
                <a:spcPct val="170000"/>
              </a:lnSpc>
              <a:spcBef>
                <a:spcPct val="0"/>
              </a:spcBef>
              <a:spcAft>
                <a:spcPts val="600"/>
              </a:spcAft>
            </a:pPr>
            <a:r>
              <a:rPr lang="nl-NL" sz="2000" dirty="0">
                <a:solidFill>
                  <a:srgbClr val="008780"/>
                </a:solidFill>
                <a:effectLst/>
                <a:latin typeface="Corbel" panose="020B0503020204020204" pitchFamily="34" charset="0"/>
                <a:ea typeface="Calibri" panose="020F0502020204030204" pitchFamily="34" charset="0"/>
                <a:cs typeface="Times New Roman" panose="02020603050405020304" pitchFamily="18" charset="0"/>
              </a:rPr>
              <a:t>C</a:t>
            </a:r>
            <a:r>
              <a:rPr lang="nl-NL" sz="2000" dirty="0">
                <a:solidFill>
                  <a:srgbClr val="008780"/>
                </a:solidFill>
                <a:latin typeface="Corbel" panose="020B0503020204020204" pitchFamily="34" charset="0"/>
                <a:ea typeface="Calibri" panose="020F0502020204030204" pitchFamily="34" charset="0"/>
                <a:cs typeface="Times New Roman" panose="02020603050405020304" pitchFamily="18" charset="0"/>
              </a:rPr>
              <a:t>onclusie: de adem wil volledig, </a:t>
            </a:r>
            <a:r>
              <a:rPr lang="nl-NL" sz="2000" b="1" dirty="0">
                <a:solidFill>
                  <a:srgbClr val="008780"/>
                </a:solidFill>
                <a:latin typeface="Corbel" panose="020B0503020204020204" pitchFamily="34" charset="0"/>
                <a:ea typeface="Calibri" panose="020F0502020204030204" pitchFamily="34" charset="0"/>
                <a:cs typeface="Times New Roman" panose="02020603050405020304" pitchFamily="18" charset="0"/>
              </a:rPr>
              <a:t>jij bepaalt </a:t>
            </a:r>
            <a:r>
              <a:rPr lang="nl-NL" sz="2000" dirty="0">
                <a:solidFill>
                  <a:srgbClr val="008780"/>
                </a:solidFill>
                <a:latin typeface="Corbel" panose="020B0503020204020204" pitchFamily="34" charset="0"/>
                <a:ea typeface="Calibri" panose="020F0502020204030204" pitchFamily="34" charset="0"/>
                <a:cs typeface="Times New Roman" panose="02020603050405020304" pitchFamily="18" charset="0"/>
              </a:rPr>
              <a:t>welke opdrachten je geeft aan je ademhalingscentrum. Dus hoe meer opschoning en bekrachtiging je realiseert, des te vrijer zal de aansturing zijn!</a:t>
            </a:r>
            <a:endParaRPr lang="nl-NL" sz="2000" dirty="0">
              <a:solidFill>
                <a:srgbClr val="008780"/>
              </a:solidFill>
              <a:latin typeface="Corbel" panose="020B0503020204020204" pitchFamily="34" charset="0"/>
            </a:endParaRPr>
          </a:p>
          <a:p>
            <a:pPr>
              <a:lnSpc>
                <a:spcPct val="170000"/>
              </a:lnSpc>
              <a:spcBef>
                <a:spcPct val="0"/>
              </a:spcBef>
              <a:spcAft>
                <a:spcPts val="600"/>
              </a:spcAft>
            </a:pPr>
            <a:endParaRPr lang="nl-NL" sz="2000" dirty="0">
              <a:latin typeface="Corbel" panose="020B0503020204020204" pitchFamily="34" charset="0"/>
              <a:ea typeface="Calibri" panose="020F0502020204030204" pitchFamily="34" charset="0"/>
              <a:cs typeface="Times New Roman" panose="02020603050405020304" pitchFamily="18"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42940450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a:extLst>
              <a:ext uri="{FF2B5EF4-FFF2-40B4-BE49-F238E27FC236}">
                <a16:creationId xmlns:a16="http://schemas.microsoft.com/office/drawing/2014/main" id="{67A77BC6-184C-45F4-89C0-F4BDDF348F97}"/>
              </a:ext>
            </a:extLst>
          </p:cNvPr>
          <p:cNvPicPr>
            <a:picLocks noChangeAspect="1"/>
          </p:cNvPicPr>
          <p:nvPr/>
        </p:nvPicPr>
        <p:blipFill>
          <a:blip r:embed="rId3">
            <a:extLst>
              <a:ext uri="{28A0092B-C50C-407E-A947-70E740481C1C}">
                <a14:useLocalDpi xmlns:a14="http://schemas.microsoft.com/office/drawing/2010/main" val="0"/>
              </a:ext>
            </a:extLst>
          </a:blip>
          <a:srcRect l="20728" r="2072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5" name="Tekstvak 14">
            <a:extLst>
              <a:ext uri="{FF2B5EF4-FFF2-40B4-BE49-F238E27FC236}">
                <a16:creationId xmlns:a16="http://schemas.microsoft.com/office/drawing/2014/main" id="{47746F29-3B5B-4B95-882C-8374047C6339}"/>
              </a:ext>
            </a:extLst>
          </p:cNvPr>
          <p:cNvSpPr txBox="1"/>
          <p:nvPr/>
        </p:nvSpPr>
        <p:spPr>
          <a:xfrm>
            <a:off x="4107976" y="563500"/>
            <a:ext cx="8004279" cy="6342250"/>
          </a:xfrm>
          <a:prstGeom prst="rect">
            <a:avLst/>
          </a:prstGeom>
        </p:spPr>
        <p:txBody>
          <a:bodyPr vert="horz" lIns="91440" tIns="45720" rIns="91440" bIns="45720" rtlCol="0" anchor="ctr">
            <a:normAutofit/>
          </a:bodyPr>
          <a:lstStyle/>
          <a:p>
            <a:pPr marL="361950" algn="ctr">
              <a:lnSpc>
                <a:spcPct val="150000"/>
              </a:lnSpc>
            </a:pPr>
            <a:r>
              <a:rPr lang="nl-NL" sz="2800" b="1" i="0" dirty="0">
                <a:solidFill>
                  <a:srgbClr val="008780"/>
                </a:solidFill>
                <a:effectLst/>
                <a:latin typeface="Corbel" panose="020B0503020204020204" pitchFamily="34" charset="0"/>
              </a:rPr>
              <a:t>Het is ademen </a:t>
            </a:r>
            <a:r>
              <a:rPr lang="nl-NL" sz="2800" b="1" i="0" u="sng" dirty="0">
                <a:solidFill>
                  <a:srgbClr val="008780"/>
                </a:solidFill>
                <a:effectLst/>
                <a:latin typeface="Corbel" panose="020B0503020204020204" pitchFamily="34" charset="0"/>
              </a:rPr>
              <a:t>én</a:t>
            </a:r>
            <a:r>
              <a:rPr lang="nl-NL" sz="2800" b="1" i="0" dirty="0">
                <a:solidFill>
                  <a:srgbClr val="008780"/>
                </a:solidFill>
                <a:effectLst/>
                <a:latin typeface="Corbel" panose="020B0503020204020204" pitchFamily="34" charset="0"/>
              </a:rPr>
              <a:t> bewustwording.</a:t>
            </a:r>
          </a:p>
          <a:p>
            <a:pPr marL="361950" algn="ctr">
              <a:lnSpc>
                <a:spcPct val="150000"/>
              </a:lnSpc>
            </a:pPr>
            <a:endParaRPr lang="nl-NL" sz="1200" b="1" i="0" dirty="0">
              <a:solidFill>
                <a:srgbClr val="008780"/>
              </a:solidFill>
              <a:effectLst/>
              <a:latin typeface="Corbel" panose="020B0503020204020204" pitchFamily="34" charset="0"/>
            </a:endParaRPr>
          </a:p>
          <a:p>
            <a:pPr marL="361950" algn="ctr">
              <a:lnSpc>
                <a:spcPct val="150000"/>
              </a:lnSpc>
            </a:pPr>
            <a:r>
              <a:rPr lang="nl-NL" sz="2000" i="0" dirty="0">
                <a:solidFill>
                  <a:srgbClr val="008780"/>
                </a:solidFill>
                <a:effectLst/>
                <a:latin typeface="Corbel" panose="020B0503020204020204" pitchFamily="34" charset="0"/>
              </a:rPr>
              <a:t>Met harmoniserend ademen ga je terug naar een </a:t>
            </a:r>
            <a:r>
              <a:rPr lang="nl-NL" sz="2000" b="1" i="0" dirty="0">
                <a:solidFill>
                  <a:srgbClr val="008780"/>
                </a:solidFill>
                <a:effectLst/>
                <a:latin typeface="Corbel" panose="020B0503020204020204" pitchFamily="34" charset="0"/>
              </a:rPr>
              <a:t>natuurlijke vorm van ademhalen</a:t>
            </a:r>
            <a:r>
              <a:rPr lang="nl-NL" sz="2000" i="0" dirty="0">
                <a:solidFill>
                  <a:srgbClr val="008780"/>
                </a:solidFill>
                <a:effectLst/>
                <a:latin typeface="Corbel" panose="020B0503020204020204" pitchFamily="34" charset="0"/>
              </a:rPr>
              <a:t>, waardoor de complexiteit van je leven ontrafelt wordt.</a:t>
            </a:r>
          </a:p>
          <a:p>
            <a:pPr marL="361950" algn="ctr">
              <a:lnSpc>
                <a:spcPct val="150000"/>
              </a:lnSpc>
            </a:pPr>
            <a:r>
              <a:rPr lang="nl-NL" sz="2000" dirty="0">
                <a:solidFill>
                  <a:srgbClr val="008780"/>
                </a:solidFill>
                <a:latin typeface="Corbel" panose="020B0503020204020204" pitchFamily="34" charset="0"/>
              </a:rPr>
              <a:t>J</a:t>
            </a:r>
            <a:r>
              <a:rPr lang="nl-NL" sz="2000" i="0" dirty="0">
                <a:solidFill>
                  <a:srgbClr val="008780"/>
                </a:solidFill>
                <a:effectLst/>
                <a:latin typeface="Corbel" panose="020B0503020204020204" pitchFamily="34" charset="0"/>
              </a:rPr>
              <a:t>e herinnert je </a:t>
            </a:r>
            <a:r>
              <a:rPr lang="nl-NL" sz="2000" b="1" i="0" dirty="0">
                <a:solidFill>
                  <a:srgbClr val="008780"/>
                </a:solidFill>
                <a:effectLst/>
                <a:latin typeface="Corbel" panose="020B0503020204020204" pitchFamily="34" charset="0"/>
              </a:rPr>
              <a:t>wie je in essentie bent </a:t>
            </a:r>
            <a:r>
              <a:rPr lang="nl-NL" sz="2000" i="0" dirty="0">
                <a:solidFill>
                  <a:srgbClr val="008780"/>
                </a:solidFill>
                <a:effectLst/>
                <a:latin typeface="Corbel" panose="020B0503020204020204" pitchFamily="34" charset="0"/>
              </a:rPr>
              <a:t>en wat je </a:t>
            </a:r>
            <a:r>
              <a:rPr lang="nl-NL" sz="2000" b="1" i="0" dirty="0">
                <a:solidFill>
                  <a:srgbClr val="008780"/>
                </a:solidFill>
                <a:effectLst/>
                <a:latin typeface="Corbel" panose="020B0503020204020204" pitchFamily="34" charset="0"/>
              </a:rPr>
              <a:t>vanuit je hart </a:t>
            </a:r>
            <a:br>
              <a:rPr lang="nl-NL" sz="2000" i="0" dirty="0">
                <a:solidFill>
                  <a:srgbClr val="008780"/>
                </a:solidFill>
                <a:effectLst/>
                <a:latin typeface="Corbel" panose="020B0503020204020204" pitchFamily="34" charset="0"/>
              </a:rPr>
            </a:br>
            <a:r>
              <a:rPr lang="nl-NL" sz="2000" i="0" dirty="0">
                <a:solidFill>
                  <a:srgbClr val="008780"/>
                </a:solidFill>
                <a:effectLst/>
                <a:latin typeface="Corbel" panose="020B0503020204020204" pitchFamily="34" charset="0"/>
              </a:rPr>
              <a:t>en </a:t>
            </a:r>
            <a:r>
              <a:rPr lang="nl-NL" sz="2000" b="1" i="0" dirty="0">
                <a:solidFill>
                  <a:srgbClr val="008780"/>
                </a:solidFill>
                <a:effectLst/>
                <a:latin typeface="Corbel" panose="020B0503020204020204" pitchFamily="34" charset="0"/>
              </a:rPr>
              <a:t>met passie </a:t>
            </a:r>
            <a:r>
              <a:rPr lang="nl-NL" sz="2000" i="0" dirty="0">
                <a:solidFill>
                  <a:srgbClr val="008780"/>
                </a:solidFill>
                <a:effectLst/>
                <a:latin typeface="Corbel" panose="020B0503020204020204" pitchFamily="34" charset="0"/>
              </a:rPr>
              <a:t>hier op aarde </a:t>
            </a:r>
            <a:r>
              <a:rPr lang="nl-NL" sz="2000" b="1" i="0" dirty="0">
                <a:solidFill>
                  <a:srgbClr val="008780"/>
                </a:solidFill>
                <a:effectLst/>
                <a:latin typeface="Corbel" panose="020B0503020204020204" pitchFamily="34" charset="0"/>
              </a:rPr>
              <a:t>wilt manifesteren</a:t>
            </a:r>
            <a:r>
              <a:rPr lang="nl-NL" sz="2000" i="0" dirty="0">
                <a:solidFill>
                  <a:srgbClr val="008780"/>
                </a:solidFill>
                <a:effectLst/>
                <a:latin typeface="Corbel" panose="020B0503020204020204" pitchFamily="34" charset="0"/>
              </a:rPr>
              <a:t>. </a:t>
            </a:r>
          </a:p>
          <a:p>
            <a:pPr marL="361950" algn="ctr">
              <a:lnSpc>
                <a:spcPct val="150000"/>
              </a:lnSpc>
            </a:pPr>
            <a:r>
              <a:rPr lang="nl-NL" sz="2000" i="0" dirty="0">
                <a:solidFill>
                  <a:srgbClr val="008780"/>
                </a:solidFill>
                <a:effectLst/>
                <a:latin typeface="Corbel" panose="020B0503020204020204" pitchFamily="34" charset="0"/>
              </a:rPr>
              <a:t>Harmoniserend ademen </a:t>
            </a:r>
            <a:r>
              <a:rPr lang="nl-NL" sz="2000" b="1" i="0" dirty="0">
                <a:solidFill>
                  <a:srgbClr val="008780"/>
                </a:solidFill>
                <a:effectLst/>
                <a:latin typeface="Corbel" panose="020B0503020204020204" pitchFamily="34" charset="0"/>
              </a:rPr>
              <a:t>geeft levenskracht </a:t>
            </a:r>
            <a:r>
              <a:rPr lang="nl-NL" sz="2000" i="0" dirty="0">
                <a:solidFill>
                  <a:srgbClr val="008780"/>
                </a:solidFill>
                <a:effectLst/>
                <a:latin typeface="Corbel" panose="020B0503020204020204" pitchFamily="34" charset="0"/>
              </a:rPr>
              <a:t>en </a:t>
            </a:r>
            <a:r>
              <a:rPr lang="nl-NL" sz="2000" b="1" i="0" dirty="0">
                <a:solidFill>
                  <a:srgbClr val="008780"/>
                </a:solidFill>
                <a:effectLst/>
                <a:latin typeface="Corbel" panose="020B0503020204020204" pitchFamily="34" charset="0"/>
              </a:rPr>
              <a:t>creëert balans en helderheid</a:t>
            </a:r>
            <a:r>
              <a:rPr lang="nl-NL" sz="2000" i="0" dirty="0">
                <a:solidFill>
                  <a:srgbClr val="008780"/>
                </a:solidFill>
                <a:effectLst/>
                <a:latin typeface="Corbel" panose="020B0503020204020204" pitchFamily="34" charset="0"/>
              </a:rPr>
              <a:t> op emotioneel en mentaal gebied. </a:t>
            </a:r>
          </a:p>
          <a:p>
            <a:pPr marL="361950" algn="ctr">
              <a:lnSpc>
                <a:spcPct val="150000"/>
              </a:lnSpc>
            </a:pPr>
            <a:r>
              <a:rPr lang="nl-NL" sz="2000" i="0" dirty="0">
                <a:solidFill>
                  <a:srgbClr val="008780"/>
                </a:solidFill>
                <a:effectLst/>
                <a:latin typeface="Corbel" panose="020B0503020204020204" pitchFamily="34" charset="0"/>
              </a:rPr>
              <a:t>Je ervaart </a:t>
            </a:r>
            <a:r>
              <a:rPr lang="nl-NL" sz="2000" b="1" i="0" dirty="0">
                <a:solidFill>
                  <a:srgbClr val="008780"/>
                </a:solidFill>
                <a:effectLst/>
                <a:latin typeface="Corbel" panose="020B0503020204020204" pitchFamily="34" charset="0"/>
              </a:rPr>
              <a:t>levensvreugde</a:t>
            </a:r>
            <a:r>
              <a:rPr lang="nl-NL" sz="2000" i="0" dirty="0">
                <a:solidFill>
                  <a:srgbClr val="008780"/>
                </a:solidFill>
                <a:effectLst/>
                <a:latin typeface="Corbel" panose="020B0503020204020204" pitchFamily="34" charset="0"/>
              </a:rPr>
              <a:t> en </a:t>
            </a:r>
            <a:r>
              <a:rPr lang="nl-NL" sz="2000" b="1" i="0" dirty="0">
                <a:solidFill>
                  <a:srgbClr val="008780"/>
                </a:solidFill>
                <a:effectLst/>
                <a:latin typeface="Corbel" panose="020B0503020204020204" pitchFamily="34" charset="0"/>
              </a:rPr>
              <a:t>vervulling</a:t>
            </a:r>
            <a:r>
              <a:rPr lang="nl-NL" sz="2000" i="0" dirty="0">
                <a:solidFill>
                  <a:srgbClr val="008780"/>
                </a:solidFill>
                <a:effectLst/>
                <a:latin typeface="Corbel" panose="020B0503020204020204" pitchFamily="34" charset="0"/>
              </a:rPr>
              <a:t> vanuit wie je werkelijk bent. </a:t>
            </a:r>
          </a:p>
          <a:p>
            <a:pPr marL="361950" algn="ctr">
              <a:lnSpc>
                <a:spcPct val="150000"/>
              </a:lnSpc>
            </a:pPr>
            <a:r>
              <a:rPr lang="nl-NL" sz="2000" i="0" dirty="0">
                <a:solidFill>
                  <a:srgbClr val="008780"/>
                </a:solidFill>
                <a:effectLst/>
                <a:latin typeface="Corbel" panose="020B0503020204020204" pitchFamily="34" charset="0"/>
              </a:rPr>
              <a:t>Je voelt </a:t>
            </a:r>
            <a:r>
              <a:rPr lang="nl-NL" sz="2000" b="1" i="0" dirty="0">
                <a:solidFill>
                  <a:srgbClr val="008780"/>
                </a:solidFill>
                <a:effectLst/>
                <a:latin typeface="Corbel" panose="020B0503020204020204" pitchFamily="34" charset="0"/>
              </a:rPr>
              <a:t>verbinding</a:t>
            </a:r>
            <a:r>
              <a:rPr lang="nl-NL" sz="2000" i="0" dirty="0">
                <a:solidFill>
                  <a:srgbClr val="008780"/>
                </a:solidFill>
                <a:effectLst/>
                <a:latin typeface="Corbel" panose="020B0503020204020204" pitchFamily="34" charset="0"/>
              </a:rPr>
              <a:t> met je kern, anderen en de wereld om je heen, zonder dat deze beklemmend ervaren wordt.</a:t>
            </a:r>
          </a:p>
          <a:p>
            <a:pPr marL="361950" algn="ctr">
              <a:lnSpc>
                <a:spcPct val="150000"/>
              </a:lnSpc>
            </a:pPr>
            <a:endParaRPr lang="nl-NL" i="0" dirty="0">
              <a:solidFill>
                <a:srgbClr val="008780"/>
              </a:solidFill>
              <a:effectLst/>
              <a:latin typeface="Corbel" panose="020B0503020204020204" pitchFamily="34" charset="0"/>
            </a:endParaRPr>
          </a:p>
          <a:p>
            <a:pPr marL="361950" algn="ctr">
              <a:lnSpc>
                <a:spcPct val="150000"/>
              </a:lnSpc>
            </a:pPr>
            <a:r>
              <a:rPr lang="nl-NL" sz="2000" i="0" dirty="0">
                <a:solidFill>
                  <a:srgbClr val="008780"/>
                </a:solidFill>
                <a:effectLst/>
                <a:latin typeface="Corbel" panose="020B0503020204020204" pitchFamily="34" charset="0"/>
              </a:rPr>
              <a:t>Het is leven in vrijheid: </a:t>
            </a:r>
            <a:r>
              <a:rPr lang="nl-NL" sz="2000" b="1" i="0" dirty="0">
                <a:solidFill>
                  <a:srgbClr val="008780"/>
                </a:solidFill>
                <a:effectLst/>
                <a:latin typeface="Corbel" panose="020B0503020204020204" pitchFamily="34" charset="0"/>
              </a:rPr>
              <a:t>leven vanuit je liefde, kracht, wijsheid en licht</a:t>
            </a:r>
            <a:r>
              <a:rPr lang="nl-NL" sz="2000" i="0" dirty="0">
                <a:solidFill>
                  <a:srgbClr val="008780"/>
                </a:solidFill>
                <a:effectLst/>
                <a:latin typeface="Corbel" panose="020B0503020204020204" pitchFamily="34" charset="0"/>
              </a:rPr>
              <a:t>. </a:t>
            </a:r>
          </a:p>
        </p:txBody>
      </p:sp>
    </p:spTree>
    <p:extLst>
      <p:ext uri="{BB962C8B-B14F-4D97-AF65-F5344CB8AC3E}">
        <p14:creationId xmlns:p14="http://schemas.microsoft.com/office/powerpoint/2010/main" val="16412553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2" y="1969827"/>
            <a:ext cx="7237657" cy="4888173"/>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3200" b="1" dirty="0">
                <a:solidFill>
                  <a:srgbClr val="008780"/>
                </a:solidFill>
                <a:latin typeface="Corbel" panose="020B0503020204020204" pitchFamily="34" charset="0"/>
              </a:rPr>
              <a:t>Breathfulness Harmoniserend ademen</a:t>
            </a:r>
          </a:p>
          <a:p>
            <a:pPr algn="ctr">
              <a:lnSpc>
                <a:spcPct val="170000"/>
              </a:lnSpc>
              <a:spcBef>
                <a:spcPct val="0"/>
              </a:spcBef>
              <a:spcAft>
                <a:spcPts val="600"/>
              </a:spcAft>
            </a:pPr>
            <a:r>
              <a:rPr lang="nl-NL" sz="2000" dirty="0">
                <a:solidFill>
                  <a:srgbClr val="008780"/>
                </a:solidFill>
                <a:latin typeface="Corbel" panose="020B0503020204020204" pitchFamily="34" charset="0"/>
              </a:rPr>
              <a:t>Specifieke ademwijze – onder begeleiding Breathfulnesscoach of bijvoorbeeld via de Breathfulness APP – met diepgaande helende en </a:t>
            </a:r>
            <a:r>
              <a:rPr lang="nl-NL" sz="2000" dirty="0" err="1">
                <a:solidFill>
                  <a:srgbClr val="008780"/>
                </a:solidFill>
                <a:latin typeface="Corbel" panose="020B0503020204020204" pitchFamily="34" charset="0"/>
              </a:rPr>
              <a:t>regenerende</a:t>
            </a:r>
            <a:r>
              <a:rPr lang="nl-NL" sz="2000" dirty="0">
                <a:solidFill>
                  <a:srgbClr val="008780"/>
                </a:solidFill>
                <a:latin typeface="Corbel" panose="020B0503020204020204" pitchFamily="34" charset="0"/>
              </a:rPr>
              <a:t> effecten op lichaam, emoties, denken en spirit.</a:t>
            </a:r>
          </a:p>
          <a:p>
            <a:pPr algn="ct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26235026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p:cNvSpPr txBox="1"/>
          <p:nvPr/>
        </p:nvSpPr>
        <p:spPr>
          <a:xfrm>
            <a:off x="4954342" y="1064525"/>
            <a:ext cx="7237657" cy="5793475"/>
          </a:xfrm>
          <a:prstGeom prst="rect">
            <a:avLst/>
          </a:prstGeom>
        </p:spPr>
        <p:txBody>
          <a:bodyPr vert="horz" lIns="91440" tIns="45720" rIns="91440" bIns="45720" rtlCol="0">
            <a:noAutofit/>
          </a:bodyPr>
          <a:lstStyle/>
          <a:p>
            <a:pPr algn="ctr">
              <a:lnSpc>
                <a:spcPct val="170000"/>
              </a:lnSpc>
              <a:spcBef>
                <a:spcPct val="0"/>
              </a:spcBef>
              <a:spcAft>
                <a:spcPts val="600"/>
              </a:spcAft>
            </a:pPr>
            <a:r>
              <a:rPr lang="nl-NL" sz="3200" b="1" dirty="0">
                <a:solidFill>
                  <a:srgbClr val="008780"/>
                </a:solidFill>
                <a:latin typeface="Corbel" panose="020B0503020204020204" pitchFamily="34" charset="0"/>
              </a:rPr>
              <a:t>Breathfulness Harmoniserend ademen</a:t>
            </a:r>
          </a:p>
          <a:p>
            <a:pPr algn="ctr">
              <a:lnSpc>
                <a:spcPct val="170000"/>
              </a:lnSpc>
              <a:spcBef>
                <a:spcPct val="0"/>
              </a:spcBef>
              <a:spcAft>
                <a:spcPts val="600"/>
              </a:spcAft>
            </a:pPr>
            <a:r>
              <a:rPr lang="nl-NL" sz="2000" dirty="0">
                <a:solidFill>
                  <a:srgbClr val="008780"/>
                </a:solidFill>
                <a:latin typeface="Corbel" panose="020B0503020204020204" pitchFamily="34" charset="0"/>
              </a:rPr>
              <a:t>Het leidt tot heling en vitaliteit. Tot mentale helderheid, emotionele balans, creativiteit, authenticiteit en innerlijke vrede.</a:t>
            </a:r>
          </a:p>
          <a:p>
            <a:pPr algn="ctr">
              <a:lnSpc>
                <a:spcPct val="170000"/>
              </a:lnSpc>
              <a:spcBef>
                <a:spcPct val="0"/>
              </a:spcBef>
              <a:spcAft>
                <a:spcPts val="600"/>
              </a:spcAft>
            </a:pPr>
            <a:r>
              <a:rPr lang="nl-NL" sz="2000" dirty="0">
                <a:solidFill>
                  <a:srgbClr val="008780"/>
                </a:solidFill>
                <a:latin typeface="Corbel" panose="020B0503020204020204" pitchFamily="34" charset="0"/>
              </a:rPr>
              <a:t>Het is curatief,  preventief  en  bewustzijnsverruimend.</a:t>
            </a:r>
          </a:p>
          <a:p>
            <a:pPr algn="ctr">
              <a:lnSpc>
                <a:spcPct val="170000"/>
              </a:lnSpc>
              <a:spcBef>
                <a:spcPct val="0"/>
              </a:spcBef>
              <a:spcAft>
                <a:spcPts val="600"/>
              </a:spcAft>
            </a:pPr>
            <a:r>
              <a:rPr lang="nl-NL" sz="2000" dirty="0">
                <a:solidFill>
                  <a:srgbClr val="008780"/>
                </a:solidFill>
                <a:latin typeface="Corbel" panose="020B0503020204020204" pitchFamily="34" charset="0"/>
              </a:rPr>
              <a:t>Individuele sessies</a:t>
            </a:r>
          </a:p>
          <a:p>
            <a:pPr algn="ctr">
              <a:lnSpc>
                <a:spcPct val="170000"/>
              </a:lnSpc>
              <a:spcBef>
                <a:spcPct val="0"/>
              </a:spcBef>
              <a:spcAft>
                <a:spcPts val="600"/>
              </a:spcAft>
            </a:pPr>
            <a:r>
              <a:rPr lang="nl-NL" sz="2000" dirty="0">
                <a:solidFill>
                  <a:srgbClr val="008780"/>
                </a:solidFill>
                <a:latin typeface="Corbel" panose="020B0503020204020204" pitchFamily="34" charset="0"/>
              </a:rPr>
              <a:t>Workshops</a:t>
            </a:r>
          </a:p>
          <a:p>
            <a:pPr algn="ctr">
              <a:lnSpc>
                <a:spcPct val="170000"/>
              </a:lnSpc>
              <a:spcBef>
                <a:spcPct val="0"/>
              </a:spcBef>
              <a:spcAft>
                <a:spcPts val="600"/>
              </a:spcAft>
            </a:pPr>
            <a:r>
              <a:rPr lang="nl-NL" sz="2000" dirty="0">
                <a:solidFill>
                  <a:srgbClr val="008780"/>
                </a:solidFill>
                <a:latin typeface="Corbel" panose="020B0503020204020204" pitchFamily="34" charset="0"/>
              </a:rPr>
              <a:t>Diverse </a:t>
            </a:r>
            <a:r>
              <a:rPr lang="nl-NL" sz="2000" dirty="0" err="1">
                <a:solidFill>
                  <a:srgbClr val="008780"/>
                </a:solidFill>
                <a:latin typeface="Corbel" panose="020B0503020204020204" pitchFamily="34" charset="0"/>
              </a:rPr>
              <a:t>Retreats</a:t>
            </a:r>
            <a:endParaRPr lang="nl-NL" sz="2000" dirty="0">
              <a:solidFill>
                <a:srgbClr val="008780"/>
              </a:solidFill>
              <a:latin typeface="Corbel" panose="020B0503020204020204" pitchFamily="34" charset="0"/>
            </a:endParaRPr>
          </a:p>
          <a:p>
            <a:pPr algn="ctr">
              <a:lnSpc>
                <a:spcPct val="170000"/>
              </a:lnSpc>
              <a:spcBef>
                <a:spcPct val="0"/>
              </a:spcBef>
              <a:spcAft>
                <a:spcPts val="600"/>
              </a:spcAft>
            </a:pPr>
            <a:r>
              <a:rPr lang="nl-NL" sz="2000" dirty="0">
                <a:solidFill>
                  <a:srgbClr val="008780"/>
                </a:solidFill>
                <a:latin typeface="Corbel" panose="020B0503020204020204" pitchFamily="34" charset="0"/>
              </a:rPr>
              <a:t>Opleiding – reis in 15 delen</a:t>
            </a:r>
          </a:p>
          <a:p>
            <a:pPr algn="ct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a:p>
            <a:pPr>
              <a:lnSpc>
                <a:spcPct val="170000"/>
              </a:lnSpc>
              <a:spcBef>
                <a:spcPct val="0"/>
              </a:spcBef>
              <a:spcAft>
                <a:spcPts val="600"/>
              </a:spcAft>
            </a:pPr>
            <a:endParaRPr lang="nl-NL" sz="2000" dirty="0">
              <a:solidFill>
                <a:srgbClr val="3A3A3A"/>
              </a:solidFill>
              <a:latin typeface="Corbel" panose="020B0503020204020204" pitchFamily="34" charset="0"/>
            </a:endParaRPr>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pic>
        <p:nvPicPr>
          <p:cNvPr id="9" name="Afbeelding 8" descr="Afbeelding met lucht, buiten, berg, persoon&#10;&#10;Automatisch gegenereerde beschrijving">
            <a:extLst>
              <a:ext uri="{FF2B5EF4-FFF2-40B4-BE49-F238E27FC236}">
                <a16:creationId xmlns:a16="http://schemas.microsoft.com/office/drawing/2014/main" id="{AD50DBE9-3383-4D5E-89F6-86C9A3EA35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36420945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fbeelding 12" descr="Afbeelding met lucht, buiten, berg, persoon&#10;&#10;Automatisch gegenereerde beschrijving">
            <a:extLst>
              <a:ext uri="{FF2B5EF4-FFF2-40B4-BE49-F238E27FC236}">
                <a16:creationId xmlns:a16="http://schemas.microsoft.com/office/drawing/2014/main" id="{67A77BC6-184C-45F4-89C0-F4BDDF348F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962" r="4670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Salesforce">
            <a:extLst>
              <a:ext uri="{FF2B5EF4-FFF2-40B4-BE49-F238E27FC236}">
                <a16:creationId xmlns:a16="http://schemas.microsoft.com/office/drawing/2014/main" id="{83DC1CE1-6919-4D11-8E0B-486B7FCB80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3" name="Rechthoek 2">
            <a:extLst>
              <a:ext uri="{FF2B5EF4-FFF2-40B4-BE49-F238E27FC236}">
                <a16:creationId xmlns:a16="http://schemas.microsoft.com/office/drawing/2014/main" id="{2C6E7F99-C9B5-4248-91C3-AE96B40317AD}"/>
              </a:ext>
            </a:extLst>
          </p:cNvPr>
          <p:cNvSpPr/>
          <p:nvPr/>
        </p:nvSpPr>
        <p:spPr>
          <a:xfrm>
            <a:off x="5222543" y="2238233"/>
            <a:ext cx="5859439" cy="377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1" name="Afbeelding 20">
            <a:extLst>
              <a:ext uri="{FF2B5EF4-FFF2-40B4-BE49-F238E27FC236}">
                <a16:creationId xmlns:a16="http://schemas.microsoft.com/office/drawing/2014/main" id="{302CC8A6-1DF1-4341-82AD-5F3306C94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6439" y="47750"/>
            <a:ext cx="1797686" cy="468000"/>
          </a:xfrm>
          <a:prstGeom prst="rect">
            <a:avLst/>
          </a:prstGeom>
        </p:spPr>
      </p:pic>
      <p:sp>
        <p:nvSpPr>
          <p:cNvPr id="10" name="Tekstvak 9">
            <a:extLst>
              <a:ext uri="{FF2B5EF4-FFF2-40B4-BE49-F238E27FC236}">
                <a16:creationId xmlns:a16="http://schemas.microsoft.com/office/drawing/2014/main" id="{3DE52C9C-C6E0-41B3-83F0-22FC22BF2592}"/>
              </a:ext>
            </a:extLst>
          </p:cNvPr>
          <p:cNvSpPr txBox="1"/>
          <p:nvPr/>
        </p:nvSpPr>
        <p:spPr>
          <a:xfrm>
            <a:off x="4761340" y="272653"/>
            <a:ext cx="7462277" cy="5515406"/>
          </a:xfrm>
          <a:prstGeom prst="rect">
            <a:avLst/>
          </a:prstGeom>
        </p:spPr>
        <p:txBody>
          <a:bodyPr vert="horz" lIns="91440" tIns="45720" rIns="91440" bIns="45720" rtlCol="0">
            <a:normAutofit fontScale="85000" lnSpcReduction="10000"/>
          </a:bodyPr>
          <a:lstStyle/>
          <a:p>
            <a:pPr algn="ctr">
              <a:lnSpc>
                <a:spcPct val="160000"/>
              </a:lnSpc>
              <a:spcBef>
                <a:spcPct val="0"/>
              </a:spcBef>
              <a:spcAft>
                <a:spcPts val="600"/>
              </a:spcAft>
            </a:pPr>
            <a:r>
              <a:rPr lang="nl-NL" sz="4200" dirty="0">
                <a:solidFill>
                  <a:srgbClr val="008780"/>
                </a:solidFill>
                <a:latin typeface="Corbel" panose="020B0503020204020204" pitchFamily="34" charset="0"/>
              </a:rPr>
              <a:t>Praktische tips</a:t>
            </a:r>
          </a:p>
          <a:p>
            <a:pPr algn="ctr">
              <a:lnSpc>
                <a:spcPct val="160000"/>
              </a:lnSpc>
              <a:spcBef>
                <a:spcPct val="0"/>
              </a:spcBef>
              <a:spcAft>
                <a:spcPts val="600"/>
              </a:spcAft>
            </a:pPr>
            <a:r>
              <a:rPr lang="nl-NL" sz="4200" b="1" dirty="0">
                <a:solidFill>
                  <a:srgbClr val="008780"/>
                </a:solidFill>
                <a:latin typeface="Corbel" panose="020B0503020204020204" pitchFamily="34" charset="0"/>
              </a:rPr>
              <a:t>Ademen is Leven. Leven is ademen.</a:t>
            </a:r>
          </a:p>
          <a:p>
            <a:pPr algn="ctr"/>
            <a:endParaRPr lang="nl-NL" sz="900" dirty="0">
              <a:solidFill>
                <a:srgbClr val="008780"/>
              </a:solidFill>
              <a:latin typeface="Corbel" panose="020B0503020204020204" pitchFamily="34" charset="0"/>
            </a:endParaRPr>
          </a:p>
          <a:p>
            <a:pPr marL="704850" indent="-342900">
              <a:lnSpc>
                <a:spcPct val="150000"/>
              </a:lnSpc>
              <a:buFont typeface="Arial" panose="020B0604020202020204" pitchFamily="34" charset="0"/>
              <a:buChar char="•"/>
            </a:pPr>
            <a:r>
              <a:rPr lang="nl-NL" sz="2400" b="1" dirty="0">
                <a:solidFill>
                  <a:srgbClr val="008780"/>
                </a:solidFill>
                <a:latin typeface="Corbel" panose="020B0503020204020204" pitchFamily="34" charset="0"/>
              </a:rPr>
              <a:t>Blijf ademen! </a:t>
            </a:r>
            <a:r>
              <a:rPr lang="nl-NL" sz="2400" dirty="0">
                <a:solidFill>
                  <a:srgbClr val="008780"/>
                </a:solidFill>
                <a:latin typeface="Corbel" panose="020B0503020204020204" pitchFamily="34" charset="0"/>
              </a:rPr>
              <a:t>Start in je buik, zelfs als er stress is.</a:t>
            </a:r>
            <a:endParaRPr lang="nl-NL" sz="2400" i="0" dirty="0">
              <a:solidFill>
                <a:srgbClr val="008780"/>
              </a:solidFill>
              <a:effectLst/>
              <a:latin typeface="Corbel" panose="020B0503020204020204" pitchFamily="34" charset="0"/>
            </a:endParaRPr>
          </a:p>
          <a:p>
            <a:pPr marL="704850" indent="-342900">
              <a:lnSpc>
                <a:spcPct val="150000"/>
              </a:lnSpc>
              <a:buFont typeface="Arial" panose="020B0604020202020204" pitchFamily="34" charset="0"/>
              <a:buChar char="•"/>
            </a:pPr>
            <a:r>
              <a:rPr lang="nl-NL" sz="2400" b="1" dirty="0">
                <a:solidFill>
                  <a:srgbClr val="008780"/>
                </a:solidFill>
                <a:latin typeface="Corbel" panose="020B0503020204020204" pitchFamily="34" charset="0"/>
              </a:rPr>
              <a:t>Wees je op momenten in de dag bewust: </a:t>
            </a:r>
            <a:r>
              <a:rPr lang="nl-NL" sz="2400" i="1" dirty="0">
                <a:solidFill>
                  <a:srgbClr val="008780"/>
                </a:solidFill>
                <a:latin typeface="Corbel" panose="020B0503020204020204" pitchFamily="34" charset="0"/>
              </a:rPr>
              <a:t>hoe adem ik?</a:t>
            </a:r>
            <a:endParaRPr lang="nl-NL" sz="2400" b="1" dirty="0">
              <a:solidFill>
                <a:srgbClr val="008780"/>
              </a:solidFill>
              <a:latin typeface="Corbel" panose="020B0503020204020204" pitchFamily="34" charset="0"/>
            </a:endParaRPr>
          </a:p>
          <a:p>
            <a:pPr marL="704850" indent="-342900">
              <a:lnSpc>
                <a:spcPct val="150000"/>
              </a:lnSpc>
              <a:buFont typeface="Arial" panose="020B0604020202020204" pitchFamily="34" charset="0"/>
              <a:buChar char="•"/>
            </a:pPr>
            <a:r>
              <a:rPr lang="nl-NL" sz="2400" b="1" dirty="0">
                <a:solidFill>
                  <a:srgbClr val="008780"/>
                </a:solidFill>
                <a:latin typeface="Corbel" panose="020B0503020204020204" pitchFamily="34" charset="0"/>
              </a:rPr>
              <a:t>Begin iedere dag 10 buikademhalingen </a:t>
            </a:r>
            <a:r>
              <a:rPr lang="nl-NL" sz="2400" dirty="0">
                <a:solidFill>
                  <a:srgbClr val="008780"/>
                </a:solidFill>
                <a:latin typeface="Corbel" panose="020B0503020204020204" pitchFamily="34" charset="0"/>
              </a:rPr>
              <a:t>(handen op je buik, vol inademen en ontspannen uitademen) of een ademhalingssessie (via de Breathfulness APP). </a:t>
            </a:r>
            <a:br>
              <a:rPr lang="nl-NL" sz="2400" dirty="0">
                <a:solidFill>
                  <a:srgbClr val="008780"/>
                </a:solidFill>
                <a:latin typeface="Corbel" panose="020B0503020204020204" pitchFamily="34" charset="0"/>
              </a:rPr>
            </a:br>
            <a:r>
              <a:rPr lang="nl-NL" sz="2400" i="1" dirty="0">
                <a:solidFill>
                  <a:srgbClr val="008780"/>
                </a:solidFill>
                <a:latin typeface="Corbel" panose="020B0503020204020204" pitchFamily="34" charset="0"/>
              </a:rPr>
              <a:t>Nog geen APP? </a:t>
            </a:r>
            <a:r>
              <a:rPr lang="nl-NL" sz="2400" dirty="0">
                <a:solidFill>
                  <a:srgbClr val="008780"/>
                </a:solidFill>
                <a:latin typeface="Corbel" panose="020B0503020204020204" pitchFamily="34" charset="0"/>
              </a:rPr>
              <a:t>Neem dan 30 dagen proefabonnement.</a:t>
            </a:r>
            <a:endParaRPr lang="nl-NL" sz="2400" b="1" dirty="0">
              <a:solidFill>
                <a:srgbClr val="008780"/>
              </a:solidFill>
              <a:latin typeface="Corbel" panose="020B0503020204020204" pitchFamily="34" charset="0"/>
            </a:endParaRPr>
          </a:p>
          <a:p>
            <a:pPr marL="704850" indent="-342900">
              <a:lnSpc>
                <a:spcPct val="150000"/>
              </a:lnSpc>
              <a:buFont typeface="Arial" panose="020B0604020202020204" pitchFamily="34" charset="0"/>
              <a:buChar char="•"/>
            </a:pPr>
            <a:r>
              <a:rPr lang="nl-NL" sz="2400" b="1" dirty="0">
                <a:solidFill>
                  <a:srgbClr val="008780"/>
                </a:solidFill>
                <a:latin typeface="Corbel" panose="020B0503020204020204" pitchFamily="34" charset="0"/>
              </a:rPr>
              <a:t>Eindig de dag met 10 bewuste ademhalingen</a:t>
            </a:r>
            <a:r>
              <a:rPr lang="nl-NL" sz="2400" dirty="0">
                <a:solidFill>
                  <a:srgbClr val="008780"/>
                </a:solidFill>
                <a:latin typeface="Corbel" panose="020B0503020204020204" pitchFamily="34" charset="0"/>
              </a:rPr>
              <a:t>.</a:t>
            </a:r>
          </a:p>
          <a:p>
            <a:pPr marL="704850" indent="-342900">
              <a:lnSpc>
                <a:spcPct val="150000"/>
              </a:lnSpc>
              <a:buFont typeface="Arial" panose="020B0604020202020204" pitchFamily="34" charset="0"/>
              <a:buChar char="•"/>
            </a:pPr>
            <a:r>
              <a:rPr lang="nl-NL" sz="2400" dirty="0">
                <a:solidFill>
                  <a:srgbClr val="008780"/>
                </a:solidFill>
                <a:latin typeface="Corbel" panose="020B0503020204020204" pitchFamily="34" charset="0"/>
              </a:rPr>
              <a:t>Leg je hand op de buik bij emotie.</a:t>
            </a:r>
          </a:p>
        </p:txBody>
      </p:sp>
    </p:spTree>
    <p:extLst>
      <p:ext uri="{BB962C8B-B14F-4D97-AF65-F5344CB8AC3E}">
        <p14:creationId xmlns:p14="http://schemas.microsoft.com/office/powerpoint/2010/main" val="17653428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1841</TotalTime>
  <Words>12120</Words>
  <Application>Microsoft Office PowerPoint</Application>
  <PresentationFormat>Breedbeeld</PresentationFormat>
  <Paragraphs>1508</Paragraphs>
  <Slides>106</Slides>
  <Notes>92</Notes>
  <HiddenSlides>0</HiddenSlides>
  <MMClips>1</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106</vt:i4>
      </vt:variant>
    </vt:vector>
  </HeadingPairs>
  <TitlesOfParts>
    <vt:vector size="115" baseType="lpstr">
      <vt:lpstr>Arial</vt:lpstr>
      <vt:lpstr>Calibri</vt:lpstr>
      <vt:lpstr>Calibri Light</vt:lpstr>
      <vt:lpstr>Corbel</vt:lpstr>
      <vt:lpstr>Courier New</vt:lpstr>
      <vt:lpstr>Georgia</vt:lpstr>
      <vt:lpstr>Lato</vt:lpstr>
      <vt:lpstr>Wingdings</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Mitchel de Jager</dc:creator>
  <cp:lastModifiedBy>Mitchel de Jager</cp:lastModifiedBy>
  <cp:revision>132</cp:revision>
  <cp:lastPrinted>2023-02-13T17:59:34Z</cp:lastPrinted>
  <dcterms:created xsi:type="dcterms:W3CDTF">2021-12-26T10:19:02Z</dcterms:created>
  <dcterms:modified xsi:type="dcterms:W3CDTF">2023-04-03T12:51:36Z</dcterms:modified>
</cp:coreProperties>
</file>